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Roboto Slab"/>
      <p:regular r:id="rId9"/>
      <p:bold r:id="rId10"/>
    </p:embeddedFont>
    <p:embeddedFont>
      <p:font typeface="Roboto"/>
      <p:regular r:id="rId11"/>
      <p:bold r:id="rId12"/>
      <p:italic r:id="rId13"/>
      <p:boldItalic r:id="rId14"/>
    </p:embeddedFon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font" Target="fonts/RobotoSlab-bold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Slab-regular.fntdata"/><Relationship Id="rId15" Type="http://schemas.openxmlformats.org/officeDocument/2006/relationships/font" Target="fonts/CenturyGothic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691c8ee08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691c8ee08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d3bcb80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d3bcb80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4454a7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4454a7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1.png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6-8th grade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Mild/Mod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(Period 2,4,5,6)</a:t>
            </a:r>
            <a:endParaRPr sz="15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 Bayon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leslie.bayon@sausd.us</a:t>
            </a:r>
            <a:endParaRPr/>
          </a:p>
        </p:txBody>
      </p:sp>
      <p:pic>
        <p:nvPicPr>
          <p:cNvPr descr="WillardLogo.png"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0" y="0"/>
            <a:ext cx="200025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Parents!   	    </a:t>
            </a:r>
            <a:r>
              <a:rPr i="1" lang="en"/>
              <a:t>¡Bienvenidos Padres!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87900" y="1279475"/>
            <a:ext cx="3999900" cy="20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Agenda: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Course Information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Class Rewards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Chromebooks</a:t>
            </a:r>
            <a:endParaRPr sz="1800"/>
          </a:p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4756200" y="1360775"/>
            <a:ext cx="3999900" cy="18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Agenda: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Información del Curso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Precios en clase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Chromebooks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487600" y="3336625"/>
            <a:ext cx="2753400" cy="1577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Grades:</a:t>
            </a:r>
            <a:endParaRPr sz="24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Classwork: 70%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Assessments:30%</a:t>
            </a:r>
            <a:endParaRPr sz="2400"/>
          </a:p>
        </p:txBody>
      </p:sp>
      <p:sp>
        <p:nvSpPr>
          <p:cNvPr id="74" name="Google Shape;74;p14"/>
          <p:cNvSpPr txBox="1"/>
          <p:nvPr/>
        </p:nvSpPr>
        <p:spPr>
          <a:xfrm>
            <a:off x="5040000" y="3336625"/>
            <a:ext cx="3432300" cy="1577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Grados:</a:t>
            </a:r>
            <a:endParaRPr sz="24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Trabajo en clase: 70%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Examenes:30%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220825" y="247500"/>
            <a:ext cx="3999900" cy="47661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00000"/>
                </a:solidFill>
              </a:rPr>
              <a:t>Rules:</a:t>
            </a:r>
            <a:endParaRPr b="1" sz="1800" u="sng">
              <a:solidFill>
                <a:srgbClr val="000000"/>
              </a:solidFill>
              <a:highlight>
                <a:srgbClr val="000000"/>
              </a:highlight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>
                <a:solidFill>
                  <a:srgbClr val="CC0000"/>
                </a:solidFill>
              </a:rPr>
              <a:t>Be prepared everyday</a:t>
            </a:r>
            <a:r>
              <a:rPr b="1"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(Agenda, binder, pencils, and chromebook)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lang="en">
                <a:solidFill>
                  <a:srgbClr val="CC0000"/>
                </a:solidFill>
              </a:rPr>
              <a:t>ALL personal electronics must be put away</a:t>
            </a:r>
            <a:endParaRPr b="1">
              <a:solidFill>
                <a:srgbClr val="CC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>
                <a:solidFill>
                  <a:srgbClr val="CC0000"/>
                </a:solidFill>
              </a:rPr>
              <a:t>Respect the teacher and students</a:t>
            </a:r>
            <a:r>
              <a:rPr lang="en">
                <a:solidFill>
                  <a:srgbClr val="000000"/>
                </a:solidFill>
              </a:rPr>
              <a:t> (follow directions, no put downs)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>
                <a:solidFill>
                  <a:srgbClr val="CC0000"/>
                </a:solidFill>
              </a:rPr>
              <a:t>Raise your hand</a:t>
            </a:r>
            <a:r>
              <a:rPr lang="en">
                <a:solidFill>
                  <a:srgbClr val="000000"/>
                </a:solidFill>
              </a:rPr>
              <a:t> (speak, restroom, move around the classroom)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00000"/>
                </a:solidFill>
              </a:rPr>
              <a:t>Consequences:</a:t>
            </a:r>
            <a:endParaRPr b="1" sz="1800" u="sng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Verbal Warning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Move seats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Buddy Teacher (removed from class)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Detention (lunch/ after school)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Call home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Referral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4646350" y="247500"/>
            <a:ext cx="4109700" cy="47661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00000"/>
                </a:solidFill>
              </a:rPr>
              <a:t>Reglas:</a:t>
            </a:r>
            <a:endParaRPr b="1" sz="1800" u="sng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>
                <a:solidFill>
                  <a:srgbClr val="CC0000"/>
                </a:solidFill>
              </a:rPr>
              <a:t>Estar preparado todos los </a:t>
            </a:r>
            <a:r>
              <a:rPr b="1" lang="en">
                <a:solidFill>
                  <a:srgbClr val="CC0000"/>
                </a:solidFill>
              </a:rPr>
              <a:t>días</a:t>
            </a:r>
            <a:r>
              <a:rPr lang="en">
                <a:solidFill>
                  <a:srgbClr val="000000"/>
                </a:solidFill>
              </a:rPr>
              <a:t> (agenda, carpeta, </a:t>
            </a:r>
            <a:r>
              <a:rPr lang="en">
                <a:solidFill>
                  <a:srgbClr val="000000"/>
                </a:solidFill>
              </a:rPr>
              <a:t>lápices</a:t>
            </a:r>
            <a:r>
              <a:rPr lang="en">
                <a:solidFill>
                  <a:srgbClr val="000000"/>
                </a:solidFill>
              </a:rPr>
              <a:t> y Chromebook)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lang="en">
                <a:solidFill>
                  <a:srgbClr val="CC0000"/>
                </a:solidFill>
              </a:rPr>
              <a:t>TODOS los </a:t>
            </a:r>
            <a:r>
              <a:rPr b="1" lang="en">
                <a:solidFill>
                  <a:srgbClr val="CC0000"/>
                </a:solidFill>
              </a:rPr>
              <a:t>electrónicos</a:t>
            </a:r>
            <a:r>
              <a:rPr b="1" lang="en">
                <a:solidFill>
                  <a:srgbClr val="CC0000"/>
                </a:solidFill>
              </a:rPr>
              <a:t> personales guardados</a:t>
            </a:r>
            <a:endParaRPr b="1">
              <a:solidFill>
                <a:srgbClr val="CC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>
                <a:solidFill>
                  <a:srgbClr val="CC0000"/>
                </a:solidFill>
              </a:rPr>
              <a:t>Respetar a la maestra y alumnos</a:t>
            </a:r>
            <a:r>
              <a:rPr lang="en">
                <a:solidFill>
                  <a:srgbClr val="000000"/>
                </a:solidFill>
              </a:rPr>
              <a:t> (sigue las instrucciones)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>
                <a:solidFill>
                  <a:srgbClr val="CC0000"/>
                </a:solidFill>
              </a:rPr>
              <a:t>Levantar la mano</a:t>
            </a:r>
            <a:r>
              <a:rPr lang="en">
                <a:solidFill>
                  <a:srgbClr val="000000"/>
                </a:solidFill>
              </a:rPr>
              <a:t> ( hablar, </a:t>
            </a:r>
            <a:r>
              <a:rPr lang="en">
                <a:solidFill>
                  <a:srgbClr val="000000"/>
                </a:solidFill>
              </a:rPr>
              <a:t>baño</a:t>
            </a:r>
            <a:r>
              <a:rPr lang="en">
                <a:solidFill>
                  <a:srgbClr val="000000"/>
                </a:solidFill>
              </a:rPr>
              <a:t>, moverse por la clase)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00000"/>
                </a:solidFill>
              </a:rPr>
              <a:t>Consequencias:</a:t>
            </a:r>
            <a:endParaRPr b="1" sz="1800" u="sng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Advertencia verbal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Mover de asiento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Buddy Teacher (eliminar de la clase)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Detencion (lonche/despues de escuela)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Llamada a casa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Remisión</a:t>
            </a:r>
            <a:r>
              <a:rPr lang="en">
                <a:solidFill>
                  <a:srgbClr val="000000"/>
                </a:solidFill>
              </a:rPr>
              <a:t> al director de la escuela</a:t>
            </a:r>
            <a:endParaRPr sz="11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46350" y="221750"/>
            <a:ext cx="3999900" cy="18627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00000"/>
                </a:solidFill>
              </a:rPr>
              <a:t>Daily Schedule</a:t>
            </a:r>
            <a:r>
              <a:rPr b="1" lang="en" sz="1800" u="sng">
                <a:solidFill>
                  <a:srgbClr val="000000"/>
                </a:solidFill>
              </a:rPr>
              <a:t>:</a:t>
            </a:r>
            <a:endParaRPr b="1" sz="1800" u="sng">
              <a:solidFill>
                <a:srgbClr val="000000"/>
              </a:solidFill>
              <a:highlight>
                <a:srgbClr val="000000"/>
              </a:highlight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>
                <a:solidFill>
                  <a:srgbClr val="CC0000"/>
                </a:solidFill>
              </a:rPr>
              <a:t>Agenda </a:t>
            </a:r>
            <a:r>
              <a:rPr b="1" lang="en">
                <a:solidFill>
                  <a:srgbClr val="212121"/>
                </a:solidFill>
              </a:rPr>
              <a:t>(</a:t>
            </a:r>
            <a:r>
              <a:rPr lang="en">
                <a:solidFill>
                  <a:srgbClr val="212121"/>
                </a:solidFill>
              </a:rPr>
              <a:t>Copy h.w or announcements)</a:t>
            </a:r>
            <a:endParaRPr>
              <a:solidFill>
                <a:srgbClr val="21212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>
                <a:solidFill>
                  <a:srgbClr val="CC0000"/>
                </a:solidFill>
              </a:rPr>
              <a:t>Do Now</a:t>
            </a:r>
            <a:r>
              <a:rPr b="1"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(Grammar warm-up)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lang="en">
                <a:solidFill>
                  <a:srgbClr val="CC0000"/>
                </a:solidFill>
              </a:rPr>
              <a:t>Reading </a:t>
            </a:r>
            <a:r>
              <a:rPr lang="en">
                <a:solidFill>
                  <a:srgbClr val="212121"/>
                </a:solidFill>
              </a:rPr>
              <a:t>(Reading comprehension passages)</a:t>
            </a:r>
            <a:endParaRPr>
              <a:solidFill>
                <a:srgbClr val="21212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>
                <a:solidFill>
                  <a:srgbClr val="CC0000"/>
                </a:solidFill>
              </a:rPr>
              <a:t>Exit Ticket</a:t>
            </a:r>
            <a:r>
              <a:rPr lang="en">
                <a:solidFill>
                  <a:srgbClr val="000000"/>
                </a:solidFill>
              </a:rPr>
              <a:t> (check for understanding)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idx="2" type="body"/>
          </p:nvPr>
        </p:nvSpPr>
        <p:spPr>
          <a:xfrm>
            <a:off x="4607075" y="221750"/>
            <a:ext cx="3999900" cy="18627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00000"/>
                </a:solidFill>
              </a:rPr>
              <a:t>Calendario</a:t>
            </a:r>
            <a:r>
              <a:rPr b="1" lang="en" sz="1800" u="sng">
                <a:solidFill>
                  <a:srgbClr val="000000"/>
                </a:solidFill>
              </a:rPr>
              <a:t>:</a:t>
            </a:r>
            <a:endParaRPr b="1" sz="1800" u="sng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>
                <a:solidFill>
                  <a:srgbClr val="CC0000"/>
                </a:solidFill>
              </a:rPr>
              <a:t>Agenda </a:t>
            </a:r>
            <a:r>
              <a:rPr lang="en">
                <a:solidFill>
                  <a:srgbClr val="212121"/>
                </a:solidFill>
              </a:rPr>
              <a:t>(Copiar tarea o anuncios)</a:t>
            </a:r>
            <a:endParaRPr>
              <a:solidFill>
                <a:srgbClr val="21212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>
                <a:solidFill>
                  <a:srgbClr val="CC0000"/>
                </a:solidFill>
              </a:rPr>
              <a:t>Hacer ahora </a:t>
            </a:r>
            <a:r>
              <a:rPr lang="en">
                <a:solidFill>
                  <a:srgbClr val="212121"/>
                </a:solidFill>
              </a:rPr>
              <a:t>(Repasamiento de gramática)</a:t>
            </a:r>
            <a:endParaRPr>
              <a:solidFill>
                <a:srgbClr val="21212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>
                <a:solidFill>
                  <a:srgbClr val="CC0000"/>
                </a:solidFill>
              </a:rPr>
              <a:t>Lectura </a:t>
            </a:r>
            <a:r>
              <a:rPr lang="en">
                <a:solidFill>
                  <a:srgbClr val="212121"/>
                </a:solidFill>
              </a:rPr>
              <a:t>(pasajes de comprensión)</a:t>
            </a:r>
            <a:endParaRPr>
              <a:solidFill>
                <a:srgbClr val="21212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>
                <a:solidFill>
                  <a:srgbClr val="CC0000"/>
                </a:solidFill>
              </a:rPr>
              <a:t>Ticket de salida </a:t>
            </a:r>
            <a:r>
              <a:rPr lang="en">
                <a:solidFill>
                  <a:srgbClr val="212121"/>
                </a:solidFill>
              </a:rPr>
              <a:t>(compruebe su comprensión)</a:t>
            </a:r>
            <a:endParaRPr>
              <a:solidFill>
                <a:srgbClr val="21212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200" y="2829975"/>
            <a:ext cx="1990725" cy="21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3800" y="2676900"/>
            <a:ext cx="3022828" cy="186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7400" y="3382875"/>
            <a:ext cx="2560750" cy="163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18958">
            <a:off x="262777" y="3386294"/>
            <a:ext cx="1790771" cy="144456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867575" y="2180575"/>
            <a:ext cx="2199900" cy="400200"/>
          </a:xfrm>
          <a:prstGeom prst="rect">
            <a:avLst/>
          </a:prstGeom>
          <a:solidFill>
            <a:srgbClr val="CFE2F3"/>
          </a:solidFill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6th grade Curriculum: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520325" y="2180575"/>
            <a:ext cx="2391000" cy="400200"/>
          </a:xfrm>
          <a:prstGeom prst="rect">
            <a:avLst/>
          </a:prstGeom>
          <a:solidFill>
            <a:srgbClr val="CFE2F3"/>
          </a:solidFill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7-8th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 grade Curriculum: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