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82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8/31/2015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6000" dirty="0" smtClean="0"/>
              <a:t>RESPECT</a:t>
            </a:r>
            <a:endParaRPr lang="en-US" sz="1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57169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Lathrop Intermediate School</a:t>
            </a:r>
          </a:p>
          <a:p>
            <a:pPr algn="ctr"/>
            <a:r>
              <a:rPr lang="en-US" dirty="0" smtClean="0"/>
              <a:t>2015-2016</a:t>
            </a:r>
          </a:p>
          <a:p>
            <a:pPr algn="ctr"/>
            <a:r>
              <a:rPr lang="en-US" sz="3600" dirty="0" smtClean="0"/>
              <a:t>Tuesday, September 1st</a:t>
            </a:r>
            <a:endParaRPr lang="en-US" sz="3600" dirty="0"/>
          </a:p>
        </p:txBody>
      </p:sp>
      <p:pic>
        <p:nvPicPr>
          <p:cNvPr id="1026" name="Picture 2" descr="http://www.sausd.us/cms/lib5/CA01000471/Centricity/Domain/3635/spartan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72" y="970407"/>
            <a:ext cx="28575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25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025250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Ashley is giving a presentation to the class about </a:t>
            </a:r>
            <a:r>
              <a:rPr lang="en-US" dirty="0"/>
              <a:t>T</a:t>
            </a:r>
            <a:r>
              <a:rPr lang="en-US" dirty="0" smtClean="0"/>
              <a:t>he Renaissance. Jonathan talks to his neighbor Mario during her presentation.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3683358"/>
            <a:ext cx="10058400" cy="1429555"/>
          </a:xfrm>
        </p:spPr>
        <p:txBody>
          <a:bodyPr/>
          <a:lstStyle/>
          <a:p>
            <a:pPr lvl="0">
              <a:buClr>
                <a:srgbClr val="99CB38"/>
              </a:buClr>
            </a:pPr>
            <a:r>
              <a:rPr lang="en-US" sz="4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Is </a:t>
            </a:r>
            <a:r>
              <a:rPr lang="en-US" sz="4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Jonathan </a:t>
            </a:r>
            <a:r>
              <a:rPr lang="en-US" sz="4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showing respect (thumbs up) or not (thumbs down) ?</a:t>
            </a:r>
          </a:p>
          <a:p>
            <a:endParaRPr lang="en-US" dirty="0"/>
          </a:p>
        </p:txBody>
      </p:sp>
      <p:pic>
        <p:nvPicPr>
          <p:cNvPr id="4" name="Picture 4" descr="http://www.stevesdesigns.co.uk/wp-content/uploads/2015/05/Thumbs-Down-For-Facebo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4422506"/>
            <a:ext cx="2459608" cy="179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47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828800"/>
            <a:ext cx="10058400" cy="1339403"/>
          </a:xfrm>
        </p:spPr>
        <p:txBody>
          <a:bodyPr>
            <a:normAutofit/>
          </a:bodyPr>
          <a:lstStyle/>
          <a:p>
            <a:r>
              <a:rPr lang="en-US" dirty="0" smtClean="0"/>
              <a:t>Eddie pulls Jackie’s hair, so Jackie calls Eddie a jerk.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3168203"/>
            <a:ext cx="10058400" cy="1429555"/>
          </a:xfrm>
        </p:spPr>
        <p:txBody>
          <a:bodyPr/>
          <a:lstStyle/>
          <a:p>
            <a:pPr lvl="0">
              <a:buClr>
                <a:srgbClr val="99CB38"/>
              </a:buClr>
            </a:pPr>
            <a:r>
              <a:rPr lang="en-US" sz="4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Are either Eddie or Jackie showing </a:t>
            </a:r>
            <a:r>
              <a:rPr lang="en-US" sz="4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respect (thumbs up) or not (thumbs down) ?</a:t>
            </a:r>
          </a:p>
          <a:p>
            <a:endParaRPr lang="en-US" dirty="0"/>
          </a:p>
        </p:txBody>
      </p:sp>
      <p:pic>
        <p:nvPicPr>
          <p:cNvPr id="4" name="Picture 4" descr="http://www.stevesdesigns.co.uk/wp-content/uploads/2015/05/Thumbs-Down-For-Facebo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773" y="4036140"/>
            <a:ext cx="2459608" cy="179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77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025250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 smtClean="0"/>
              <a:t>Daniel passes the soccer ball to David and David says, “thank you.”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3683358"/>
            <a:ext cx="10058400" cy="1429555"/>
          </a:xfrm>
        </p:spPr>
        <p:txBody>
          <a:bodyPr/>
          <a:lstStyle/>
          <a:p>
            <a:pPr lvl="0">
              <a:buClr>
                <a:srgbClr val="99CB38"/>
              </a:buClr>
            </a:pPr>
            <a:r>
              <a:rPr lang="en-US" sz="4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Is </a:t>
            </a:r>
            <a:r>
              <a:rPr lang="en-US" sz="40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David </a:t>
            </a:r>
            <a:r>
              <a:rPr lang="en-US" sz="4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showing respect (thumbs up) or not (thumbs down) 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1</a:t>
            </a:r>
            <a:endParaRPr lang="en-US" dirty="0"/>
          </a:p>
        </p:txBody>
      </p:sp>
      <p:pic>
        <p:nvPicPr>
          <p:cNvPr id="6" name="Picture 2" descr="http://a.fastcompany.net/multisite_files/fastcompany/imagecache/inline-large/inline/2013/11/3021307-inline-fb-thumbsup-printpackag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566" y="4436770"/>
            <a:ext cx="2293090" cy="17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78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Review from Period 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6413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What definitions did you come up with last period for the word “respect”?</a:t>
            </a:r>
          </a:p>
          <a:p>
            <a:endParaRPr lang="en-US" sz="4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097279" y="3643084"/>
            <a:ext cx="9605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 volunteers to share out/write up definitions on the white board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39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Brainstorm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6413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What other </a:t>
            </a:r>
            <a:r>
              <a:rPr lang="en-US" sz="4000" b="1" dirty="0" smtClean="0">
                <a:solidFill>
                  <a:schemeClr val="tx1"/>
                </a:solidFill>
              </a:rPr>
              <a:t>words</a:t>
            </a:r>
            <a:r>
              <a:rPr lang="en-US" sz="4000" dirty="0" smtClean="0">
                <a:solidFill>
                  <a:schemeClr val="tx1"/>
                </a:solidFill>
              </a:rPr>
              <a:t> can you think of that relate to the word “respect”?</a:t>
            </a:r>
          </a:p>
          <a:p>
            <a:endParaRPr lang="en-US" sz="4000" dirty="0">
              <a:solidFill>
                <a:schemeClr val="tx1"/>
              </a:solidFill>
            </a:endParaRPr>
          </a:p>
          <a:p>
            <a:endParaRPr lang="en-US" sz="4000" dirty="0" smtClean="0">
              <a:solidFill>
                <a:schemeClr val="tx1"/>
              </a:solidFill>
            </a:endParaRPr>
          </a:p>
          <a:p>
            <a:endParaRPr lang="en-US" sz="4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097279" y="5077361"/>
            <a:ext cx="9605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Volunteers come up to the white board and write them down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7279" y="3060799"/>
            <a:ext cx="96050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Now with a partner, take </a:t>
            </a:r>
            <a:r>
              <a:rPr lang="en-US" sz="4000" dirty="0" smtClean="0"/>
              <a:t>two minutes </a:t>
            </a:r>
            <a:r>
              <a:rPr lang="en-US" sz="4000" dirty="0"/>
              <a:t>to share your </a:t>
            </a:r>
            <a:r>
              <a:rPr lang="en-US" sz="4000" dirty="0" smtClean="0"/>
              <a:t>synonyms </a:t>
            </a:r>
            <a:r>
              <a:rPr lang="en-US" sz="4000" dirty="0"/>
              <a:t>of “respect</a:t>
            </a:r>
            <a:r>
              <a:rPr lang="en-US" sz="4000" dirty="0" smtClean="0"/>
              <a:t>” and fill in the circle map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8387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172194" y="-38637"/>
            <a:ext cx="7379595" cy="68000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81093" y="2621074"/>
            <a:ext cx="2029296" cy="168321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134204" y="3121797"/>
            <a:ext cx="17761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Respect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-49080" y="-79415"/>
            <a:ext cx="2562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Circle Map</a:t>
            </a:r>
            <a:endParaRPr lang="en-US" sz="6000" dirty="0"/>
          </a:p>
        </p:txBody>
      </p:sp>
      <p:sp>
        <p:nvSpPr>
          <p:cNvPr id="23" name="TextBox 22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09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172194" y="-38637"/>
            <a:ext cx="7379595" cy="68000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81093" y="2621074"/>
            <a:ext cx="2029296" cy="168321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 rot="744239">
            <a:off x="5544458" y="564956"/>
            <a:ext cx="2417043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schemeClr val="accent6">
                    <a:lumMod val="50000"/>
                  </a:schemeClr>
                </a:solidFill>
              </a:rPr>
              <a:t>Honor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338500" y="3274833"/>
            <a:ext cx="2823470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solidFill>
                  <a:srgbClr val="FF0000"/>
                </a:solidFill>
              </a:rPr>
              <a:t>Reverence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 rot="815784">
            <a:off x="4984467" y="5306618"/>
            <a:ext cx="2817973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srgbClr val="FFC000"/>
                </a:solidFill>
              </a:rPr>
              <a:t>Courtesy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51828" y="2195354"/>
            <a:ext cx="28999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Recognition</a:t>
            </a:r>
            <a:endParaRPr lang="en-US" sz="44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 rot="21136119">
            <a:off x="3142250" y="1105931"/>
            <a:ext cx="2461976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srgbClr val="00B050"/>
                </a:solidFill>
              </a:rPr>
              <a:t>Dignity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 rot="20942290">
            <a:off x="6711242" y="3883860"/>
            <a:ext cx="2869413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 smtClean="0">
                <a:solidFill>
                  <a:srgbClr val="7030A0"/>
                </a:solidFill>
              </a:rPr>
              <a:t>Esteem</a:t>
            </a:r>
            <a:endParaRPr lang="en-US" sz="6600" dirty="0">
              <a:solidFill>
                <a:srgbClr val="7030A0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 rot="609132">
            <a:off x="2544780" y="2398994"/>
            <a:ext cx="2491553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Regard</a:t>
            </a:r>
            <a:endParaRPr lang="en-US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 rot="21175801">
            <a:off x="2719616" y="4239675"/>
            <a:ext cx="3680273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BE115"/>
                </a:solidFill>
              </a:rPr>
              <a:t>Consideration</a:t>
            </a:r>
            <a:endParaRPr lang="en-US" dirty="0">
              <a:solidFill>
                <a:srgbClr val="EBE115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34204" y="3121797"/>
            <a:ext cx="17761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Respect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-49080" y="-79415"/>
            <a:ext cx="2562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Circle Map</a:t>
            </a:r>
            <a:endParaRPr lang="en-US" sz="6000" dirty="0"/>
          </a:p>
        </p:txBody>
      </p:sp>
      <p:sp>
        <p:nvSpPr>
          <p:cNvPr id="17" name="TextBox 16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43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043189"/>
            <a:ext cx="10058400" cy="69417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b="1" dirty="0" smtClean="0"/>
              <a:t>Here is what respect looks like: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010654"/>
              </p:ext>
            </p:extLst>
          </p:nvPr>
        </p:nvGraphicFramePr>
        <p:xfrm>
          <a:off x="1096963" y="1996225"/>
          <a:ext cx="10058400" cy="3869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66894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In our school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In our classroom</a:t>
                      </a:r>
                      <a:endParaRPr lang="en-US" sz="3200" dirty="0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23493" y="193183"/>
            <a:ext cx="993187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After discussing, what can we add to our chart?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5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Review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6413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What definitions and related words did you come up with for the word “respect” so far?</a:t>
            </a:r>
          </a:p>
          <a:p>
            <a:endParaRPr lang="en-US" sz="4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097279" y="3309870"/>
            <a:ext cx="9605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 volunteers to share out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84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Real-World Experiences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1824745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With your partner, </a:t>
            </a:r>
            <a:r>
              <a:rPr lang="en-US" sz="4000" dirty="0"/>
              <a:t>brainstorm examples of when students, </a:t>
            </a:r>
            <a:r>
              <a:rPr lang="en-US" sz="4000" dirty="0" smtClean="0"/>
              <a:t>parents, </a:t>
            </a:r>
            <a:r>
              <a:rPr lang="en-US" sz="4000" dirty="0"/>
              <a:t>and teachers have shown </a:t>
            </a:r>
            <a:r>
              <a:rPr lang="en-US" sz="4000" dirty="0" smtClean="0"/>
              <a:t>respect.</a:t>
            </a:r>
            <a:endParaRPr lang="en-US" sz="4000" dirty="0" smtClean="0">
              <a:solidFill>
                <a:schemeClr val="tx1"/>
              </a:solidFill>
            </a:endParaRPr>
          </a:p>
          <a:p>
            <a:endParaRPr lang="en-US" sz="40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7281" y="3928056"/>
            <a:ext cx="96308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These real-life examples will go on the outside of your circle map.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4985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705" y="1712563"/>
            <a:ext cx="11344759" cy="41565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6600" dirty="0" smtClean="0"/>
              <a:t>Today, in all of your periods, we will be discussing respect issues. </a:t>
            </a:r>
            <a:endParaRPr lang="en-US" sz="6600" dirty="0"/>
          </a:p>
          <a:p>
            <a:pPr marL="0" indent="0">
              <a:buNone/>
            </a:pPr>
            <a:endParaRPr lang="en-US" sz="6600" dirty="0" smtClean="0"/>
          </a:p>
          <a:p>
            <a:pPr marL="0" indent="0" algn="ctr">
              <a:buNone/>
            </a:pPr>
            <a:r>
              <a:rPr lang="en-US" sz="6600" dirty="0" smtClean="0"/>
              <a:t>What </a:t>
            </a:r>
            <a:r>
              <a:rPr lang="en-US" sz="6600" dirty="0" smtClean="0"/>
              <a:t>does it mean to be respectful?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14829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172194" y="-38637"/>
            <a:ext cx="7379595" cy="68000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81093" y="2621074"/>
            <a:ext cx="2029296" cy="168321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134204" y="3121797"/>
            <a:ext cx="17761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Respect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-49080" y="-79415"/>
            <a:ext cx="2562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Circle Map</a:t>
            </a:r>
            <a:endParaRPr lang="en-US" sz="6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 rot="19403590">
            <a:off x="8604693" y="4744749"/>
            <a:ext cx="3786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Real-World Examples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25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172194" y="-38637"/>
            <a:ext cx="7379595" cy="68000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81093" y="2621074"/>
            <a:ext cx="2029296" cy="168321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 rot="744239">
            <a:off x="5544458" y="564956"/>
            <a:ext cx="2417043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schemeClr val="accent6">
                    <a:lumMod val="50000"/>
                  </a:schemeClr>
                </a:solidFill>
              </a:rPr>
              <a:t>Honor</a:t>
            </a:r>
            <a:endParaRPr lang="en-US" sz="5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338500" y="3274833"/>
            <a:ext cx="2823470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solidFill>
                  <a:srgbClr val="FF0000"/>
                </a:solidFill>
              </a:rPr>
              <a:t>Reverence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 rot="815784">
            <a:off x="4984467" y="5306618"/>
            <a:ext cx="2817973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srgbClr val="FFC000"/>
                </a:solidFill>
              </a:rPr>
              <a:t>Courtesy</a:t>
            </a:r>
            <a:endParaRPr lang="en-US" sz="5400" dirty="0">
              <a:solidFill>
                <a:srgbClr val="FFC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51828" y="2195354"/>
            <a:ext cx="28999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/>
              <a:t>Recognition</a:t>
            </a:r>
            <a:endParaRPr lang="en-US" sz="44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 rot="21136119">
            <a:off x="3142250" y="1105931"/>
            <a:ext cx="2461976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 smtClean="0">
                <a:solidFill>
                  <a:srgbClr val="00B050"/>
                </a:solidFill>
              </a:rPr>
              <a:t>Dignity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 rot="20942290">
            <a:off x="6711242" y="3883860"/>
            <a:ext cx="2869413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 smtClean="0">
                <a:solidFill>
                  <a:srgbClr val="7030A0"/>
                </a:solidFill>
              </a:rPr>
              <a:t>Esteem</a:t>
            </a:r>
            <a:endParaRPr lang="en-US" sz="6600" dirty="0">
              <a:solidFill>
                <a:srgbClr val="7030A0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 rot="609132">
            <a:off x="2544780" y="2398994"/>
            <a:ext cx="2491553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Regard</a:t>
            </a:r>
            <a:endParaRPr lang="en-US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 rot="21175801">
            <a:off x="2719616" y="4239675"/>
            <a:ext cx="3680273" cy="9002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EBE115"/>
                </a:solidFill>
              </a:rPr>
              <a:t>Consideration</a:t>
            </a:r>
            <a:endParaRPr lang="en-US" dirty="0">
              <a:solidFill>
                <a:srgbClr val="EBE115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34204" y="3121797"/>
            <a:ext cx="17761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Respect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-49080" y="-79415"/>
            <a:ext cx="2562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Circle Map</a:t>
            </a:r>
            <a:endParaRPr lang="en-US" sz="6000" dirty="0"/>
          </a:p>
        </p:txBody>
      </p:sp>
      <p:sp>
        <p:nvSpPr>
          <p:cNvPr id="17" name="TextBox 16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708682" y="4689791"/>
            <a:ext cx="22557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classmate compliments your work.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63651" y="4288868"/>
            <a:ext cx="20748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teacher patiently repeating an explanation.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751648" y="1803374"/>
            <a:ext cx="21698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 parent lets you make an important decision.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852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Review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1697753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Can anyone add words/phrases </a:t>
            </a:r>
            <a:r>
              <a:rPr lang="en-US" sz="4000" dirty="0" smtClean="0"/>
              <a:t>or personal experiences to </a:t>
            </a:r>
            <a:r>
              <a:rPr lang="en-US" sz="4000" dirty="0"/>
              <a:t>the outer </a:t>
            </a:r>
            <a:r>
              <a:rPr lang="en-US" sz="4000" dirty="0" smtClean="0"/>
              <a:t>circle relating to the word “respect”? </a:t>
            </a:r>
            <a:endParaRPr lang="en-US" sz="4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097280" y="3543487"/>
            <a:ext cx="9605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 volunteers to share out/write on whiteboard.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2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With a partner…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1697753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Imagine a situation in school where respect is used. It can involve students, teachers, or administration. </a:t>
            </a:r>
            <a:endParaRPr lang="en-US" sz="4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097280" y="3543487"/>
            <a:ext cx="9605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You and your partner have 5 </a:t>
            </a:r>
            <a:r>
              <a:rPr lang="en-US" sz="4000" dirty="0"/>
              <a:t>minutes to write a </a:t>
            </a:r>
            <a:r>
              <a:rPr lang="en-US" sz="4000" dirty="0" smtClean="0"/>
              <a:t>summary </a:t>
            </a:r>
            <a:r>
              <a:rPr lang="en-US" sz="4000" dirty="0"/>
              <a:t>of the </a:t>
            </a:r>
            <a:r>
              <a:rPr lang="en-US" sz="4000" dirty="0" smtClean="0"/>
              <a:t>example (3-5 sentences).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97279" y="5077361"/>
            <a:ext cx="9605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Volunteers to share out.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941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How can we change the following situations from being disrespectful to respectful.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169775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1) Stephanie, Karina, and Tiffany do not let Karla sit with them at lunch.</a:t>
            </a:r>
            <a:endParaRPr lang="en-US" sz="4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097280" y="3543487"/>
            <a:ext cx="9605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2) Students working in a group decide to ignore one of the student’s ideas. 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21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Skit Time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906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Students will work in groups of 4.</a:t>
            </a:r>
            <a:endParaRPr lang="en-US" sz="4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097279" y="2729600"/>
            <a:ext cx="96050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With your group, you will be given a scenario. You will have 5 minutes to come up with a skit to represent the scenario using respect. Each group will perform the skit to the class. 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</a:t>
            </a:r>
            <a:r>
              <a:rPr lang="en-US" dirty="0"/>
              <a:t>5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97279" y="5494816"/>
            <a:ext cx="10058400" cy="109065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/>
              <a:t>Be creative!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34033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Reflection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749026"/>
            <a:ext cx="10058400" cy="2377250"/>
          </a:xfrm>
        </p:spPr>
        <p:txBody>
          <a:bodyPr>
            <a:normAutofit fontScale="92500"/>
          </a:bodyPr>
          <a:lstStyle/>
          <a:p>
            <a:r>
              <a:rPr lang="en-US" sz="4000" dirty="0"/>
              <a:t>Describe how you will demonstrate respect at Lathrop. Include at least </a:t>
            </a:r>
            <a:r>
              <a:rPr lang="en-US" sz="4000" b="1" dirty="0"/>
              <a:t>2 examples </a:t>
            </a:r>
            <a:r>
              <a:rPr lang="en-US" sz="4000" dirty="0"/>
              <a:t>of respect </a:t>
            </a:r>
            <a:r>
              <a:rPr lang="en-US" sz="4000" b="1" dirty="0"/>
              <a:t>within the classroom</a:t>
            </a:r>
            <a:r>
              <a:rPr lang="en-US" sz="4000" dirty="0"/>
              <a:t>. Include at least </a:t>
            </a:r>
            <a:r>
              <a:rPr lang="en-US" sz="4000" b="1" dirty="0"/>
              <a:t>one example </a:t>
            </a:r>
            <a:r>
              <a:rPr lang="en-US" sz="4000" dirty="0"/>
              <a:t>of respect in </a:t>
            </a:r>
            <a:r>
              <a:rPr lang="en-US" sz="4000" b="1" dirty="0"/>
              <a:t>another area</a:t>
            </a:r>
            <a:r>
              <a:rPr lang="en-US" sz="4000" dirty="0"/>
              <a:t> of the school. </a:t>
            </a:r>
            <a:endParaRPr lang="en-US" sz="4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097280" y="4905563"/>
            <a:ext cx="9605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Share final product with teacher via SAUSD Gmail account.</a:t>
            </a:r>
            <a:endParaRPr lang="en-US" sz="40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</a:t>
            </a:r>
            <a:r>
              <a:rPr lang="en-US" dirty="0"/>
              <a:t>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7280" y="1889250"/>
            <a:ext cx="9605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Think about everything we discussed today.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116491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703378"/>
          </a:xfrm>
        </p:spPr>
        <p:txBody>
          <a:bodyPr>
            <a:normAutofit fontScale="92500" lnSpcReduction="20000"/>
          </a:bodyPr>
          <a:lstStyle/>
          <a:p>
            <a:r>
              <a:rPr lang="en-US" sz="4400" dirty="0" smtClean="0"/>
              <a:t>“Respect </a:t>
            </a:r>
            <a:r>
              <a:rPr lang="en-US" sz="4400" dirty="0"/>
              <a:t>for ourselves guides our morals, respect for others guides our manners</a:t>
            </a:r>
            <a:r>
              <a:rPr lang="en-US" sz="4400" dirty="0" smtClean="0"/>
              <a:t>.”</a:t>
            </a:r>
            <a:endParaRPr lang="en-US" sz="4400" dirty="0"/>
          </a:p>
          <a:p>
            <a:r>
              <a:rPr lang="en-US" sz="4400" dirty="0" smtClean="0"/>
              <a:t>-Laurence </a:t>
            </a:r>
            <a:r>
              <a:rPr lang="en-US" sz="4400" dirty="0"/>
              <a:t>Sterne</a:t>
            </a:r>
          </a:p>
          <a:p>
            <a:endParaRPr lang="en-US" sz="6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97280" y="4095482"/>
            <a:ext cx="10058400" cy="224974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97280" y="4095482"/>
            <a:ext cx="10058400" cy="224974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600" dirty="0"/>
          </a:p>
        </p:txBody>
      </p:sp>
      <p:sp>
        <p:nvSpPr>
          <p:cNvPr id="2" name="TextBox 1"/>
          <p:cNvSpPr txBox="1"/>
          <p:nvPr/>
        </p:nvSpPr>
        <p:spPr>
          <a:xfrm>
            <a:off x="1097280" y="4095482"/>
            <a:ext cx="1053234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“We </a:t>
            </a:r>
            <a:r>
              <a:rPr lang="en-US" sz="4400" dirty="0"/>
              <a:t>don't need to share the same opinions as others, but we need to be respectful</a:t>
            </a:r>
            <a:r>
              <a:rPr lang="en-US" sz="4400" dirty="0" smtClean="0"/>
              <a:t>.”</a:t>
            </a:r>
            <a:endParaRPr lang="en-US" sz="4400" dirty="0"/>
          </a:p>
          <a:p>
            <a:r>
              <a:rPr lang="en-US" sz="4400" dirty="0" smtClean="0"/>
              <a:t>-Taylor </a:t>
            </a:r>
            <a:r>
              <a:rPr lang="en-US" sz="4400" dirty="0"/>
              <a:t>Swift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4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Brainstorm 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6413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On your own, take one minute to write down your own definition for the word “respect”</a:t>
            </a:r>
          </a:p>
          <a:p>
            <a:endParaRPr lang="en-US" sz="4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097280" y="3309870"/>
            <a:ext cx="97982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Now with a partner, take one minute to share your definitions of “respect”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097280" y="4855335"/>
            <a:ext cx="9605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3 volunteers to share out/write up definitions on the white board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86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Definition of RESPECT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To </a:t>
            </a:r>
            <a:r>
              <a:rPr lang="en-US" sz="5400" dirty="0"/>
              <a:t>take notice of, to regard as worthy, to honor, to esteem for a personal quality or ability.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2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043189"/>
            <a:ext cx="10058400" cy="69417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b="1" dirty="0" smtClean="0"/>
              <a:t>Here is what respect looks like: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010654"/>
              </p:ext>
            </p:extLst>
          </p:nvPr>
        </p:nvGraphicFramePr>
        <p:xfrm>
          <a:off x="1096963" y="1996225"/>
          <a:ext cx="10058400" cy="3869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66894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In our school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In our classroom</a:t>
                      </a:r>
                      <a:endParaRPr lang="en-US" sz="3200" dirty="0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23493" y="193183"/>
            <a:ext cx="99318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Let’s try to come up with some examples…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8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043189"/>
            <a:ext cx="10058400" cy="69417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b="1" dirty="0" smtClean="0"/>
              <a:t>Here is what respect looks like: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907548"/>
              </p:ext>
            </p:extLst>
          </p:nvPr>
        </p:nvGraphicFramePr>
        <p:xfrm>
          <a:off x="1096963" y="1799934"/>
          <a:ext cx="10058400" cy="4631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66894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In our school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In our classroom</a:t>
                      </a:r>
                      <a:endParaRPr lang="en-US" sz="3200" dirty="0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Walking instead of running in the hallways.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Listening while the teacher</a:t>
                      </a:r>
                      <a:r>
                        <a:rPr lang="en-US" sz="2300" baseline="0" dirty="0" smtClean="0"/>
                        <a:t> or </a:t>
                      </a:r>
                      <a:r>
                        <a:rPr lang="en-US" sz="2300" dirty="0" smtClean="0"/>
                        <a:t>a classmate is talking.</a:t>
                      </a:r>
                      <a:endParaRPr lang="en-US" sz="2300" dirty="0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Throwing</a:t>
                      </a:r>
                      <a:r>
                        <a:rPr lang="en-US" sz="2300" baseline="0" dirty="0" smtClean="0"/>
                        <a:t> trash away in the trash cans and cleaning up.</a:t>
                      </a:r>
                      <a:endParaRPr lang="en-US" sz="2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Sharing ideas during group work and listening to everybody else’s ideas.</a:t>
                      </a:r>
                      <a:endParaRPr lang="en-US" sz="2300" dirty="0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Saying “please” and “thank you” to other students and teachers.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Not using your cell phone when you are not supposed to.</a:t>
                      </a:r>
                      <a:endParaRPr lang="en-US" sz="2300" dirty="0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Making it to class on time and being prepared.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Taking good</a:t>
                      </a:r>
                      <a:r>
                        <a:rPr lang="en-US" sz="2300" baseline="0" dirty="0" smtClean="0"/>
                        <a:t> care of the materials and property in the classroom.</a:t>
                      </a:r>
                      <a:endParaRPr lang="en-US" sz="2300" dirty="0"/>
                    </a:p>
                  </a:txBody>
                  <a:tcPr/>
                </a:tc>
              </a:tr>
              <a:tr h="422492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Being kind to other</a:t>
                      </a:r>
                      <a:r>
                        <a:rPr lang="en-US" sz="2300" baseline="0" dirty="0" smtClean="0"/>
                        <a:t> students.</a:t>
                      </a:r>
                      <a:endParaRPr lang="en-US" sz="2300" dirty="0" smtClean="0"/>
                    </a:p>
                    <a:p>
                      <a:endParaRPr lang="en-US" sz="23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Using the chrome books</a:t>
                      </a:r>
                      <a:r>
                        <a:rPr lang="en-US" sz="2300" baseline="0" dirty="0" smtClean="0"/>
                        <a:t> correctly and following directions.</a:t>
                      </a:r>
                      <a:endParaRPr lang="en-US" sz="23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23493" y="193183"/>
            <a:ext cx="99318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Let’s try to come up with some examples…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5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play a game!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425500"/>
          </a:xfrm>
        </p:spPr>
        <p:txBody>
          <a:bodyPr>
            <a:noAutofit/>
          </a:bodyPr>
          <a:lstStyle/>
          <a:p>
            <a:r>
              <a:rPr lang="en-US" sz="2800" dirty="0" smtClean="0"/>
              <a:t>Here are the rules…</a:t>
            </a:r>
          </a:p>
          <a:p>
            <a:r>
              <a:rPr lang="en-US" sz="2800" dirty="0" smtClean="0"/>
              <a:t>As we go through the next few slides, you will decide if the scenario shows someone being respectful or not.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7279" y="3379608"/>
            <a:ext cx="44406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If you think the slide </a:t>
            </a:r>
            <a:r>
              <a:rPr lang="en-US" sz="3200" b="1" dirty="0" smtClean="0"/>
              <a:t>does</a:t>
            </a:r>
            <a:r>
              <a:rPr lang="en-US" sz="3200" dirty="0" smtClean="0"/>
              <a:t> represent </a:t>
            </a:r>
            <a:r>
              <a:rPr lang="en-US" sz="3200" dirty="0"/>
              <a:t>respect, you will give a </a:t>
            </a:r>
            <a:r>
              <a:rPr lang="en-US" sz="3200" b="1" dirty="0" smtClean="0"/>
              <a:t>thumbs up. 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26480" y="3379608"/>
            <a:ext cx="404783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If you think the slide </a:t>
            </a:r>
            <a:r>
              <a:rPr lang="en-US" sz="3200" b="1" dirty="0" smtClean="0"/>
              <a:t>does NOT </a:t>
            </a:r>
            <a:r>
              <a:rPr lang="en-US" sz="3200" dirty="0" smtClean="0"/>
              <a:t>represent respect, you will give a </a:t>
            </a:r>
            <a:r>
              <a:rPr lang="en-US" sz="3200" b="1" dirty="0" smtClean="0"/>
              <a:t>thumbs down.</a:t>
            </a:r>
            <a:endParaRPr lang="en-US" sz="3200" b="1" dirty="0"/>
          </a:p>
        </p:txBody>
      </p:sp>
      <p:pic>
        <p:nvPicPr>
          <p:cNvPr id="1026" name="Picture 2" descr="http://a.fastcompany.net/multisite_files/fastcompany/imagecache/inline-large/inline/2013/11/3021307-inline-fb-thumbsup-printpackag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75" y="5057642"/>
            <a:ext cx="2293090" cy="17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tevesdesigns.co.uk/wp-content/uploads/2015/05/Thumbs-Down-For-Facebo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8347" y="4949268"/>
            <a:ext cx="2291925" cy="1673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336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947977"/>
            <a:ext cx="10058400" cy="17997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Ms. Phillips asks the class if anybody can help her pass out materials. Jose raises his hand and volunteers to help.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3747751"/>
            <a:ext cx="10058400" cy="13780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Is Jose showing respect (thumbs up) or not (thumbs down) ?</a:t>
            </a:r>
            <a:endParaRPr lang="en-US" sz="4000" dirty="0"/>
          </a:p>
        </p:txBody>
      </p:sp>
      <p:pic>
        <p:nvPicPr>
          <p:cNvPr id="4" name="Picture 2" descr="http://a.fastcompany.net/multisite_files/fastcompany/imagecache/inline-large/inline/2013/11/3021307-inline-fb-thumbsup-printpackag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566" y="4436770"/>
            <a:ext cx="2293090" cy="17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485" y="6400800"/>
            <a:ext cx="1957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Period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77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281</TotalTime>
  <Words>957</Words>
  <Application>Microsoft Office PowerPoint</Application>
  <PresentationFormat>Custom</PresentationFormat>
  <Paragraphs>135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Retrospect</vt:lpstr>
      <vt:lpstr>RESPECT</vt:lpstr>
      <vt:lpstr>PowerPoint Presentation</vt:lpstr>
      <vt:lpstr>PowerPoint Presentation</vt:lpstr>
      <vt:lpstr>Brainstorm </vt:lpstr>
      <vt:lpstr>Definition of RESPECT</vt:lpstr>
      <vt:lpstr> Here is what respect looks like:</vt:lpstr>
      <vt:lpstr> Here is what respect looks like:</vt:lpstr>
      <vt:lpstr>Let’s play a game!</vt:lpstr>
      <vt:lpstr>Ms. Phillips asks the class if anybody can help her pass out materials. Jose raises his hand and volunteers to help.</vt:lpstr>
      <vt:lpstr>Ashley is giving a presentation to the class about The Renaissance. Jonathan talks to his neighbor Mario during her presentation.</vt:lpstr>
      <vt:lpstr>Eddie pulls Jackie’s hair, so Jackie calls Eddie a jerk. </vt:lpstr>
      <vt:lpstr>Daniel passes the soccer ball to David and David says, “thank you.”</vt:lpstr>
      <vt:lpstr>Review from Period 1</vt:lpstr>
      <vt:lpstr>Brainstorm</vt:lpstr>
      <vt:lpstr>PowerPoint Presentation</vt:lpstr>
      <vt:lpstr>PowerPoint Presentation</vt:lpstr>
      <vt:lpstr> Here is what respect looks like:</vt:lpstr>
      <vt:lpstr>Review</vt:lpstr>
      <vt:lpstr>Real-World Experiences</vt:lpstr>
      <vt:lpstr>PowerPoint Presentation</vt:lpstr>
      <vt:lpstr>PowerPoint Presentation</vt:lpstr>
      <vt:lpstr>Review</vt:lpstr>
      <vt:lpstr>With a partner…</vt:lpstr>
      <vt:lpstr>How can we change the following situations from being disrespectful to respectful.</vt:lpstr>
      <vt:lpstr>Skit Time</vt:lpstr>
      <vt:lpstr>Reflection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RESPECT</dc:title>
  <dc:creator>Samantha Helstrom</dc:creator>
  <cp:lastModifiedBy>Happy Shin Family</cp:lastModifiedBy>
  <cp:revision>21</cp:revision>
  <dcterms:created xsi:type="dcterms:W3CDTF">2015-08-30T21:27:59Z</dcterms:created>
  <dcterms:modified xsi:type="dcterms:W3CDTF">2015-09-01T03:31:10Z</dcterms:modified>
</cp:coreProperties>
</file>