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7010400" cy="92964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TqO+e3mR7h74pIM/FRLZqdhbm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06A4A6-8C86-45C4-9D0B-AE2096CA18FB}">
  <a:tblStyle styleId="{0D06A4A6-8C86-45C4-9D0B-AE2096CA18F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6"/>
          </a:solidFill>
        </a:fill>
      </a:tcStyle>
    </a:wholeTbl>
    <a:band1H>
      <a:tcTxStyle b="off" i="off"/>
      <a:tcStyle>
        <a:fill>
          <a:solidFill>
            <a:srgbClr val="CBDCE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CED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33" name="Google Shape;133;p1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5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57" name="Google Shape;157;p5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6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91" name="Google Shape;191;p6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6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udents looking into microscope" id="135" name="Google Shape;135;p1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102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>
            <p:ph type="title"/>
          </p:nvPr>
        </p:nvSpPr>
        <p:spPr>
          <a:xfrm>
            <a:off x="1036909" y="94526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Font typeface="Century Gothic"/>
              <a:buNone/>
            </a:pPr>
            <a:r>
              <a:rPr b="1" lang="en-US" sz="11700"/>
              <a:t> </a:t>
            </a:r>
            <a:r>
              <a:rPr b="1" lang="en-US" sz="6000">
                <a:solidFill>
                  <a:schemeClr val="lt1"/>
                </a:solidFill>
              </a:rPr>
              <a:t>2024-2025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0070C0"/>
                </a:solidFill>
              </a:rPr>
              <a:t>ADVANCED LEARNING ACADEMY</a:t>
            </a:r>
            <a:br>
              <a:rPr b="1" lang="en-US" sz="4400">
                <a:solidFill>
                  <a:srgbClr val="0070C0"/>
                </a:solidFill>
              </a:rPr>
            </a:br>
            <a:br>
              <a:rPr b="1" lang="en-US" sz="4400">
                <a:solidFill>
                  <a:srgbClr val="0070C0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ADVISORY BOARD MEETING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December 18, 2024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>
            <p:ph idx="1" type="body"/>
          </p:nvPr>
        </p:nvSpPr>
        <p:spPr>
          <a:xfrm>
            <a:off x="1141412" y="50673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by: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</a:rPr>
              <a:t>Amy Scruton</a:t>
            </a:r>
            <a:endParaRPr sz="2800">
              <a:solidFill>
                <a:srgbClr val="FFCC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endParaRPr/>
          </a:p>
        </p:txBody>
      </p:sp>
      <p:pic>
        <p:nvPicPr>
          <p:cNvPr descr="Logo&#10;&#10;Description automatically generated" id="138" name="Google Shape;1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" y="0"/>
            <a:ext cx="3533775" cy="198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9" name="Google Shape;13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4384" y="219075"/>
            <a:ext cx="3144406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type="title"/>
          </p:nvPr>
        </p:nvSpPr>
        <p:spPr>
          <a:xfrm>
            <a:off x="176528" y="-45589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HISTORY</a:t>
            </a:r>
            <a:endParaRPr/>
          </a:p>
        </p:txBody>
      </p:sp>
      <p:graphicFrame>
        <p:nvGraphicFramePr>
          <p:cNvPr id="145" name="Google Shape;145;p2"/>
          <p:cNvGraphicFramePr/>
          <p:nvPr/>
        </p:nvGraphicFramePr>
        <p:xfrm>
          <a:off x="3103637" y="9956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{0D06A4A6-8C86-45C4-9D0B-AE2096CA18FB}</a:tableStyleId>
              </a:tblPr>
              <a:tblGrid>
                <a:gridCol w="1528600"/>
                <a:gridCol w="1175275"/>
                <a:gridCol w="1155650"/>
                <a:gridCol w="1260275"/>
                <a:gridCol w="1130825"/>
                <a:gridCol w="1970350"/>
              </a:tblGrid>
              <a:tr h="62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2020-2021*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2021-2022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2022-2023**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2023-2024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2024-2025 ***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4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Grades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K-12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TK-12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TK - 12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Elementary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87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Intermediate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High School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r>
                        <a:rPr lang="en-US" sz="1800"/>
                        <a:t>40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Total Enrollment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344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388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356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35</a:t>
                      </a:r>
                      <a:r>
                        <a:rPr b="1" lang="en-US" sz="1800"/>
                        <a:t>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1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Teachers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14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r>
                        <a:rPr baseline="30000" lang="en-US" sz="1600" u="none" cap="none" strike="noStrike"/>
                        <a:t>st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4</a:t>
                      </a:r>
                      <a:r>
                        <a:rPr baseline="30000" lang="en-US" sz="1600" u="none" cap="none" strike="noStrike"/>
                        <a:t>th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Hoover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Walker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Santa Clara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(K-8)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Bishop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Santa Clara (TK-8) Bishop  (9-12)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Santa Clara (TK-8) Bishop  (9-12)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6" name="Google Shape;146;p2"/>
          <p:cNvSpPr txBox="1"/>
          <p:nvPr/>
        </p:nvSpPr>
        <p:spPr>
          <a:xfrm>
            <a:off x="241175" y="5704500"/>
            <a:ext cx="401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Distance Learning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 Addition of K, 1, and 2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*** Addition of elementary staff 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666240" y="528320"/>
            <a:ext cx="9885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Advisory Board Officers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Diana Torres- Board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Alicia Skibby- Vice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Gloria Lira-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Whittington-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Bryan Davis- Member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259096" y="-49194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lang="en-US" sz="4400">
                <a:solidFill>
                  <a:schemeClr val="lt1"/>
                </a:solidFill>
              </a:rPr>
              <a:t>REVENUES: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350744" y="999080"/>
            <a:ext cx="5507129" cy="5712369"/>
            <a:chOff x="0" y="4469"/>
            <a:chExt cx="5507129" cy="5712369"/>
          </a:xfrm>
        </p:grpSpPr>
        <p:sp>
          <p:nvSpPr>
            <p:cNvPr id="164" name="Google Shape;164;p5"/>
            <p:cNvSpPr/>
            <p:nvPr/>
          </p:nvSpPr>
          <p:spPr>
            <a:xfrm>
              <a:off x="0" y="4469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87998" y="218683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LCFF 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0" y="1194546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87998" y="1408760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Federal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0" y="2384623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87998" y="2598837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State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3574700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87998" y="3788914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Local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0" y="4764777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87998" y="4978991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Reserves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883" y="4047013"/>
            <a:ext cx="5669280" cy="271669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group of people wearing masks&#10;&#10;Description automatically generated" id="185" name="Google Shape;185;p5"/>
          <p:cNvPicPr preferRelativeResize="0"/>
          <p:nvPr/>
        </p:nvPicPr>
        <p:blipFill rotWithShape="1">
          <a:blip r:embed="rId6">
            <a:alphaModFix/>
          </a:blip>
          <a:srcRect b="11110" l="29166" r="0" t="20555"/>
          <a:stretch/>
        </p:blipFill>
        <p:spPr>
          <a:xfrm>
            <a:off x="6312882" y="160868"/>
            <a:ext cx="5718251" cy="3496732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259096" y="-39033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1"/>
                </a:solidFill>
              </a:rPr>
              <a:t>EXPENDITURES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7" name="Google Shape;197;p6"/>
          <p:cNvGrpSpPr/>
          <p:nvPr/>
        </p:nvGrpSpPr>
        <p:grpSpPr>
          <a:xfrm>
            <a:off x="350744" y="1495997"/>
            <a:ext cx="5507129" cy="5215840"/>
            <a:chOff x="0" y="4081"/>
            <a:chExt cx="5507129" cy="5215840"/>
          </a:xfrm>
        </p:grpSpPr>
        <p:sp>
          <p:nvSpPr>
            <p:cNvPr id="198" name="Google Shape;198;p6"/>
            <p:cNvSpPr/>
            <p:nvPr/>
          </p:nvSpPr>
          <p:spPr>
            <a:xfrm>
              <a:off x="0" y="4081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62965" y="199675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Certificated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1090714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2965" y="1286308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Classified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2177348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62965" y="2372942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Employee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3263982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62965" y="3459576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Books and Supplies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350615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62965" y="4546209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Outgo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group of people wearing blue shirts&#10;&#10;Description automatically generated with medium confidence" id="218" name="Google Shape;218;p6"/>
          <p:cNvPicPr preferRelativeResize="0"/>
          <p:nvPr/>
        </p:nvPicPr>
        <p:blipFill rotWithShape="1">
          <a:blip r:embed="rId5">
            <a:alphaModFix/>
          </a:blip>
          <a:srcRect b="12132" l="-4219" r="4527" t="24090"/>
          <a:stretch/>
        </p:blipFill>
        <p:spPr>
          <a:xfrm>
            <a:off x="6329439" y="249569"/>
            <a:ext cx="5543550" cy="2407906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icture containing text, person, child&#10;&#10;Description automatically generated" id="219" name="Google Shape;2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9439" y="3019424"/>
            <a:ext cx="3572303" cy="357230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erson giving a presentation&#10;&#10;Description automatically generated with medium confidence" id="220" name="Google Shape;220;p6"/>
          <p:cNvPicPr preferRelativeResize="0"/>
          <p:nvPr/>
        </p:nvPicPr>
        <p:blipFill rotWithShape="1">
          <a:blip r:embed="rId7">
            <a:alphaModFix/>
          </a:blip>
          <a:srcRect b="0" l="18951" r="31110" t="27174"/>
          <a:stretch/>
        </p:blipFill>
        <p:spPr>
          <a:xfrm>
            <a:off x="10133015" y="3028424"/>
            <a:ext cx="1739974" cy="3563304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724318" y="-342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26" name="Google Shape;226;p7"/>
          <p:cNvGraphicFramePr/>
          <p:nvPr/>
        </p:nvGraphicFramePr>
        <p:xfrm>
          <a:off x="314852" y="6956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{0D06A4A6-8C86-45C4-9D0B-AE2096CA18FB}</a:tableStyleId>
              </a:tblPr>
              <a:tblGrid>
                <a:gridCol w="1925075"/>
                <a:gridCol w="2183425"/>
                <a:gridCol w="2024475"/>
                <a:gridCol w="1946550"/>
                <a:gridCol w="3377925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Revenue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LCFF Resources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$5.394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5.394</a:t>
                      </a:r>
                      <a:r>
                        <a:rPr b="1" lang="en-US" sz="28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Federal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$57,093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63,055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5,962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Incr of $14,389 due to 09310, Title 1 carryover; </a:t>
                      </a:r>
                      <a:r>
                        <a:rPr b="1" lang="en-US"/>
                        <a:t>decrease</a:t>
                      </a:r>
                      <a:r>
                        <a:rPr b="1" lang="en-US"/>
                        <a:t> of $8,428 due to </a:t>
                      </a:r>
                      <a:r>
                        <a:rPr b="1" lang="en-US"/>
                        <a:t>removing</a:t>
                      </a:r>
                      <a:r>
                        <a:rPr b="1" lang="en-US"/>
                        <a:t> ESSER funding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Other State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$973,987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$9</a:t>
                      </a:r>
                      <a:r>
                        <a:rPr b="1" lang="en-US" sz="2800"/>
                        <a:t>20,212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/>
                        <a:t>(</a:t>
                      </a:r>
                      <a:r>
                        <a:rPr b="1" lang="en-US" sz="2800" u="none" cap="none" strike="noStrike"/>
                        <a:t>$53,775)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Incr of $11,837 for mandated costs and $34,408 for 09610-ASES award adjustments; </a:t>
                      </a:r>
                      <a:r>
                        <a:rPr b="1" lang="en-US"/>
                        <a:t>decor</a:t>
                      </a:r>
                      <a:r>
                        <a:rPr b="1" lang="en-US"/>
                        <a:t> of $100,000 for removal of 097339 - </a:t>
                      </a:r>
                      <a:r>
                        <a:rPr b="1" lang="en-US"/>
                        <a:t>College</a:t>
                      </a:r>
                      <a:r>
                        <a:rPr b="1" lang="en-US"/>
                        <a:t> and Career Readiness that were budgeted in June 2024 when received from the state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85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Other Local Revenue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$244,2</a:t>
                      </a:r>
                      <a:r>
                        <a:rPr b="1" lang="en-US" sz="2800"/>
                        <a:t>8</a:t>
                      </a:r>
                      <a:r>
                        <a:rPr b="1" lang="en-US" sz="2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80,000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($1</a:t>
                      </a:r>
                      <a:r>
                        <a:rPr b="1" lang="en-US" sz="2800"/>
                        <a:t>64,288</a:t>
                      </a:r>
                      <a:r>
                        <a:rPr b="1" lang="en-US" sz="28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/>
                        <a:t>Decr due to the reversal of CTE incentive grant - 2023-2024 Original Budget was fully spent by June 2024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/>
                        <a:t>Total</a:t>
                      </a:r>
                      <a:endParaRPr sz="13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$6.669M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$6.</a:t>
                      </a:r>
                      <a:r>
                        <a:rPr b="1" lang="en-US" sz="2800"/>
                        <a:t>457</a:t>
                      </a:r>
                      <a:r>
                        <a:rPr b="1" lang="en-US" sz="28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/>
                        <a:t>(</a:t>
                      </a:r>
                      <a:r>
                        <a:rPr b="1" lang="en-US" sz="2800" u="none" cap="none" strike="noStrike"/>
                        <a:t>$</a:t>
                      </a:r>
                      <a:r>
                        <a:rPr b="1" lang="en-US" sz="2800"/>
                        <a:t>212,101)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>
            <p:ph type="title"/>
          </p:nvPr>
        </p:nvSpPr>
        <p:spPr>
          <a:xfrm>
            <a:off x="724318" y="-342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32" name="Google Shape;232;p8"/>
          <p:cNvGraphicFramePr/>
          <p:nvPr/>
        </p:nvGraphicFramePr>
        <p:xfrm>
          <a:off x="401052" y="10952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{0D06A4A6-8C86-45C4-9D0B-AE2096CA18FB}</a:tableStyleId>
              </a:tblPr>
              <a:tblGrid>
                <a:gridCol w="2342150"/>
                <a:gridCol w="2419350"/>
                <a:gridCol w="1809750"/>
                <a:gridCol w="1701000"/>
                <a:gridCol w="3223750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Expenditures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CE and CL Salaries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$4.879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5.452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($</a:t>
                      </a:r>
                      <a:r>
                        <a:rPr b="1" lang="en-US" sz="2400"/>
                        <a:t>572,933</a:t>
                      </a:r>
                      <a:r>
                        <a:rPr b="1" lang="en-US" sz="2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/>
                        <a:t>Incr due to 2024-2025 3% SAEA Salary Increase and 3% one-time and retro (certificated) Increase mostly in adjustments to regular salaries and vacancies (classified)</a:t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  <a:tr h="65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Employee Benefits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$2.311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2.504</a:t>
                      </a:r>
                      <a:r>
                        <a:rPr b="1" lang="en-US" sz="2400" u="none" cap="none" strike="noStrike"/>
                        <a:t>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</a:t>
                      </a:r>
                      <a:r>
                        <a:rPr b="1" lang="en-US" sz="2000"/>
                        <a:t>192,981</a:t>
                      </a:r>
                      <a:r>
                        <a:rPr b="1" lang="en-US" sz="20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/>
                        <a:t>increase</a:t>
                      </a:r>
                      <a:r>
                        <a:rPr b="1" lang="en-US" sz="1100" u="none" cap="none" strike="noStrike"/>
                        <a:t> due to salary changes noted above</a:t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  <a:tr h="10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Books and Supplies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$228,364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$2</a:t>
                      </a:r>
                      <a:r>
                        <a:rPr b="1" lang="en-US" sz="2400"/>
                        <a:t>24</a:t>
                      </a:r>
                      <a:r>
                        <a:rPr b="1" lang="en-US" sz="2400" u="none" cap="none" strike="noStrike"/>
                        <a:t>,</a:t>
                      </a:r>
                      <a:r>
                        <a:rPr b="1" lang="en-US" sz="2400"/>
                        <a:t>644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$3,720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000" u="none" cap="none" strike="noStrike"/>
                        <a:t>Decrease due</a:t>
                      </a:r>
                      <a:r>
                        <a:rPr b="1" lang="en-US" sz="1000"/>
                        <a:t> to removing 093213 budget (ESSR) as grant was spent by June </a:t>
                      </a:r>
                      <a:r>
                        <a:rPr b="1" lang="en-US" sz="1000" u="none" cap="none" strike="noStrike"/>
                        <a:t>2024</a:t>
                      </a:r>
                      <a:endParaRPr b="1" sz="600" u="none" cap="none" strike="noStrike"/>
                    </a:p>
                  </a:txBody>
                  <a:tcPr marT="45725" marB="45725" marR="91450" marL="91450"/>
                </a:tc>
              </a:tr>
              <a:tr h="96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Services and Other Operating Costs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$265,852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363,184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(</a:t>
                      </a: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97,331)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due to </a:t>
                      </a:r>
                      <a:r>
                        <a:rPr b="1" lang="en-US" sz="1100"/>
                        <a:t>2024-2025 Project Kinship agreement and field trip admissions per enrollment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14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Indirect Costs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$409,014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462,040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</a:t>
                      </a:r>
                      <a:r>
                        <a:rPr b="1" lang="en-US" sz="2000"/>
                        <a:t>53,026</a:t>
                      </a:r>
                      <a:r>
                        <a:rPr b="1" lang="en-US" sz="20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/>
                        <a:t>Increase due to indirect cost adjustment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Total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$8,064 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$7.024M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($575,741)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5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2019-06-20T03:01:33Z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