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72" r:id="rId2"/>
    <p:sldId id="256" r:id="rId3"/>
    <p:sldId id="271" r:id="rId4"/>
    <p:sldId id="259" r:id="rId5"/>
    <p:sldId id="270" r:id="rId6"/>
    <p:sldId id="269" r:id="rId7"/>
    <p:sldId id="258" r:id="rId8"/>
    <p:sldId id="260" r:id="rId9"/>
    <p:sldId id="267" r:id="rId10"/>
    <p:sldId id="264" r:id="rId11"/>
    <p:sldId id="262" r:id="rId12"/>
    <p:sldId id="265" r:id="rId13"/>
    <p:sldId id="26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02083C4-4016-4E91-9F6C-C0B8B68E0F1E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83C4-4016-4E91-9F6C-C0B8B68E0F1E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02083C4-4016-4E91-9F6C-C0B8B68E0F1E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83C4-4016-4E91-9F6C-C0B8B68E0F1E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83C4-4016-4E91-9F6C-C0B8B68E0F1E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02083C4-4016-4E91-9F6C-C0B8B68E0F1E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02083C4-4016-4E91-9F6C-C0B8B68E0F1E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83C4-4016-4E91-9F6C-C0B8B68E0F1E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83C4-4016-4E91-9F6C-C0B8B68E0F1E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83C4-4016-4E91-9F6C-C0B8B68E0F1E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02083C4-4016-4E91-9F6C-C0B8B68E0F1E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02083C4-4016-4E91-9F6C-C0B8B68E0F1E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DDE048F-FA95-4119-ACD0-7CF928D65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ctu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838200"/>
            <a:ext cx="3999117" cy="3698702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SAUSD Access for all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0" y="1066800"/>
            <a:ext cx="4038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Parent Meeting Presentation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3248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Damaged/Lost/Stolen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b="1" dirty="0" smtClean="0"/>
              <a:t>Damaged</a:t>
            </a:r>
            <a:r>
              <a:rPr lang="en-US" sz="2800" dirty="0" smtClean="0"/>
              <a:t> – Any damage to a device will result in partial or full replacement cost of the device.</a:t>
            </a:r>
          </a:p>
          <a:p>
            <a:r>
              <a:rPr lang="en-US" sz="2800" b="1" dirty="0" smtClean="0"/>
              <a:t>Lost</a:t>
            </a:r>
            <a:r>
              <a:rPr lang="en-US" sz="2800" dirty="0" smtClean="0"/>
              <a:t> – If a device is lost during school hours, it must be reported to school administration. If it is lost during non-school hours, it should be reported to a parent/guardian.</a:t>
            </a:r>
          </a:p>
          <a:p>
            <a:r>
              <a:rPr lang="en-US" sz="2800" b="1" dirty="0" smtClean="0"/>
              <a:t>Stolen</a:t>
            </a:r>
            <a:r>
              <a:rPr lang="en-US" sz="2800" dirty="0" smtClean="0"/>
              <a:t> – If a device is stolen during school hours, it must be reported to the school administration immediately. If a device is stolen during non-school hours notify a parent/guardian as well as the local authorities.</a:t>
            </a:r>
          </a:p>
          <a:p>
            <a:r>
              <a:rPr lang="en-US" sz="2800" b="1" dirty="0" smtClean="0"/>
              <a:t>If an insurance claim needs to be filed, contact your school – a school representative will be filing your claim.</a:t>
            </a:r>
          </a:p>
          <a:p>
            <a:r>
              <a:rPr lang="en-US" sz="2800" b="1" dirty="0" smtClean="0"/>
              <a:t>SAUSD assumes no financial responsibility for any device that is damaged, lost, or stolen.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2371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Insurance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Worth Ave. Group, and Insure Apple iPad/</a:t>
            </a:r>
            <a:r>
              <a:rPr lang="en-US" dirty="0" err="1" smtClean="0"/>
              <a:t>Chromebook</a:t>
            </a:r>
            <a:r>
              <a:rPr lang="en-US" dirty="0" smtClean="0"/>
              <a:t> are insurance providers.</a:t>
            </a:r>
          </a:p>
          <a:p>
            <a:r>
              <a:rPr lang="en-US" dirty="0" smtClean="0"/>
              <a:t>Coverage length is for one year from the time of </a:t>
            </a:r>
            <a:r>
              <a:rPr lang="en-US" dirty="0" smtClean="0"/>
              <a:t>purchase</a:t>
            </a:r>
            <a:endParaRPr lang="en-US" dirty="0" smtClean="0"/>
          </a:p>
          <a:p>
            <a:r>
              <a:rPr lang="en-US" dirty="0" smtClean="0"/>
              <a:t>Ways to obtain insurance – online, mail, phone.</a:t>
            </a:r>
          </a:p>
          <a:p>
            <a:r>
              <a:rPr lang="en-US" dirty="0" smtClean="0"/>
              <a:t>Fliers are available at your school sites.</a:t>
            </a:r>
          </a:p>
          <a:p>
            <a:r>
              <a:rPr lang="en-US" b="1" dirty="0" smtClean="0"/>
              <a:t>Insurance only covers the iPad mini or </a:t>
            </a:r>
            <a:r>
              <a:rPr lang="en-US" b="1" dirty="0" err="1" smtClean="0"/>
              <a:t>Chromebook</a:t>
            </a:r>
            <a:r>
              <a:rPr lang="en-US" b="1" dirty="0" smtClean="0"/>
              <a:t>.</a:t>
            </a:r>
          </a:p>
          <a:p>
            <a:pPr>
              <a:buNone/>
            </a:pPr>
            <a:endParaRPr lang="en-US" b="1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31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Parent/Guardian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Monitor use and care of device</a:t>
            </a:r>
          </a:p>
          <a:p>
            <a:pPr lvl="1"/>
            <a:r>
              <a:rPr lang="en-US" dirty="0" smtClean="0"/>
              <a:t>Make students more responsible</a:t>
            </a:r>
          </a:p>
          <a:p>
            <a:pPr lvl="1"/>
            <a:r>
              <a:rPr lang="en-US" dirty="0" smtClean="0"/>
              <a:t>Check internet history and no private browsing</a:t>
            </a:r>
          </a:p>
          <a:p>
            <a:r>
              <a:rPr lang="en-US" dirty="0" smtClean="0"/>
              <a:t>Help educate about being online</a:t>
            </a:r>
          </a:p>
          <a:p>
            <a:pPr lvl="1"/>
            <a:r>
              <a:rPr lang="en-US" dirty="0" smtClean="0"/>
              <a:t>Parent resources:</a:t>
            </a:r>
          </a:p>
          <a:p>
            <a:pPr lvl="2"/>
            <a:r>
              <a:rPr lang="en-US" dirty="0" smtClean="0"/>
              <a:t>Common Sense Media – commonsensemedia.org</a:t>
            </a:r>
          </a:p>
          <a:p>
            <a:pPr lvl="2"/>
            <a:r>
              <a:rPr lang="en-US" dirty="0" smtClean="0"/>
              <a:t>Onguard Online – onguardonline.gov</a:t>
            </a:r>
          </a:p>
          <a:p>
            <a:pPr lvl="2"/>
            <a:r>
              <a:rPr lang="en-US" dirty="0" smtClean="0"/>
              <a:t>SAUSD Parent Portal/Internet Safety Resources</a:t>
            </a:r>
          </a:p>
          <a:p>
            <a:pPr lvl="2">
              <a:buNone/>
            </a:pPr>
            <a:r>
              <a:rPr lang="en-US" dirty="0" smtClean="0"/>
              <a:t>   http://www.sausd.us/Page/15948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86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Mobile Device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tudents use this to access content. The mobile device may be an iPad mini or a </a:t>
            </a:r>
            <a:r>
              <a:rPr lang="en-US" dirty="0" err="1" smtClean="0"/>
              <a:t>chromebook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Gooru</a:t>
            </a:r>
            <a:r>
              <a:rPr lang="en-US" dirty="0" smtClean="0"/>
              <a:t>/Canvas/Google </a:t>
            </a:r>
            <a:r>
              <a:rPr lang="en-US" dirty="0" smtClean="0"/>
              <a:t>Classroom</a:t>
            </a:r>
          </a:p>
          <a:p>
            <a:pPr lvl="1"/>
            <a:r>
              <a:rPr lang="en-US" dirty="0" smtClean="0"/>
              <a:t>An online platform where some content is created and stored.</a:t>
            </a:r>
          </a:p>
          <a:p>
            <a:endParaRPr lang="en-US" dirty="0"/>
          </a:p>
          <a:p>
            <a:r>
              <a:rPr lang="en-US" dirty="0" smtClean="0"/>
              <a:t>Aeries/Parent Portal-Student Portal</a:t>
            </a:r>
          </a:p>
          <a:p>
            <a:pPr lvl="1"/>
            <a:r>
              <a:rPr lang="en-US" dirty="0" smtClean="0"/>
              <a:t>Where parents and students go to see student information such as attendance and grades.</a:t>
            </a:r>
          </a:p>
        </p:txBody>
      </p:sp>
    </p:spTree>
    <p:extLst>
      <p:ext uri="{BB962C8B-B14F-4D97-AF65-F5344CB8AC3E}">
        <p14:creationId xmlns:p14="http://schemas.microsoft.com/office/powerpoint/2010/main" val="385904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5867400"/>
            <a:ext cx="3962400" cy="58477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#</a:t>
            </a:r>
            <a:r>
              <a:rPr lang="en-US" sz="3200" i="1" dirty="0" err="1" smtClean="0">
                <a:solidFill>
                  <a:schemeClr val="bg1"/>
                </a:solidFill>
              </a:rPr>
              <a:t>SAUSDaccessforall</a:t>
            </a:r>
            <a:endParaRPr lang="en-US" sz="3200" i="1" dirty="0">
              <a:solidFill>
                <a:schemeClr val="bg1"/>
              </a:solidFill>
            </a:endParaRPr>
          </a:p>
        </p:txBody>
      </p:sp>
      <p:pic>
        <p:nvPicPr>
          <p:cNvPr id="5" name="Picture 4" descr="Pictu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0999" y="1600200"/>
            <a:ext cx="3999117" cy="3698702"/>
          </a:xfrm>
          <a:prstGeom prst="rect">
            <a:avLst/>
          </a:prstGeom>
        </p:spPr>
      </p:pic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SAUSD Access for All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"/>
          </p:nvPr>
        </p:nvSpPr>
        <p:spPr>
          <a:xfrm>
            <a:off x="4343400" y="1600200"/>
            <a:ext cx="4572000" cy="4724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Through the LCAP process, SAUSD has established a goal to support student access to the use of digital resources in support of learning. </a:t>
            </a:r>
          </a:p>
          <a:p>
            <a:endParaRPr lang="en-US" sz="2400" dirty="0" smtClean="0"/>
          </a:p>
          <a:p>
            <a:r>
              <a:rPr lang="en-US" sz="2400" dirty="0" smtClean="0"/>
              <a:t>The first step in meeting this goal is to provide students in grades 6-8 with a mobile device for use during the 2014-15 school year, and expanding to 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and 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grade in 2015-16.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248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HP 11 </a:t>
            </a:r>
            <a:r>
              <a:rPr lang="en-US" dirty="0" err="1" smtClean="0"/>
              <a:t>Chromebook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Exynos</a:t>
            </a:r>
            <a:r>
              <a:rPr lang="en-US" dirty="0" smtClean="0"/>
              <a:t> 5 Dual processor</a:t>
            </a:r>
          </a:p>
          <a:p>
            <a:r>
              <a:rPr lang="en-US" dirty="0" smtClean="0"/>
              <a:t>16 GB solid state drive</a:t>
            </a:r>
          </a:p>
          <a:p>
            <a:r>
              <a:rPr lang="en-US" dirty="0" smtClean="0"/>
              <a:t>2 GB RAM</a:t>
            </a:r>
          </a:p>
          <a:p>
            <a:r>
              <a:rPr lang="en-US" dirty="0" smtClean="0"/>
              <a:t>11.6” display</a:t>
            </a:r>
          </a:p>
          <a:p>
            <a:r>
              <a:rPr lang="en-US" dirty="0" smtClean="0"/>
              <a:t>Chrome OS</a:t>
            </a:r>
          </a:p>
          <a:p>
            <a:r>
              <a:rPr lang="en-US" dirty="0" smtClean="0"/>
              <a:t>Google Apps</a:t>
            </a:r>
          </a:p>
          <a:p>
            <a:pPr lvl="1"/>
            <a:r>
              <a:rPr lang="en-US" dirty="0"/>
              <a:t>Internet access monitored while at school and away through remote filtering </a:t>
            </a:r>
            <a:r>
              <a:rPr lang="en-US" dirty="0" smtClean="0"/>
              <a:t>system</a:t>
            </a:r>
          </a:p>
          <a:p>
            <a:r>
              <a:rPr lang="en-US" dirty="0" smtClean="0"/>
              <a:t>Protective sleeve</a:t>
            </a:r>
          </a:p>
          <a:p>
            <a:endParaRPr lang="en-US" dirty="0"/>
          </a:p>
        </p:txBody>
      </p:sp>
      <p:sp>
        <p:nvSpPr>
          <p:cNvPr id="22530" name="AutoShape 2" descr="data:image/jpeg;base64,/9j/4AAQSkZJRgABAQAAAQABAAD/2wCEAAkGBxMSEhUUEBQWFRQUFBQUFxUUFxsVFxUXFRQWGBUUFhUYHCggGBolGxcUITEiJSkrLi4vGB8zODMsNygvLisBCgoKDg0OGxAQGzImICQ1NC8sLCwyLjQ3MDQsLDQvLCwsLDA4Ny0sLC8sNCwsLCwsLCwsLCwsNCwsNCwsNywsLP/AABEIAJoBRwMBIgACEQEDEQH/xAAcAAEAAQUBAQAAAAAAAAAAAAAABgIDBAUHAQj/xABTEAABAgMEAgwICwQJAwUAAAABAAIDBBEFEiExQVEGBxMWIlRhcYGRk9EVFzJSkqGx0ggUIzRCU2J0s8HTM4Ky8DVDRHLCw8Th8SRztGSDhKKj/8QAGgEBAAMBAQEAAAAAAAAAAAAAAAECAwQFBv/EAC4RAAICAQIFAQYHAQAAAAAAAAABAgMREjEEFCFBUhMyUXGBoeEFIkJhscHwM//aAAwDAQACEQMRAD8A7iiIgCIiAIiIAiIgCIiAIiIAiIgCIiAIiIAiIgCIiAIiIAiIgCIiAIiIAiIgCIiAIiIAiIgCIiAIiIAiIgC02yzZDDkJZ8xFBIbQNYM3vcaNaNXPoAJW5XLPhBvIkpcaDNCvRBilARWa27J4uO5wpdjdALXvPS6+K9QVjx02j5st2b/1VzdZAkncn89CvCuU/ZRWU4x9pnQPHTaPmy3Zv/VTx02j5st2b/1VAhZz+TrPcvfBr/s9Z7lfl7fEpzFXkTzx02j5sv2b/wBRPHTaPmy/Zv8A1VBBZMT7PWe5VeBon2es9ycvb4sjmavJE58dVo+bLdm/9RPHVaPmy3Zv/VUG8CxPs9Z7l6LDi629Z7lPL2+LI5mryRN/HVaPmy3Zv/VTx12j5kt2b/1VC27Hox0s6z7q9OxyMNLOs+6o5e3xZHN0+SJp46bS+rl+yf8Aqrzx22h5kt2b/wBVQ6JYsw4UJZTnI/wrxmxeOdMPpcfdTl7fFjmqV+pEx8dto+ZLdm/9VPHbaPmS3Zv/AFVDzsWj64fpO91UHYzH1w/SPupy9vixzdHkiZ+O60PMluzf+qnjvtD6uW7N/wCqoUdjMbXD9I+6rW9+NrZ1n3U5a3xY5unyROvHfaH1ct2b/wBVPHhaH1ct2b/1VBd78b7HWe5N7sb7HpH3U5e3xY5ujyROvHjaH1Ut2cT9Ve+PK0Pqpb0In6qgLrCijSz0j7qtuseINLes9ycvZ4krian+pHRGbec/pgyxH92IPXui6btb7YDLUa9pZuUeEAXsBvNc0mgew0BpXAg5YZ1XzDGhlri05jVyiv5ro+0C4+FHcsrFr6cIrJrDwzZPKyj6NREUEhERAEREAREQBERAEREAREQBERAEREAXK/hCfM5b71/kRV1Rcr+EH8zlvvX+RFQHCApLDl1G2jEc49qnTJZehwL9r5Hk/ilmjT8/6MBssrrZdbSHLEallQ5dpzNDyjDrXoajxHe28GmbKq62X5FuGwg3NoI11w61e+Ksd5Ju8jvyU6yvqNmj+Lqtkst1Dk2fSI61dbChjIg86OwlSfdmphS4GfeswyocMBjyii2QDKaB/PMvGwm6ys3LJZdO+TSGVpoV9kAaeoLcCENHrVxkAaWjqU+oR6cn3NC6ByIIHIpIyXGpXdw5FHrIuuHk+5GmyNRiKVViNJtbkKqUGVJ0Kh1na0VyLS4aTWERF8LkVl8BS99l8isusrkVvXiZctYiHuluRWYkryKXRrOI1BYEWzjz9Cr6qZbFkTl9tMpHeP7v8DVPNoH+lD91jfxwlC9lMO7NxWnRc/CYpptA/wBKH7rG/jhLxrfbl8WfU8P/AMoZ9y/g+j0RFmbBERAEREAREQBERAEREAREQBERAEREAXLPhB/M5b71/kRl1Nct+EF8zl/vQ/AioDhMPMc49q6rBkYZzcR0Z82K5TXTqxUigbLouph5Lp/Jy6KNXXScHHURt0t9jt2wey4LoMSsNjyIuBisa40uMqOQZ9akhsiDU0gS9NHyba5acNaiO1DaLo8rFe5obSYLaAEYblCOnnUqk5yK6K9roTmsbg17snU0gUyPOehZWyak8nRw9MVWkkjJFky31MHs29yeCZb6mD2be5YNtx4zSNxD6XXHgQxE4QLboNchSqybTfFEB5gj5W4buF7ha7v0qYmmmiSTjFSzuWjocnHG3fBd8Ey31MHs29y98FS31MHs29ywtjz4zoIMcuLia8IBppqoGt9iyGmLupr+z1EA/ROIcKEYjEEHPA6slblZ6l5Qgntn5Gg2U2ZDvw9zY1ouurcaG1xGdFoYjITPLexuIHCe0Z85Wr29pl7YkowOcGOZHLmgmjiHQqXmjA0qc1yqHFaP+F31t6F1OC3hYSsbwdphzUtQndoVGkg8NuBGjNbKSl2xWh8IhzTk4YjDAjnXEIEy0aaH8lu7PtvczVkRzDrYSD00OIWc7JI2r4Gt9zsDLNKuGziufWZs6cCREeX9F06sC0UUrsPZBDi4kRa8jv8AhcVvGShujuh+FxaymbllmL11mci20lNM+0P7xVm1LVhMGumo0WPP9M5+RMeCWrSomqdZx1epWXWedR6isGa2VSrfLbFB1BwI6Ma+paiPs3kxnDj9pTq/3V48VbLaJMvw+tb/ANG9i2cdR6lhxbO119Q9qido7Ysk39nBik/aiH8mn2rQTe2eAPkoDQ7W50Qjqq32reNtz7GMuBo7sju2DDu2hHGrcvwIWpSjaB/pQ/dY38cJQG1LTfMxnxovlvIrQUHBa1oAHM0KfbQP9KH7rG/jhI89woqKwj6PRWpiYZDFYjmtGtxDR1la6LsmlG5zEPodX2ISbZFG42zmRb/W15mu7lgxtsiTGQiO/dA9pQEyRc+j7aUEeTBcedwH5LXx9tV/0IDR/ecT7KIDqKLjsxtozR8lkNvQT7StbMbY0+7KKG8zWj8kB3RKr53mNmU6/OYidDiPYtVOW5GIJiRnkcrifaUB9Kxp2Gzy4jG/3nAe0q7BjNeA5hDmnEFpqDzEZr5OsazZq15kS8vUjN7zW5DZXF7j+WZK+nti1gw5CVhS0GpZDBxdm5ziXPcedxJpoQG2REQBERAEREAXLvhA/Mpf70PwIq6iuXfCB+ZS/wB6H4EZAcHK2EOeYPPdzYe1a9yogsGv+etb03yqzgwvpVmMnfto+Pfk45DbtJpwzrX5GFj61N5edguiFjH1icKrauOR4WBwz1KAbRGEjMXQXf8AVnAUx+Qga6BTiRs1kOI6I2E8OeXVLnNIF4lxIF7CpJVXKM3KUs57fcvGLilGOxk2hOQYdN3iNh5kXn3K0pU5ioxHWsmLQtNcqVwroxwIx6lgWvZkOMRukJz6Nc3gvuYO8pp4QqDQLMjQg6GWltWlhaWYYgil2tacmaxWc9djeWjStOc9/d+2CmTiw3AmG68K0PCLiDQGhBNWmhBphmqWxoV7B4vF7mAbocXgEubdrSoFTSipsuRZBa4Q2Fl514hxvGoY1gNQT9FrepUiRZugduZq1xcH1GZvE6a0q52BFFMt/wApWOMfmOf7clmsjRJa+CbrI1KGmbodfYuaxNjMPQXjpb3LoW3XaToMWUAu0dDjk3uR0OlKHlXOt8Djk0HoIHXVehTfTGtRnueVxFPFu1yrfT4/sWt7oB8s+pbKS2NQnZxIvRdHrIKwt8B0wwTyE+xZUDZU5gB3Fv7ziOrFLL+Hx0LU08W5fn2+RvZXYtBqKOimmtzfdU3sWIILAxtSG5VxPWudyuzF+ZbCaMK4E+u8tizZ2QP2cPDM8L2VXh8TZCWx9Pw1UsdTpEzaRu0CjVozsRpzNOdaqQ2WGIcdzaCMwK+1y1OyS2YhrcjBv7rQOXyguLh7Yxnp6nZZw7jW8YRl2lAhxq3hRxNS5pxPPWo9S0M7sdh0/bU1X6U66hR+ZnY5/tF4nReu+zD2LMlIkjEA3UxWOpRznOa/EYE1Ar6qL3YSg+x4c3P3/wBmNNbFoh8hzHDkd/stJOWPEhnhMIGuoPVipvD2GwIgD4Uy7EVBDWuHW08yszWx57KX5ndGDNroYOGmhLjRdddWrsedfxcYby+jIE1tMMufNTragtVsrOxIzgXBkrEoBpLokFrRyYkKJ2vAayM9rPJBbSgpmxpy6Vtthf7SN93/ANRLrimsSaOmuWuKku/Um1tWvFmohiRnVJyH0WjzWjQFriUJVDiqlwSqL68cVbJQFe6DzR0171ZiROboXjnK2SowA5yoJQlWYsQNFTkpAjRQ0VOQWBZNmTFqTLZeVbWuJd9FjAeE950NHrNAM1bs+RmLSmGy0o285x5mtaPKiPdoaNfMBUkA/TWwXYdAsyXEKFwnuoYsUijojhp5GjGg0dZQFzYVsSgWbLiDAFSaGJEI4UV/nHUNQ0dZMgREAREQBERAEREAXL/hAfMpf70PwIy6guX/AAgPmUv96H4EZAcGfksCEXHIOPMCVsCt3CnoLB52OZDSB0EYLG2xwxhZOimlWZy8HVvg/scJGPeaW1m3GhBGG4wdan0GNFMahqId2JWsMjhBzbhD8vJvYacNRpDtpqM2JJx7uXxgjA0/qYRzGWalsrMy8SI6Gx7jEhk1aXxRkQDQk8IAgVpUDpVoPUk30MbNMJ6c/cs7IpiZZT4s1x4EQ8Ft7hi7cBwOGaz7Qe8QHlld0ENxbQXjeu4UbQ1NdC8mdzaavLhWv0305SaGjc88FcmgxrCXkhjAXF194oAMSXA1OFVsr4PEUlmO/wBzP05Zb69dvsYWxyYivhExw68HloL2bm5zaNN4toNJIqAMl5LT0czD2PhPEO9Rjw0XboYDfL641dUUpgsuTdDeCYZcRi01L+Y+UfWOtY7JiAYphXn38Ri6LdqBUtD60qBjQFRZOEnnbO2P99CNLhhN7e/uQfbeshseJLFznNLGRgLtMbzoesGmQUEGxiEM3nXwvXU4BdA22ohDoHCoNzig0IB8qHkT0rnkCcFbrC/E0N7hNOGeVTz5e1eZfOz1Gov/AGD1KI16E2uv3L/gKDTymnlAh48lVjRNj9T8m8tAy+ShmuONMQfyV2NFaCC5zCQKk8Hguw18leZYU1OAsNx95wIFBWp04kGryBoB0LnTsfc6sV74L/gJw8uMK1+pFem4ahVtskGpMckVpwW7mQaZULqE9CxpWYLmABxa6laAkVoMs6nTp0rKiRCB8oSQcKGpOWg9fqWcnPbP0R0wUTOlpFoAGZGkQ6V5b1849Kx5myWvya4HUS4Cp/ccB1rUvnXE3GQyRljWlNXBypWlK5gL2FNuaTWHEBpU0ccBpIbTX0Kqqsi85NpWQnHGDP3utzdCadXD/O8OTQvd78LD/phz3735061gNtlxJAvDWASCK+dry0gZrM8KRcBeY41OZIwrngMadKtL1+7+rOZKn3fRFoWfAY6jWta84UEQtOOosIIx517MR3NwNLoH0i5+eqrq68+TJWLVtQhtDdLq+bTm1esKPx56JheDDyA4n11XRS791Nr5s57Y0bSgn8UjEtZwMZ5FM25VA8htcCda22wzy433f/Uy60MaLfcXUpWmGOhoGnHQt7sPPCj/AHf/AFMuvVjnCzueRPCk9OxInFW3OXjnK24qSp65ytOchKoJQAlUOK9JVqJEAFTkgPIsQAVOS1UnKR7RmGy0o0uc49AGl7zoaNJXkvAjz8wyWlWl7nmgAyppc46GjMlfSu17sHg2XAuMo+M8AxY1MXnzW6mDQOlAV7AdhUCy4G5w+FFfQxYxHCiO1DzWDGjfaSSpQiIAiIgCIiAIiIAiIgC5f8ID5lL/AHofgRl1Bcw2/wD5lL/eh+BGQHBnKhkyToIplTLGvKNauFbqHIwWgGK01GggiuqgOJzWNsksHRRHVk63tGtLZGNiHn4ySA0jD5GCKaANKmEjZYZHdGDYtX3xdc6HdbecHEgA1zrpKgG1xs0kZWXiMmIohuMa8G3IjqtLGNqSxpGYI6FIhtg2af7e/E0/Yu6v2CvViUU30Mbq/wA+2cEnnoJeRwH4XgC0soa08419SvTLL8JzS1wvC7QFodQ6Q6tPXoWh3/2dn8aGryInsuKiNth2Y1oc6bbQuc2lx5dVtK1YGXgMRiQAVWKr1Nrd7lnrSWe2xubHs5sBjxDY9t57nlrnNJJIGV00AwGCobJDdd13OJUVN2+25eIoXhl+gdSorzrSjbKsulfjeGP9VF0Z/wBWvW7ZFmUr8aqBp3KLTKue56q9StiOxWeZvMurNLtrx2NiyxeKuMOMA2tAcWVB6aKAiYY4ltA0tFaA1144a6k9K3m2dbctPxIAlIpfcZFDqNcylXQzThhuNA7HR1KBTsy9rnNa513InIiv0ankC4bq9VjaZ31S01pM2ky1kRo4YZhqxIqanhDPqWKyccKCG0UBLSSBjo4IGsmvLirDpplGGnCYGk0N0/SccMsqKoPv0reFWgg1bTEgupSutxw0DWssY3Nks7F6Zlg83gbjtYqdJ08uHUqWuYzgvbje01OGdQaEA9Hecd4fDcGxC0sBLg4EuvXaDIkUOJHWsZs1QggOxdlUi7WmJFcMq9HMrKDktyPU0PYkRa10KkJ4BpUXjjqOAoDiSNJGpakWyWYubqoMKtpndacseVZNnSRLr5c0jE4ADEk0bX6J9RwWNPtiMLgYd9pAF5ug3dYzFafyMc4whnS+ps7J41LoZTnsfDMR7cNdbpGsgjI+tYplWE/JxQCchExzNfKpUE1Gvuw2WiWEboHV4QxAz06afz0LIjTt6m5w8jXABtdRFRjpyCsq5RfTYrK2Mt9zX2gyIDR4oeSnWsNso3yi6g04ipJ9i2TZ2C7guBBzwqMdQJxWO5jS6jAXYE0YLxAAqSczTPHJdMHJdMHPJRfXJrnQw0kNNRhjrqAT61vtiflR/wDsD/yZdaOJS8buWH8IW82K5x/+wP8AyZddkdkefP2mbklUEoSqC5SVBKoJXjnq2+IAKnJAIkQAVOQWma2NPR2S8q0ve911rRp1knQ0CpJOQCpc6NORmwJVjnve661rc3H2AaSTgAvo/a02AQrLg1ddfNRAN1ijIadzh1xDBr00qdAAF3a42CQrLg0FHzEQDdYuv7DNTB68zyTBEQBERAEREAREQBERAEReVQHq5jt/fMYH3pv4MZdNvBc827pCJGkYYgsdEcyYY66xpe6hhxG5NBP0ggPn0rcO2QHcWwbjSwOvVLQX14WAdXAcI6KmgxwVh1gTfFZjsInuqne9OcVmOwie6qShGW5aM3HYyLT2RPjxYUSIG3oF0MDW0bwHAioLsctFEhbInsmHTDGt3RwcHVbVvCABIAcCMANKxxsdnOKzHYRPdTe3O8UmOwie6rxbjt8RKTl1l8C3DtV7WRGNPBi+VVgccqcEk1b0LFfNOMNsMuBax5eOAL1XChq6uIWfvZneKTHYRPdTetPcUmOwie6qqKRaVs5JJvY1JaNeknL/AHWZLTTGZNJNCMThU1xp0rK3qz3E5nsYnur0bEp/icx2MT3UcU+hVSa6lLrWbeDgwilctIOj/mqxZmcMQ0FakjACproDaHnw5Vm70bQ4nMdi/wB1XpPY1aMNxc2TmKkXf2UUaQc2gHNo9aqqoLrgs7ZvuaB+Z4RGYIIy9eBVbYoAAqeCQQaDWTr01HUpOLLtStficwcGj9lHwLa8LA4k106gcxVWpqxbTiMuOko9C69e3GKXZk0qa4Y05grOCZCsktmattqNukODjWlaGg+0LvL6l4+1bxFQaY1GGNdHN5J/dV7ejP8AE5nsYnurzejaHE5nsYnuqipguxd8RY93/BZNqAVLN0YSa4EEZjA1FSMBp0LI8PCpo00NMMMOX1lU7z7Q4nM9i/3U3nWhxOZ7F/uqHw9b3RK4m2OzMaNaDXNLSHUJBGI4JGpYrZjKrnmgpoy5ls951o8Smexf3INhto8SmOyf3KyqiuiRWV85PLZiC1YjSww4j2GGbzC2gLXY4105nPWVXK2zEYWG+4mHDfCaeCOBEe57gTSp4TnGpxx1LKGwq0eJTHZu7lVvItLiUf0Cr6UU1s0j3AkkCg0DVQAfktlY8UtZMuFKiAzPLGbltSyd5No8SmOzKlGwTYDMRYkZk5AjQYboFKlpYS4RoTwASPsFSuhDeXkhRtGJrh9ZXhtCJrh+kuvu2oIGh8x6YP8AhVt20/C0RI/TdP8AhQg5H8ff9j0h3q3HbGiUB8l1KBv0q5Ac66y7aiZojROlrSjtqo3boj1H2oIPrDggI7sC2WytktJEm+JMPvMfGc8A0aRVjGUNxteWppjkAJeNvNhyk39oO5anxQn6/qhH83qpm1G4f2g9EIe8gNq3bzYf7FEP/uDuXo284dafEouGdIjcP/qtSNqH/wBRE6GCnVVenafHGIvQxorz60BtvHtB0ycb02Kobe8tplI/pQ+9arxOA5zEXH7DO5Vt2mWcYi+iz3UBtBt7SvFZjrh+8qht7SfFpn/8/fWvh7S8LTHjHoYPY1ZcHaZlcLz4rtYvAV5MBXqQF8besnxaZ6oX6imewnZdDtOE+LBhRYbWP3P5UNF43Q43brjWlQo9C2qLM0ypP/yI35PU4smQhQITYUCG2FDYKBjchrPKTrOKAzEREAVibhXm4ZjEK+qXhAaF8Vwwuxehjz7AsO0LahwG35h7oTK0vxb0NtTkLzqCqkDrPYc2g84VBsyH5jeoICJb+JHjkHtW96838yHHIPbN71LvBcPzG+iE8Fw/Mb6IQER38yHHIPbN7038yHHIPbN95S7wXD8xvohPBcPzG9QQER38yHHIPbN95N/MhxyD2zfeUu8GQ/Mb1BPBkPzG9QQER38yHHIPbN7038yHHIPbN95S7wXD8xvUE8Fw/Mb1BARHfxIccg9s3vXm/mQ45B7Zvepf4Lh+Y3qCeC4fmN9EICIb+ZDjkHtm96b+ZDjkHtm96l/guH5jfRCeC4fmN9EICIb+ZDjkHtm96b+ZDjkHtm96l/guH5jeoJ4Lh+Y3qCAiG/mQ45B7Vvem/qQ45B7Vvepf4LheY30QngqF9W30QgIfv6kOOQe1b3pv6kOOQe1b3qX+CoX1bfRCeCoX1bfRCAiG/qQ45B7Vvem/qQ45B7Vvepf4KhfVt9EL3wVC+rb6IQEP39SHHIPat70bs5kCaCbhEnQIox9al/gqF9Wz0QngmF9W30QgNY2YcfoRuzf3LKlYbnnFrgNbgR7VlizmeaOpXoMuG+TggLu5jUm5jUq0QFO5jUm5jUqkQFNwakuDUqkQHl0akovUQCiIiAIiIAiIgCIiAIiIAiIgCIiAIiIAiIgCIiAIiIAiIgCIiAIiIAiIgCIiAIiIAiIgCIiAIiIAiIgCIiAIiIAiI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2" name="AutoShape 4" descr="data:image/jpeg;base64,/9j/4AAQSkZJRgABAQAAAQABAAD/2wCEAAkGBxMSEhUUEBQWFRQUFBQUFxUUFxsVFxUXFRQWGBUUFhUYHCggGBolGxcUITEiJSkrLi4vGB8zODMsNygvLisBCgoKDg0OGxAQGzImICQ1NC8sLCwyLjQ3MDQsLDQvLCwsLDA4Ny0sLC8sNCwsLCwsLCwsLCwsNCwsNCwsNywsLP/AABEIAJoBRwMBIgACEQEDEQH/xAAcAAEAAQUBAQAAAAAAAAAAAAAABgIDBAUHAQj/xABTEAABAgMEAgwICwQJAwUAAAABAAIDBBEFEiExQVEGBxMWIlRhcYGRk9EVFzJSkqGx0ggUIzRCU2J0s8HTM4Ky8DVDRHLCw8Th8SRztGSDhKKj/8QAGgEBAAMBAQEAAAAAAAAAAAAAAAECAwQFBv/EAC4RAAICAQIFAQYHAQAAAAAAAAABAgMREjEEFCFBUhMyUXGBoeEFIkJhscHwM//aAAwDAQACEQMRAD8A7iiIgCIiAIiIAiIgCIiAIiIAiIgCIiAIiIAiIgCIiAIiIAiIgCIiAIiIAiIgCIiAIiIAiIgCIiAIiIAiIgC02yzZDDkJZ8xFBIbQNYM3vcaNaNXPoAJW5XLPhBvIkpcaDNCvRBilARWa27J4uO5wpdjdALXvPS6+K9QVjx02j5st2b/1VzdZAkncn89CvCuU/ZRWU4x9pnQPHTaPmy3Zv/VTx02j5st2b/1VAhZz+TrPcvfBr/s9Z7lfl7fEpzFXkTzx02j5sv2b/wBRPHTaPmy/Zv8A1VBBZMT7PWe5VeBon2es9ycvb4sjmavJE58dVo+bLdm/9RPHVaPmy3Zv/VUG8CxPs9Z7l6LDi629Z7lPL2+LI5mryRN/HVaPmy3Zv/VTx12j5kt2b/1VC27Hox0s6z7q9OxyMNLOs+6o5e3xZHN0+SJp46bS+rl+yf8Aqrzx22h5kt2b/wBVQ6JYsw4UJZTnI/wrxmxeOdMPpcfdTl7fFjmqV+pEx8dto+ZLdm/9VPHbaPmS3Zv/AFVDzsWj64fpO91UHYzH1w/SPupy9vixzdHkiZ+O60PMluzf+qnjvtD6uW7N/wCqoUdjMbXD9I+6rW9+NrZ1n3U5a3xY5unyROvHfaH1ct2b/wBVPHhaH1ct2b/1VBd78b7HWe5N7sb7HpH3U5e3xY5ujyROvHjaH1Ut2cT9Ve+PK0Pqpb0In6qgLrCijSz0j7qtuseINLes9ycvZ4krian+pHRGbec/pgyxH92IPXui6btb7YDLUa9pZuUeEAXsBvNc0mgew0BpXAg5YZ1XzDGhlri05jVyiv5ro+0C4+FHcsrFr6cIrJrDwzZPKyj6NREUEhERAEREAREQBERAEREAREQBERAEREAXK/hCfM5b71/kRV1Rcr+EH8zlvvX+RFQHCApLDl1G2jEc49qnTJZehwL9r5Hk/ilmjT8/6MBssrrZdbSHLEallQ5dpzNDyjDrXoajxHe28GmbKq62X5FuGwg3NoI11w61e+Ksd5Ju8jvyU6yvqNmj+Lqtkst1Dk2fSI61dbChjIg86OwlSfdmphS4GfeswyocMBjyii2QDKaB/PMvGwm6ys3LJZdO+TSGVpoV9kAaeoLcCENHrVxkAaWjqU+oR6cn3NC6ByIIHIpIyXGpXdw5FHrIuuHk+5GmyNRiKVViNJtbkKqUGVJ0Kh1na0VyLS4aTWERF8LkVl8BS99l8isusrkVvXiZctYiHuluRWYkryKXRrOI1BYEWzjz9Cr6qZbFkTl9tMpHeP7v8DVPNoH+lD91jfxwlC9lMO7NxWnRc/CYpptA/wBKH7rG/jhLxrfbl8WfU8P/AMoZ9y/g+j0RFmbBERAEREAREQBERAEREAREQBERAEREAXLPhB/M5b71/kRl1Nct+EF8zl/vQ/AioDhMPMc49q6rBkYZzcR0Z82K5TXTqxUigbLouph5Lp/Jy6KNXXScHHURt0t9jt2wey4LoMSsNjyIuBisa40uMqOQZ9akhsiDU0gS9NHyba5acNaiO1DaLo8rFe5obSYLaAEYblCOnnUqk5yK6K9roTmsbg17snU0gUyPOehZWyak8nRw9MVWkkjJFky31MHs29yeCZb6mD2be5YNtx4zSNxD6XXHgQxE4QLboNchSqybTfFEB5gj5W4buF7ha7v0qYmmmiSTjFSzuWjocnHG3fBd8Ey31MHs29y98FS31MHs29ywtjz4zoIMcuLia8IBppqoGt9iyGmLupr+z1EA/ROIcKEYjEEHPA6slblZ6l5Qgntn5Gg2U2ZDvw9zY1ouurcaG1xGdFoYjITPLexuIHCe0Z85Wr29pl7YkowOcGOZHLmgmjiHQqXmjA0qc1yqHFaP+F31t6F1OC3hYSsbwdphzUtQndoVGkg8NuBGjNbKSl2xWh8IhzTk4YjDAjnXEIEy0aaH8lu7PtvczVkRzDrYSD00OIWc7JI2r4Gt9zsDLNKuGziufWZs6cCREeX9F06sC0UUrsPZBDi4kRa8jv8AhcVvGShujuh+FxaymbllmL11mci20lNM+0P7xVm1LVhMGumo0WPP9M5+RMeCWrSomqdZx1epWXWedR6isGa2VSrfLbFB1BwI6Ma+paiPs3kxnDj9pTq/3V48VbLaJMvw+tb/ANG9i2cdR6lhxbO119Q9qido7Ysk39nBik/aiH8mn2rQTe2eAPkoDQ7W50Qjqq32reNtz7GMuBo7sju2DDu2hHGrcvwIWpSjaB/pQ/dY38cJQG1LTfMxnxovlvIrQUHBa1oAHM0KfbQP9KH7rG/jhI89woqKwj6PRWpiYZDFYjmtGtxDR1la6LsmlG5zEPodX2ISbZFG42zmRb/W15mu7lgxtsiTGQiO/dA9pQEyRc+j7aUEeTBcedwH5LXx9tV/0IDR/ecT7KIDqKLjsxtozR8lkNvQT7StbMbY0+7KKG8zWj8kB3RKr53mNmU6/OYidDiPYtVOW5GIJiRnkcrifaUB9Kxp2Gzy4jG/3nAe0q7BjNeA5hDmnEFpqDzEZr5OsazZq15kS8vUjN7zW5DZXF7j+WZK+nti1gw5CVhS0GpZDBxdm5ziXPcedxJpoQG2REQBERAEREAXLvhA/Mpf70PwIq6iuXfCB+ZS/wB6H4EZAcHK2EOeYPPdzYe1a9yogsGv+etb03yqzgwvpVmMnfto+Pfk45DbtJpwzrX5GFj61N5edguiFjH1icKrauOR4WBwz1KAbRGEjMXQXf8AVnAUx+Qga6BTiRs1kOI6I2E8OeXVLnNIF4lxIF7CpJVXKM3KUs57fcvGLilGOxk2hOQYdN3iNh5kXn3K0pU5ioxHWsmLQtNcqVwroxwIx6lgWvZkOMRukJz6Nc3gvuYO8pp4QqDQLMjQg6GWltWlhaWYYgil2tacmaxWc9djeWjStOc9/d+2CmTiw3AmG68K0PCLiDQGhBNWmhBphmqWxoV7B4vF7mAbocXgEubdrSoFTSipsuRZBa4Q2Fl514hxvGoY1gNQT9FrepUiRZugduZq1xcH1GZvE6a0q52BFFMt/wApWOMfmOf7clmsjRJa+CbrI1KGmbodfYuaxNjMPQXjpb3LoW3XaToMWUAu0dDjk3uR0OlKHlXOt8Djk0HoIHXVehTfTGtRnueVxFPFu1yrfT4/sWt7oB8s+pbKS2NQnZxIvRdHrIKwt8B0wwTyE+xZUDZU5gB3Fv7ziOrFLL+Hx0LU08W5fn2+RvZXYtBqKOimmtzfdU3sWIILAxtSG5VxPWudyuzF+ZbCaMK4E+u8tizZ2QP2cPDM8L2VXh8TZCWx9Pw1UsdTpEzaRu0CjVozsRpzNOdaqQ2WGIcdzaCMwK+1y1OyS2YhrcjBv7rQOXyguLh7Yxnp6nZZw7jW8YRl2lAhxq3hRxNS5pxPPWo9S0M7sdh0/bU1X6U66hR+ZnY5/tF4nReu+zD2LMlIkjEA3UxWOpRznOa/EYE1Ar6qL3YSg+x4c3P3/wBmNNbFoh8hzHDkd/stJOWPEhnhMIGuoPVipvD2GwIgD4Uy7EVBDWuHW08yszWx57KX5ndGDNroYOGmhLjRdddWrsedfxcYby+jIE1tMMufNTragtVsrOxIzgXBkrEoBpLokFrRyYkKJ2vAayM9rPJBbSgpmxpy6Vtthf7SN93/ANRLrimsSaOmuWuKku/Um1tWvFmohiRnVJyH0WjzWjQFriUJVDiqlwSqL68cVbJQFe6DzR0171ZiROboXjnK2SowA5yoJQlWYsQNFTkpAjRQ0VOQWBZNmTFqTLZeVbWuJd9FjAeE950NHrNAM1bs+RmLSmGy0o285x5mtaPKiPdoaNfMBUkA/TWwXYdAsyXEKFwnuoYsUijojhp5GjGg0dZQFzYVsSgWbLiDAFSaGJEI4UV/nHUNQ0dZMgREAREQBERAEREAXL/hAfMpf70PwIy6guX/AAgPmUv96H4EZAcGfksCEXHIOPMCVsCt3CnoLB52OZDSB0EYLG2xwxhZOimlWZy8HVvg/scJGPeaW1m3GhBGG4wdan0GNFMahqId2JWsMjhBzbhD8vJvYacNRpDtpqM2JJx7uXxgjA0/qYRzGWalsrMy8SI6Gx7jEhk1aXxRkQDQk8IAgVpUDpVoPUk30MbNMJ6c/cs7IpiZZT4s1x4EQ8Ft7hi7cBwOGaz7Qe8QHlld0ENxbQXjeu4UbQ1NdC8mdzaavLhWv0305SaGjc88FcmgxrCXkhjAXF194oAMSXA1OFVsr4PEUlmO/wBzP05Zb69dvsYWxyYivhExw68HloL2bm5zaNN4toNJIqAMl5LT0czD2PhPEO9Rjw0XboYDfL641dUUpgsuTdDeCYZcRi01L+Y+UfWOtY7JiAYphXn38Ri6LdqBUtD60qBjQFRZOEnnbO2P99CNLhhN7e/uQfbeshseJLFznNLGRgLtMbzoesGmQUEGxiEM3nXwvXU4BdA22ohDoHCoNzig0IB8qHkT0rnkCcFbrC/E0N7hNOGeVTz5e1eZfOz1Gov/AGD1KI16E2uv3L/gKDTymnlAh48lVjRNj9T8m8tAy+ShmuONMQfyV2NFaCC5zCQKk8Hguw18leZYU1OAsNx95wIFBWp04kGryBoB0LnTsfc6sV74L/gJw8uMK1+pFem4ahVtskGpMckVpwW7mQaZULqE9CxpWYLmABxa6laAkVoMs6nTp0rKiRCB8oSQcKGpOWg9fqWcnPbP0R0wUTOlpFoAGZGkQ6V5b1849Kx5myWvya4HUS4Cp/ccB1rUvnXE3GQyRljWlNXBypWlK5gL2FNuaTWHEBpU0ccBpIbTX0Kqqsi85NpWQnHGDP3utzdCadXD/O8OTQvd78LD/phz3735061gNtlxJAvDWASCK+dry0gZrM8KRcBeY41OZIwrngMadKtL1+7+rOZKn3fRFoWfAY6jWta84UEQtOOosIIx517MR3NwNLoH0i5+eqrq68+TJWLVtQhtDdLq+bTm1esKPx56JheDDyA4n11XRS791Nr5s57Y0bSgn8UjEtZwMZ5FM25VA8htcCda22wzy433f/Uy60MaLfcXUpWmGOhoGnHQt7sPPCj/AHf/AFMuvVjnCzueRPCk9OxInFW3OXjnK24qSp65ytOchKoJQAlUOK9JVqJEAFTkgPIsQAVOS1UnKR7RmGy0o0uc49AGl7zoaNJXkvAjz8wyWlWl7nmgAyppc46GjMlfSu17sHg2XAuMo+M8AxY1MXnzW6mDQOlAV7AdhUCy4G5w+FFfQxYxHCiO1DzWDGjfaSSpQiIAiIgCIiAIiIAiIgC5f8ID5lL/AHofgRl1Bcw2/wD5lL/eh+BGQHBnKhkyToIplTLGvKNauFbqHIwWgGK01GggiuqgOJzWNsksHRRHVk63tGtLZGNiHn4ySA0jD5GCKaANKmEjZYZHdGDYtX3xdc6HdbecHEgA1zrpKgG1xs0kZWXiMmIohuMa8G3IjqtLGNqSxpGYI6FIhtg2af7e/E0/Yu6v2CvViUU30Mbq/wA+2cEnnoJeRwH4XgC0soa08419SvTLL8JzS1wvC7QFodQ6Q6tPXoWh3/2dn8aGryInsuKiNth2Y1oc6bbQuc2lx5dVtK1YGXgMRiQAVWKr1Nrd7lnrSWe2xubHs5sBjxDY9t57nlrnNJJIGV00AwGCobJDdd13OJUVN2+25eIoXhl+gdSorzrSjbKsulfjeGP9VF0Z/wBWvW7ZFmUr8aqBp3KLTKue56q9StiOxWeZvMurNLtrx2NiyxeKuMOMA2tAcWVB6aKAiYY4ltA0tFaA1144a6k9K3m2dbctPxIAlIpfcZFDqNcylXQzThhuNA7HR1KBTsy9rnNa513InIiv0ankC4bq9VjaZ31S01pM2ky1kRo4YZhqxIqanhDPqWKyccKCG0UBLSSBjo4IGsmvLirDpplGGnCYGk0N0/SccMsqKoPv0reFWgg1bTEgupSutxw0DWssY3Nks7F6Zlg83gbjtYqdJ08uHUqWuYzgvbje01OGdQaEA9Hecd4fDcGxC0sBLg4EuvXaDIkUOJHWsZs1QggOxdlUi7WmJFcMq9HMrKDktyPU0PYkRa10KkJ4BpUXjjqOAoDiSNJGpakWyWYubqoMKtpndacseVZNnSRLr5c0jE4ADEk0bX6J9RwWNPtiMLgYd9pAF5ug3dYzFafyMc4whnS+ps7J41LoZTnsfDMR7cNdbpGsgjI+tYplWE/JxQCchExzNfKpUE1Gvuw2WiWEboHV4QxAz06afz0LIjTt6m5w8jXABtdRFRjpyCsq5RfTYrK2Mt9zX2gyIDR4oeSnWsNso3yi6g04ipJ9i2TZ2C7guBBzwqMdQJxWO5jS6jAXYE0YLxAAqSczTPHJdMHJdMHPJRfXJrnQw0kNNRhjrqAT61vtiflR/wDsD/yZdaOJS8buWH8IW82K5x/+wP8AyZddkdkefP2mbklUEoSqC5SVBKoJXjnq2+IAKnJAIkQAVOQWma2NPR2S8q0ve911rRp1knQ0CpJOQCpc6NORmwJVjnve661rc3H2AaSTgAvo/a02AQrLg1ddfNRAN1ijIadzh1xDBr00qdAAF3a42CQrLg0FHzEQDdYuv7DNTB68zyTBEQBERAEREAREQBERAEReVQHq5jt/fMYH3pv4MZdNvBc827pCJGkYYgsdEcyYY66xpe6hhxG5NBP0ggPn0rcO2QHcWwbjSwOvVLQX14WAdXAcI6KmgxwVh1gTfFZjsInuqne9OcVmOwie6qShGW5aM3HYyLT2RPjxYUSIG3oF0MDW0bwHAioLsctFEhbInsmHTDGt3RwcHVbVvCABIAcCMANKxxsdnOKzHYRPdTe3O8UmOwie6rxbjt8RKTl1l8C3DtV7WRGNPBi+VVgccqcEk1b0LFfNOMNsMuBax5eOAL1XChq6uIWfvZneKTHYRPdTetPcUmOwie6qqKRaVs5JJvY1JaNeknL/AHWZLTTGZNJNCMThU1xp0rK3qz3E5nsYnur0bEp/icx2MT3UcU+hVSa6lLrWbeDgwilctIOj/mqxZmcMQ0FakjACproDaHnw5Vm70bQ4nMdi/wB1XpPY1aMNxc2TmKkXf2UUaQc2gHNo9aqqoLrgs7ZvuaB+Z4RGYIIy9eBVbYoAAqeCQQaDWTr01HUpOLLtStficwcGj9lHwLa8LA4k106gcxVWpqxbTiMuOko9C69e3GKXZk0qa4Y05grOCZCsktmattqNukODjWlaGg+0LvL6l4+1bxFQaY1GGNdHN5J/dV7ejP8AE5nsYnurzejaHE5nsYnuqipguxd8RY93/BZNqAVLN0YSa4EEZjA1FSMBp0LI8PCpo00NMMMOX1lU7z7Q4nM9i/3U3nWhxOZ7F/uqHw9b3RK4m2OzMaNaDXNLSHUJBGI4JGpYrZjKrnmgpoy5ls951o8Smexf3INhto8SmOyf3KyqiuiRWV85PLZiC1YjSww4j2GGbzC2gLXY4105nPWVXK2zEYWG+4mHDfCaeCOBEe57gTSp4TnGpxx1LKGwq0eJTHZu7lVvItLiUf0Cr6UU1s0j3AkkCg0DVQAfktlY8UtZMuFKiAzPLGbltSyd5No8SmOzKlGwTYDMRYkZk5AjQYboFKlpYS4RoTwASPsFSuhDeXkhRtGJrh9ZXhtCJrh+kuvu2oIGh8x6YP8AhVt20/C0RI/TdP8AhQg5H8ff9j0h3q3HbGiUB8l1KBv0q5Ac66y7aiZojROlrSjtqo3boj1H2oIPrDggI7sC2WytktJEm+JMPvMfGc8A0aRVjGUNxteWppjkAJeNvNhyk39oO5anxQn6/qhH83qpm1G4f2g9EIe8gNq3bzYf7FEP/uDuXo284dafEouGdIjcP/qtSNqH/wBRE6GCnVVenafHGIvQxorz60BtvHtB0ycb02Kobe8tplI/pQ+9arxOA5zEXH7DO5Vt2mWcYi+iz3UBtBt7SvFZjrh+8qht7SfFpn/8/fWvh7S8LTHjHoYPY1ZcHaZlcLz4rtYvAV5MBXqQF8besnxaZ6oX6imewnZdDtOE+LBhRYbWP3P5UNF43Q43brjWlQo9C2qLM0ypP/yI35PU4smQhQITYUCG2FDYKBjchrPKTrOKAzEREAVibhXm4ZjEK+qXhAaF8Vwwuxehjz7AsO0LahwG35h7oTK0vxb0NtTkLzqCqkDrPYc2g84VBsyH5jeoICJb+JHjkHtW96838yHHIPbN71LvBcPzG+iE8Fw/Mb6IQER38yHHIPbN7038yHHIPbN95S7wXD8xvohPBcPzG9QQER38yHHIPbN95N/MhxyD2zfeUu8GQ/Mb1BPBkPzG9QQER38yHHIPbN7038yHHIPbN95S7wXD8xvUE8Fw/Mb1BARHfxIccg9s3vXm/mQ45B7Zvepf4Lh+Y3qCeC4fmN9EICIb+ZDjkHtm96b+ZDjkHtm96l/guH5jfRCeC4fmN9EICIb+ZDjkHtm96b+ZDjkHtm96l/guH5jeoJ4Lh+Y3qCAiG/mQ45B7Vvem/qQ45B7Vvepf4LheY30QngqF9W30QgIfv6kOOQe1b3pv6kOOQe1b3qX+CoX1bfRCeCoX1bfRCAiG/qQ45B7Vvem/qQ45B7Vvepf4KhfVt9EL3wVC+rb6IQEP39SHHIPat70bs5kCaCbhEnQIox9al/gqF9Wz0QngmF9W30QgNY2YcfoRuzf3LKlYbnnFrgNbgR7VlizmeaOpXoMuG+TggLu5jUm5jUq0QFO5jUm5jUqkQFNwakuDUqkQHl0akovUQCiIiAIiIAiIgCIiAIiIAiIgCIiAIiIAiIgCIiAIiIAiIgCIiAIiIAiIgCIiAIiIAiIgCIiAIiIAiIgCIiAIiIAiI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4" name="AutoShape 6" descr="data:image/jpeg;base64,/9j/4AAQSkZJRgABAQAAAQABAAD/2wCEAAkGBxMSEhUUEBQWFRQUFBQUFxUUFxsVFxUXFRQWGBUUFhUYHCggGBolGxcUITEiJSkrLi4vGB8zODMsNygvLisBCgoKDg0OGxAQGzImICQ1NC8sLCwyLjQ3MDQsLDQvLCwsLDA4Ny0sLC8sNCwsLCwsLCwsLCwsNCwsNCwsNywsLP/AABEIAJoBRwMBIgACEQEDEQH/xAAcAAEAAQUBAQAAAAAAAAAAAAAABgIDBAUHAQj/xABTEAABAgMEAgwICwQJAwUAAAABAAIDBBEFEiExQVEGBxMWIlRhcYGRk9EVFzJSkqGx0ggUIzRCU2J0s8HTM4Ky8DVDRHLCw8Th8SRztGSDhKKj/8QAGgEBAAMBAQEAAAAAAAAAAAAAAAECAwQFBv/EAC4RAAICAQIFAQYHAQAAAAAAAAABAgMREjEEFCFBUhMyUXGBoeEFIkJhscHwM//aAAwDAQACEQMRAD8A7iiIgCIiAIiIAiIgCIiAIiIAiIgCIiAIiIAiIgCIiAIiIAiIgCIiAIiIAiIgCIiAIiIAiIgCIiAIiIAiIgC02yzZDDkJZ8xFBIbQNYM3vcaNaNXPoAJW5XLPhBvIkpcaDNCvRBilARWa27J4uO5wpdjdALXvPS6+K9QVjx02j5st2b/1VzdZAkncn89CvCuU/ZRWU4x9pnQPHTaPmy3Zv/VTx02j5st2b/1VAhZz+TrPcvfBr/s9Z7lfl7fEpzFXkTzx02j5sv2b/wBRPHTaPmy/Zv8A1VBBZMT7PWe5VeBon2es9ycvb4sjmavJE58dVo+bLdm/9RPHVaPmy3Zv/VUG8CxPs9Z7l6LDi629Z7lPL2+LI5mryRN/HVaPmy3Zv/VTx12j5kt2b/1VC27Hox0s6z7q9OxyMNLOs+6o5e3xZHN0+SJp46bS+rl+yf8Aqrzx22h5kt2b/wBVQ6JYsw4UJZTnI/wrxmxeOdMPpcfdTl7fFjmqV+pEx8dto+ZLdm/9VPHbaPmS3Zv/AFVDzsWj64fpO91UHYzH1w/SPupy9vixzdHkiZ+O60PMluzf+qnjvtD6uW7N/wCqoUdjMbXD9I+6rW9+NrZ1n3U5a3xY5unyROvHfaH1ct2b/wBVPHhaH1ct2b/1VBd78b7HWe5N7sb7HpH3U5e3xY5ujyROvHjaH1Ut2cT9Ve+PK0Pqpb0In6qgLrCijSz0j7qtuseINLes9ycvZ4krian+pHRGbec/pgyxH92IPXui6btb7YDLUa9pZuUeEAXsBvNc0mgew0BpXAg5YZ1XzDGhlri05jVyiv5ro+0C4+FHcsrFr6cIrJrDwzZPKyj6NREUEhERAEREAREQBERAEREAREQBERAEREAXK/hCfM5b71/kRV1Rcr+EH8zlvvX+RFQHCApLDl1G2jEc49qnTJZehwL9r5Hk/ilmjT8/6MBssrrZdbSHLEallQ5dpzNDyjDrXoajxHe28GmbKq62X5FuGwg3NoI11w61e+Ksd5Ju8jvyU6yvqNmj+Lqtkst1Dk2fSI61dbChjIg86OwlSfdmphS4GfeswyocMBjyii2QDKaB/PMvGwm6ys3LJZdO+TSGVpoV9kAaeoLcCENHrVxkAaWjqU+oR6cn3NC6ByIIHIpIyXGpXdw5FHrIuuHk+5GmyNRiKVViNJtbkKqUGVJ0Kh1na0VyLS4aTWERF8LkVl8BS99l8isusrkVvXiZctYiHuluRWYkryKXRrOI1BYEWzjz9Cr6qZbFkTl9tMpHeP7v8DVPNoH+lD91jfxwlC9lMO7NxWnRc/CYpptA/wBKH7rG/jhLxrfbl8WfU8P/AMoZ9y/g+j0RFmbBERAEREAREQBERAEREAREQBERAEREAXLPhB/M5b71/kRl1Nct+EF8zl/vQ/AioDhMPMc49q6rBkYZzcR0Z82K5TXTqxUigbLouph5Lp/Jy6KNXXScHHURt0t9jt2wey4LoMSsNjyIuBisa40uMqOQZ9akhsiDU0gS9NHyba5acNaiO1DaLo8rFe5obSYLaAEYblCOnnUqk5yK6K9roTmsbg17snU0gUyPOehZWyak8nRw9MVWkkjJFky31MHs29yeCZb6mD2be5YNtx4zSNxD6XXHgQxE4QLboNchSqybTfFEB5gj5W4buF7ha7v0qYmmmiSTjFSzuWjocnHG3fBd8Ey31MHs29y98FS31MHs29ywtjz4zoIMcuLia8IBppqoGt9iyGmLupr+z1EA/ROIcKEYjEEHPA6slblZ6l5Qgntn5Gg2U2ZDvw9zY1ouurcaG1xGdFoYjITPLexuIHCe0Z85Wr29pl7YkowOcGOZHLmgmjiHQqXmjA0qc1yqHFaP+F31t6F1OC3hYSsbwdphzUtQndoVGkg8NuBGjNbKSl2xWh8IhzTk4YjDAjnXEIEy0aaH8lu7PtvczVkRzDrYSD00OIWc7JI2r4Gt9zsDLNKuGziufWZs6cCREeX9F06sC0UUrsPZBDi4kRa8jv8AhcVvGShujuh+FxaymbllmL11mci20lNM+0P7xVm1LVhMGumo0WPP9M5+RMeCWrSomqdZx1epWXWedR6isGa2VSrfLbFB1BwI6Ma+paiPs3kxnDj9pTq/3V48VbLaJMvw+tb/ANG9i2cdR6lhxbO119Q9qido7Ysk39nBik/aiH8mn2rQTe2eAPkoDQ7W50Qjqq32reNtz7GMuBo7sju2DDu2hHGrcvwIWpSjaB/pQ/dY38cJQG1LTfMxnxovlvIrQUHBa1oAHM0KfbQP9KH7rG/jhI89woqKwj6PRWpiYZDFYjmtGtxDR1la6LsmlG5zEPodX2ISbZFG42zmRb/W15mu7lgxtsiTGQiO/dA9pQEyRc+j7aUEeTBcedwH5LXx9tV/0IDR/ecT7KIDqKLjsxtozR8lkNvQT7StbMbY0+7KKG8zWj8kB3RKr53mNmU6/OYidDiPYtVOW5GIJiRnkcrifaUB9Kxp2Gzy4jG/3nAe0q7BjNeA5hDmnEFpqDzEZr5OsazZq15kS8vUjN7zW5DZXF7j+WZK+nti1gw5CVhS0GpZDBxdm5ziXPcedxJpoQG2REQBERAEREAXLvhA/Mpf70PwIq6iuXfCB+ZS/wB6H4EZAcHK2EOeYPPdzYe1a9yogsGv+etb03yqzgwvpVmMnfto+Pfk45DbtJpwzrX5GFj61N5edguiFjH1icKrauOR4WBwz1KAbRGEjMXQXf8AVnAUx+Qga6BTiRs1kOI6I2E8OeXVLnNIF4lxIF7CpJVXKM3KUs57fcvGLilGOxk2hOQYdN3iNh5kXn3K0pU5ioxHWsmLQtNcqVwroxwIx6lgWvZkOMRukJz6Nc3gvuYO8pp4QqDQLMjQg6GWltWlhaWYYgil2tacmaxWc9djeWjStOc9/d+2CmTiw3AmG68K0PCLiDQGhBNWmhBphmqWxoV7B4vF7mAbocXgEubdrSoFTSipsuRZBa4Q2Fl514hxvGoY1gNQT9FrepUiRZugduZq1xcH1GZvE6a0q52BFFMt/wApWOMfmOf7clmsjRJa+CbrI1KGmbodfYuaxNjMPQXjpb3LoW3XaToMWUAu0dDjk3uR0OlKHlXOt8Djk0HoIHXVehTfTGtRnueVxFPFu1yrfT4/sWt7oB8s+pbKS2NQnZxIvRdHrIKwt8B0wwTyE+xZUDZU5gB3Fv7ziOrFLL+Hx0LU08W5fn2+RvZXYtBqKOimmtzfdU3sWIILAxtSG5VxPWudyuzF+ZbCaMK4E+u8tizZ2QP2cPDM8L2VXh8TZCWx9Pw1UsdTpEzaRu0CjVozsRpzNOdaqQ2WGIcdzaCMwK+1y1OyS2YhrcjBv7rQOXyguLh7Yxnp6nZZw7jW8YRl2lAhxq3hRxNS5pxPPWo9S0M7sdh0/bU1X6U66hR+ZnY5/tF4nReu+zD2LMlIkjEA3UxWOpRznOa/EYE1Ar6qL3YSg+x4c3P3/wBmNNbFoh8hzHDkd/stJOWPEhnhMIGuoPVipvD2GwIgD4Uy7EVBDWuHW08yszWx57KX5ndGDNroYOGmhLjRdddWrsedfxcYby+jIE1tMMufNTragtVsrOxIzgXBkrEoBpLokFrRyYkKJ2vAayM9rPJBbSgpmxpy6Vtthf7SN93/ANRLrimsSaOmuWuKku/Um1tWvFmohiRnVJyH0WjzWjQFriUJVDiqlwSqL68cVbJQFe6DzR0171ZiROboXjnK2SowA5yoJQlWYsQNFTkpAjRQ0VOQWBZNmTFqTLZeVbWuJd9FjAeE950NHrNAM1bs+RmLSmGy0o285x5mtaPKiPdoaNfMBUkA/TWwXYdAsyXEKFwnuoYsUijojhp5GjGg0dZQFzYVsSgWbLiDAFSaGJEI4UV/nHUNQ0dZMgREAREQBERAEREAXL/hAfMpf70PwIy6guX/AAgPmUv96H4EZAcGfksCEXHIOPMCVsCt3CnoLB52OZDSB0EYLG2xwxhZOimlWZy8HVvg/scJGPeaW1m3GhBGG4wdan0GNFMahqId2JWsMjhBzbhD8vJvYacNRpDtpqM2JJx7uXxgjA0/qYRzGWalsrMy8SI6Gx7jEhk1aXxRkQDQk8IAgVpUDpVoPUk30MbNMJ6c/cs7IpiZZT4s1x4EQ8Ft7hi7cBwOGaz7Qe8QHlld0ENxbQXjeu4UbQ1NdC8mdzaavLhWv0305SaGjc88FcmgxrCXkhjAXF194oAMSXA1OFVsr4PEUlmO/wBzP05Zb69dvsYWxyYivhExw68HloL2bm5zaNN4toNJIqAMl5LT0czD2PhPEO9Rjw0XboYDfL641dUUpgsuTdDeCYZcRi01L+Y+UfWOtY7JiAYphXn38Ri6LdqBUtD60qBjQFRZOEnnbO2P99CNLhhN7e/uQfbeshseJLFznNLGRgLtMbzoesGmQUEGxiEM3nXwvXU4BdA22ohDoHCoNzig0IB8qHkT0rnkCcFbrC/E0N7hNOGeVTz5e1eZfOz1Gov/AGD1KI16E2uv3L/gKDTymnlAh48lVjRNj9T8m8tAy+ShmuONMQfyV2NFaCC5zCQKk8Hguw18leZYU1OAsNx95wIFBWp04kGryBoB0LnTsfc6sV74L/gJw8uMK1+pFem4ahVtskGpMckVpwW7mQaZULqE9CxpWYLmABxa6laAkVoMs6nTp0rKiRCB8oSQcKGpOWg9fqWcnPbP0R0wUTOlpFoAGZGkQ6V5b1849Kx5myWvya4HUS4Cp/ccB1rUvnXE3GQyRljWlNXBypWlK5gL2FNuaTWHEBpU0ccBpIbTX0Kqqsi85NpWQnHGDP3utzdCadXD/O8OTQvd78LD/phz3735061gNtlxJAvDWASCK+dry0gZrM8KRcBeY41OZIwrngMadKtL1+7+rOZKn3fRFoWfAY6jWta84UEQtOOosIIx517MR3NwNLoH0i5+eqrq68+TJWLVtQhtDdLq+bTm1esKPx56JheDDyA4n11XRS791Nr5s57Y0bSgn8UjEtZwMZ5FM25VA8htcCda22wzy433f/Uy60MaLfcXUpWmGOhoGnHQt7sPPCj/AHf/AFMuvVjnCzueRPCk9OxInFW3OXjnK24qSp65ytOchKoJQAlUOK9JVqJEAFTkgPIsQAVOS1UnKR7RmGy0o0uc49AGl7zoaNJXkvAjz8wyWlWl7nmgAyppc46GjMlfSu17sHg2XAuMo+M8AxY1MXnzW6mDQOlAV7AdhUCy4G5w+FFfQxYxHCiO1DzWDGjfaSSpQiIAiIgCIiAIiIAiIgC5f8ID5lL/AHofgRl1Bcw2/wD5lL/eh+BGQHBnKhkyToIplTLGvKNauFbqHIwWgGK01GggiuqgOJzWNsksHRRHVk63tGtLZGNiHn4ySA0jD5GCKaANKmEjZYZHdGDYtX3xdc6HdbecHEgA1zrpKgG1xs0kZWXiMmIohuMa8G3IjqtLGNqSxpGYI6FIhtg2af7e/E0/Yu6v2CvViUU30Mbq/wA+2cEnnoJeRwH4XgC0soa08419SvTLL8JzS1wvC7QFodQ6Q6tPXoWh3/2dn8aGryInsuKiNth2Y1oc6bbQuc2lx5dVtK1YGXgMRiQAVWKr1Nrd7lnrSWe2xubHs5sBjxDY9t57nlrnNJJIGV00AwGCobJDdd13OJUVN2+25eIoXhl+gdSorzrSjbKsulfjeGP9VF0Z/wBWvW7ZFmUr8aqBp3KLTKue56q9StiOxWeZvMurNLtrx2NiyxeKuMOMA2tAcWVB6aKAiYY4ltA0tFaA1144a6k9K3m2dbctPxIAlIpfcZFDqNcylXQzThhuNA7HR1KBTsy9rnNa513InIiv0ankC4bq9VjaZ31S01pM2ky1kRo4YZhqxIqanhDPqWKyccKCG0UBLSSBjo4IGsmvLirDpplGGnCYGk0N0/SccMsqKoPv0reFWgg1bTEgupSutxw0DWssY3Nks7F6Zlg83gbjtYqdJ08uHUqWuYzgvbje01OGdQaEA9Hecd4fDcGxC0sBLg4EuvXaDIkUOJHWsZs1QggOxdlUi7WmJFcMq9HMrKDktyPU0PYkRa10KkJ4BpUXjjqOAoDiSNJGpakWyWYubqoMKtpndacseVZNnSRLr5c0jE4ADEk0bX6J9RwWNPtiMLgYd9pAF5ug3dYzFafyMc4whnS+ps7J41LoZTnsfDMR7cNdbpGsgjI+tYplWE/JxQCchExzNfKpUE1Gvuw2WiWEboHV4QxAz06afz0LIjTt6m5w8jXABtdRFRjpyCsq5RfTYrK2Mt9zX2gyIDR4oeSnWsNso3yi6g04ipJ9i2TZ2C7guBBzwqMdQJxWO5jS6jAXYE0YLxAAqSczTPHJdMHJdMHPJRfXJrnQw0kNNRhjrqAT61vtiflR/wDsD/yZdaOJS8buWH8IW82K5x/+wP8AyZddkdkefP2mbklUEoSqC5SVBKoJXjnq2+IAKnJAIkQAVOQWma2NPR2S8q0ve911rRp1knQ0CpJOQCpc6NORmwJVjnve661rc3H2AaSTgAvo/a02AQrLg1ddfNRAN1ijIadzh1xDBr00qdAAF3a42CQrLg0FHzEQDdYuv7DNTB68zyTBEQBERAEREAREQBERAEReVQHq5jt/fMYH3pv4MZdNvBc827pCJGkYYgsdEcyYY66xpe6hhxG5NBP0ggPn0rcO2QHcWwbjSwOvVLQX14WAdXAcI6KmgxwVh1gTfFZjsInuqne9OcVmOwie6qShGW5aM3HYyLT2RPjxYUSIG3oF0MDW0bwHAioLsctFEhbInsmHTDGt3RwcHVbVvCABIAcCMANKxxsdnOKzHYRPdTe3O8UmOwie6rxbjt8RKTl1l8C3DtV7WRGNPBi+VVgccqcEk1b0LFfNOMNsMuBax5eOAL1XChq6uIWfvZneKTHYRPdTetPcUmOwie6qqKRaVs5JJvY1JaNeknL/AHWZLTTGZNJNCMThU1xp0rK3qz3E5nsYnur0bEp/icx2MT3UcU+hVSa6lLrWbeDgwilctIOj/mqxZmcMQ0FakjACproDaHnw5Vm70bQ4nMdi/wB1XpPY1aMNxc2TmKkXf2UUaQc2gHNo9aqqoLrgs7ZvuaB+Z4RGYIIy9eBVbYoAAqeCQQaDWTr01HUpOLLtStficwcGj9lHwLa8LA4k106gcxVWpqxbTiMuOko9C69e3GKXZk0qa4Y05grOCZCsktmattqNukODjWlaGg+0LvL6l4+1bxFQaY1GGNdHN5J/dV7ejP8AE5nsYnurzejaHE5nsYnuqipguxd8RY93/BZNqAVLN0YSa4EEZjA1FSMBp0LI8PCpo00NMMMOX1lU7z7Q4nM9i/3U3nWhxOZ7F/uqHw9b3RK4m2OzMaNaDXNLSHUJBGI4JGpYrZjKrnmgpoy5ls951o8Smexf3INhto8SmOyf3KyqiuiRWV85PLZiC1YjSww4j2GGbzC2gLXY4105nPWVXK2zEYWG+4mHDfCaeCOBEe57gTSp4TnGpxx1LKGwq0eJTHZu7lVvItLiUf0Cr6UU1s0j3AkkCg0DVQAfktlY8UtZMuFKiAzPLGbltSyd5No8SmOzKlGwTYDMRYkZk5AjQYboFKlpYS4RoTwASPsFSuhDeXkhRtGJrh9ZXhtCJrh+kuvu2oIGh8x6YP8AhVt20/C0RI/TdP8AhQg5H8ff9j0h3q3HbGiUB8l1KBv0q5Ac66y7aiZojROlrSjtqo3boj1H2oIPrDggI7sC2WytktJEm+JMPvMfGc8A0aRVjGUNxteWppjkAJeNvNhyk39oO5anxQn6/qhH83qpm1G4f2g9EIe8gNq3bzYf7FEP/uDuXo284dafEouGdIjcP/qtSNqH/wBRE6GCnVVenafHGIvQxorz60BtvHtB0ycb02Kobe8tplI/pQ+9arxOA5zEXH7DO5Vt2mWcYi+iz3UBtBt7SvFZjrh+8qht7SfFpn/8/fWvh7S8LTHjHoYPY1ZcHaZlcLz4rtYvAV5MBXqQF8besnxaZ6oX6imewnZdDtOE+LBhRYbWP3P5UNF43Q43brjWlQo9C2qLM0ypP/yI35PU4smQhQITYUCG2FDYKBjchrPKTrOKAzEREAVibhXm4ZjEK+qXhAaF8Vwwuxehjz7AsO0LahwG35h7oTK0vxb0NtTkLzqCqkDrPYc2g84VBsyH5jeoICJb+JHjkHtW96838yHHIPbN71LvBcPzG+iE8Fw/Mb6IQER38yHHIPbN7038yHHIPbN95S7wXD8xvohPBcPzG9QQER38yHHIPbN95N/MhxyD2zfeUu8GQ/Mb1BPBkPzG9QQER38yHHIPbN7038yHHIPbN95S7wXD8xvUE8Fw/Mb1BARHfxIccg9s3vXm/mQ45B7Zvepf4Lh+Y3qCeC4fmN9EICIb+ZDjkHtm96b+ZDjkHtm96l/guH5jfRCeC4fmN9EICIb+ZDjkHtm96b+ZDjkHtm96l/guH5jeoJ4Lh+Y3qCAiG/mQ45B7Vvem/qQ45B7Vvepf4LheY30QngqF9W30QgIfv6kOOQe1b3pv6kOOQe1b3qX+CoX1bfRCeCoX1bfRCAiG/qQ45B7Vvem/qQ45B7Vvepf4KhfVt9EL3wVC+rb6IQEP39SHHIPat70bs5kCaCbhEnQIox9al/gqF9Wz0QngmF9W30QgNY2YcfoRuzf3LKlYbnnFrgNbgR7VlizmeaOpXoMuG+TggLu5jUm5jUq0QFO5jUm5jUqkQFNwakuDUqkQHl0akovUQCiIiAIiIAiIgCIiAIiIAiIgCIiAIiIAiIgCIiAIiIAiIgCIiAIiIAiIgCIiAIiIAiIgCIiAIiIAiIgCIiAIiIAiI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6" name="AutoShape 8" descr="data:image/jpeg;base64,/9j/4AAQSkZJRgABAQAAAQABAAD/2wCEAAkGBxMSEhUUEBQWFRQUFBQUFxUUFxsVFxUXFRQWGBUUFhUYHCggGBolGxcUITEiJSkrLi4vGB8zODMsNygvLisBCgoKDg0OGxAQGzImICQ1NC8sLCwyLjQ3MDQsLDQvLCwsLDA4Ny0sLC8sNCwsLCwsLCwsLCwsNCwsNCwsNywsLP/AABEIAJoBRwMBIgACEQEDEQH/xAAcAAEAAQUBAQAAAAAAAAAAAAAABgIDBAUHAQj/xABTEAABAgMEAgwICwQJAwUAAAABAAIDBBEFEiExQVEGBxMWIlRhcYGRk9EVFzJSkqGx0ggUIzRCU2J0s8HTM4Ky8DVDRHLCw8Th8SRztGSDhKKj/8QAGgEBAAMBAQEAAAAAAAAAAAAAAAECAwQFBv/EAC4RAAICAQIFAQYHAQAAAAAAAAABAgMREjEEFCFBUhMyUXGBoeEFIkJhscHwM//aAAwDAQACEQMRAD8A7iiIgCIiAIiIAiIgCIiAIiIAiIgCIiAIiIAiIgCIiAIiIAiIgCIiAIiIAiIgCIiAIiIAiIgCIiAIiIAiIgC02yzZDDkJZ8xFBIbQNYM3vcaNaNXPoAJW5XLPhBvIkpcaDNCvRBilARWa27J4uO5wpdjdALXvPS6+K9QVjx02j5st2b/1VzdZAkncn89CvCuU/ZRWU4x9pnQPHTaPmy3Zv/VTx02j5st2b/1VAhZz+TrPcvfBr/s9Z7lfl7fEpzFXkTzx02j5sv2b/wBRPHTaPmy/Zv8A1VBBZMT7PWe5VeBon2es9ycvb4sjmavJE58dVo+bLdm/9RPHVaPmy3Zv/VUG8CxPs9Z7l6LDi629Z7lPL2+LI5mryRN/HVaPmy3Zv/VTx12j5kt2b/1VC27Hox0s6z7q9OxyMNLOs+6o5e3xZHN0+SJp46bS+rl+yf8Aqrzx22h5kt2b/wBVQ6JYsw4UJZTnI/wrxmxeOdMPpcfdTl7fFjmqV+pEx8dto+ZLdm/9VPHbaPmS3Zv/AFVDzsWj64fpO91UHYzH1w/SPupy9vixzdHkiZ+O60PMluzf+qnjvtD6uW7N/wCqoUdjMbXD9I+6rW9+NrZ1n3U5a3xY5unyROvHfaH1ct2b/wBVPHhaH1ct2b/1VBd78b7HWe5N7sb7HpH3U5e3xY5ujyROvHjaH1Ut2cT9Ve+PK0Pqpb0In6qgLrCijSz0j7qtuseINLes9ycvZ4krian+pHRGbec/pgyxH92IPXui6btb7YDLUa9pZuUeEAXsBvNc0mgew0BpXAg5YZ1XzDGhlri05jVyiv5ro+0C4+FHcsrFr6cIrJrDwzZPKyj6NREUEhERAEREAREQBERAEREAREQBERAEREAXK/hCfM5b71/kRV1Rcr+EH8zlvvX+RFQHCApLDl1G2jEc49qnTJZehwL9r5Hk/ilmjT8/6MBssrrZdbSHLEallQ5dpzNDyjDrXoajxHe28GmbKq62X5FuGwg3NoI11w61e+Ksd5Ju8jvyU6yvqNmj+Lqtkst1Dk2fSI61dbChjIg86OwlSfdmphS4GfeswyocMBjyii2QDKaB/PMvGwm6ys3LJZdO+TSGVpoV9kAaeoLcCENHrVxkAaWjqU+oR6cn3NC6ByIIHIpIyXGpXdw5FHrIuuHk+5GmyNRiKVViNJtbkKqUGVJ0Kh1na0VyLS4aTWERF8LkVl8BS99l8isusrkVvXiZctYiHuluRWYkryKXRrOI1BYEWzjz9Cr6qZbFkTl9tMpHeP7v8DVPNoH+lD91jfxwlC9lMO7NxWnRc/CYpptA/wBKH7rG/jhLxrfbl8WfU8P/AMoZ9y/g+j0RFmbBERAEREAREQBERAEREAREQBERAEREAXLPhB/M5b71/kRl1Nct+EF8zl/vQ/AioDhMPMc49q6rBkYZzcR0Z82K5TXTqxUigbLouph5Lp/Jy6KNXXScHHURt0t9jt2wey4LoMSsNjyIuBisa40uMqOQZ9akhsiDU0gS9NHyba5acNaiO1DaLo8rFe5obSYLaAEYblCOnnUqk5yK6K9roTmsbg17snU0gUyPOehZWyak8nRw9MVWkkjJFky31MHs29yeCZb6mD2be5YNtx4zSNxD6XXHgQxE4QLboNchSqybTfFEB5gj5W4buF7ha7v0qYmmmiSTjFSzuWjocnHG3fBd8Ey31MHs29y98FS31MHs29ywtjz4zoIMcuLia8IBppqoGt9iyGmLupr+z1EA/ROIcKEYjEEHPA6slblZ6l5Qgntn5Gg2U2ZDvw9zY1ouurcaG1xGdFoYjITPLexuIHCe0Z85Wr29pl7YkowOcGOZHLmgmjiHQqXmjA0qc1yqHFaP+F31t6F1OC3hYSsbwdphzUtQndoVGkg8NuBGjNbKSl2xWh8IhzTk4YjDAjnXEIEy0aaH8lu7PtvczVkRzDrYSD00OIWc7JI2r4Gt9zsDLNKuGziufWZs6cCREeX9F06sC0UUrsPZBDi4kRa8jv8AhcVvGShujuh+FxaymbllmL11mci20lNM+0P7xVm1LVhMGumo0WPP9M5+RMeCWrSomqdZx1epWXWedR6isGa2VSrfLbFB1BwI6Ma+paiPs3kxnDj9pTq/3V48VbLaJMvw+tb/ANG9i2cdR6lhxbO119Q9qido7Ysk39nBik/aiH8mn2rQTe2eAPkoDQ7W50Qjqq32reNtz7GMuBo7sju2DDu2hHGrcvwIWpSjaB/pQ/dY38cJQG1LTfMxnxovlvIrQUHBa1oAHM0KfbQP9KH7rG/jhI89woqKwj6PRWpiYZDFYjmtGtxDR1la6LsmlG5zEPodX2ISbZFG42zmRb/W15mu7lgxtsiTGQiO/dA9pQEyRc+j7aUEeTBcedwH5LXx9tV/0IDR/ecT7KIDqKLjsxtozR8lkNvQT7StbMbY0+7KKG8zWj8kB3RKr53mNmU6/OYidDiPYtVOW5GIJiRnkcrifaUB9Kxp2Gzy4jG/3nAe0q7BjNeA5hDmnEFpqDzEZr5OsazZq15kS8vUjN7zW5DZXF7j+WZK+nti1gw5CVhS0GpZDBxdm5ziXPcedxJpoQG2REQBERAEREAXLvhA/Mpf70PwIq6iuXfCB+ZS/wB6H4EZAcHK2EOeYPPdzYe1a9yogsGv+etb03yqzgwvpVmMnfto+Pfk45DbtJpwzrX5GFj61N5edguiFjH1icKrauOR4WBwz1KAbRGEjMXQXf8AVnAUx+Qga6BTiRs1kOI6I2E8OeXVLnNIF4lxIF7CpJVXKM3KUs57fcvGLilGOxk2hOQYdN3iNh5kXn3K0pU5ioxHWsmLQtNcqVwroxwIx6lgWvZkOMRukJz6Nc3gvuYO8pp4QqDQLMjQg6GWltWlhaWYYgil2tacmaxWc9djeWjStOc9/d+2CmTiw3AmG68K0PCLiDQGhBNWmhBphmqWxoV7B4vF7mAbocXgEubdrSoFTSipsuRZBa4Q2Fl514hxvGoY1gNQT9FrepUiRZugduZq1xcH1GZvE6a0q52BFFMt/wApWOMfmOf7clmsjRJa+CbrI1KGmbodfYuaxNjMPQXjpb3LoW3XaToMWUAu0dDjk3uR0OlKHlXOt8Djk0HoIHXVehTfTGtRnueVxFPFu1yrfT4/sWt7oB8s+pbKS2NQnZxIvRdHrIKwt8B0wwTyE+xZUDZU5gB3Fv7ziOrFLL+Hx0LU08W5fn2+RvZXYtBqKOimmtzfdU3sWIILAxtSG5VxPWudyuzF+ZbCaMK4E+u8tizZ2QP2cPDM8L2VXh8TZCWx9Pw1UsdTpEzaRu0CjVozsRpzNOdaqQ2WGIcdzaCMwK+1y1OyS2YhrcjBv7rQOXyguLh7Yxnp6nZZw7jW8YRl2lAhxq3hRxNS5pxPPWo9S0M7sdh0/bU1X6U66hR+ZnY5/tF4nReu+zD2LMlIkjEA3UxWOpRznOa/EYE1Ar6qL3YSg+x4c3P3/wBmNNbFoh8hzHDkd/stJOWPEhnhMIGuoPVipvD2GwIgD4Uy7EVBDWuHW08yszWx57KX5ndGDNroYOGmhLjRdddWrsedfxcYby+jIE1tMMufNTragtVsrOxIzgXBkrEoBpLokFrRyYkKJ2vAayM9rPJBbSgpmxpy6Vtthf7SN93/ANRLrimsSaOmuWuKku/Um1tWvFmohiRnVJyH0WjzWjQFriUJVDiqlwSqL68cVbJQFe6DzR0171ZiROboXjnK2SowA5yoJQlWYsQNFTkpAjRQ0VOQWBZNmTFqTLZeVbWuJd9FjAeE950NHrNAM1bs+RmLSmGy0o285x5mtaPKiPdoaNfMBUkA/TWwXYdAsyXEKFwnuoYsUijojhp5GjGg0dZQFzYVsSgWbLiDAFSaGJEI4UV/nHUNQ0dZMgREAREQBERAEREAXL/hAfMpf70PwIy6guX/AAgPmUv96H4EZAcGfksCEXHIOPMCVsCt3CnoLB52OZDSB0EYLG2xwxhZOimlWZy8HVvg/scJGPeaW1m3GhBGG4wdan0GNFMahqId2JWsMjhBzbhD8vJvYacNRpDtpqM2JJx7uXxgjA0/qYRzGWalsrMy8SI6Gx7jEhk1aXxRkQDQk8IAgVpUDpVoPUk30MbNMJ6c/cs7IpiZZT4s1x4EQ8Ft7hi7cBwOGaz7Qe8QHlld0ENxbQXjeu4UbQ1NdC8mdzaavLhWv0305SaGjc88FcmgxrCXkhjAXF194oAMSXA1OFVsr4PEUlmO/wBzP05Zb69dvsYWxyYivhExw68HloL2bm5zaNN4toNJIqAMl5LT0czD2PhPEO9Rjw0XboYDfL641dUUpgsuTdDeCYZcRi01L+Y+UfWOtY7JiAYphXn38Ri6LdqBUtD60qBjQFRZOEnnbO2P99CNLhhN7e/uQfbeshseJLFznNLGRgLtMbzoesGmQUEGxiEM3nXwvXU4BdA22ohDoHCoNzig0IB8qHkT0rnkCcFbrC/E0N7hNOGeVTz5e1eZfOz1Gov/AGD1KI16E2uv3L/gKDTymnlAh48lVjRNj9T8m8tAy+ShmuONMQfyV2NFaCC5zCQKk8Hguw18leZYU1OAsNx95wIFBWp04kGryBoB0LnTsfc6sV74L/gJw8uMK1+pFem4ahVtskGpMckVpwW7mQaZULqE9CxpWYLmABxa6laAkVoMs6nTp0rKiRCB8oSQcKGpOWg9fqWcnPbP0R0wUTOlpFoAGZGkQ6V5b1849Kx5myWvya4HUS4Cp/ccB1rUvnXE3GQyRljWlNXBypWlK5gL2FNuaTWHEBpU0ccBpIbTX0Kqqsi85NpWQnHGDP3utzdCadXD/O8OTQvd78LD/phz3735061gNtlxJAvDWASCK+dry0gZrM8KRcBeY41OZIwrngMadKtL1+7+rOZKn3fRFoWfAY6jWta84UEQtOOosIIx517MR3NwNLoH0i5+eqrq68+TJWLVtQhtDdLq+bTm1esKPx56JheDDyA4n11XRS791Nr5s57Y0bSgn8UjEtZwMZ5FM25VA8htcCda22wzy433f/Uy60MaLfcXUpWmGOhoGnHQt7sPPCj/AHf/AFMuvVjnCzueRPCk9OxInFW3OXjnK24qSp65ytOchKoJQAlUOK9JVqJEAFTkgPIsQAVOS1UnKR7RmGy0o0uc49AGl7zoaNJXkvAjz8wyWlWl7nmgAyppc46GjMlfSu17sHg2XAuMo+M8AxY1MXnzW6mDQOlAV7AdhUCy4G5w+FFfQxYxHCiO1DzWDGjfaSSpQiIAiIgCIiAIiIAiIgC5f8ID5lL/AHofgRl1Bcw2/wD5lL/eh+BGQHBnKhkyToIplTLGvKNauFbqHIwWgGK01GggiuqgOJzWNsksHRRHVk63tGtLZGNiHn4ySA0jD5GCKaANKmEjZYZHdGDYtX3xdc6HdbecHEgA1zrpKgG1xs0kZWXiMmIohuMa8G3IjqtLGNqSxpGYI6FIhtg2af7e/E0/Yu6v2CvViUU30Mbq/wA+2cEnnoJeRwH4XgC0soa08419SvTLL8JzS1wvC7QFodQ6Q6tPXoWh3/2dn8aGryInsuKiNth2Y1oc6bbQuc2lx5dVtK1YGXgMRiQAVWKr1Nrd7lnrSWe2xubHs5sBjxDY9t57nlrnNJJIGV00AwGCobJDdd13OJUVN2+25eIoXhl+gdSorzrSjbKsulfjeGP9VF0Z/wBWvW7ZFmUr8aqBp3KLTKue56q9StiOxWeZvMurNLtrx2NiyxeKuMOMA2tAcWVB6aKAiYY4ltA0tFaA1144a6k9K3m2dbctPxIAlIpfcZFDqNcylXQzThhuNA7HR1KBTsy9rnNa513InIiv0ankC4bq9VjaZ31S01pM2ky1kRo4YZhqxIqanhDPqWKyccKCG0UBLSSBjo4IGsmvLirDpplGGnCYGk0N0/SccMsqKoPv0reFWgg1bTEgupSutxw0DWssY3Nks7F6Zlg83gbjtYqdJ08uHUqWuYzgvbje01OGdQaEA9Hecd4fDcGxC0sBLg4EuvXaDIkUOJHWsZs1QggOxdlUi7WmJFcMq9HMrKDktyPU0PYkRa10KkJ4BpUXjjqOAoDiSNJGpakWyWYubqoMKtpndacseVZNnSRLr5c0jE4ADEk0bX6J9RwWNPtiMLgYd9pAF5ug3dYzFafyMc4whnS+ps7J41LoZTnsfDMR7cNdbpGsgjI+tYplWE/JxQCchExzNfKpUE1Gvuw2WiWEboHV4QxAz06afz0LIjTt6m5w8jXABtdRFRjpyCsq5RfTYrK2Mt9zX2gyIDR4oeSnWsNso3yi6g04ipJ9i2TZ2C7guBBzwqMdQJxWO5jS6jAXYE0YLxAAqSczTPHJdMHJdMHPJRfXJrnQw0kNNRhjrqAT61vtiflR/wDsD/yZdaOJS8buWH8IW82K5x/+wP8AyZddkdkefP2mbklUEoSqC5SVBKoJXjnq2+IAKnJAIkQAVOQWma2NPR2S8q0ve911rRp1knQ0CpJOQCpc6NORmwJVjnve661rc3H2AaSTgAvo/a02AQrLg1ddfNRAN1ijIadzh1xDBr00qdAAF3a42CQrLg0FHzEQDdYuv7DNTB68zyTBEQBERAEREAREQBERAEReVQHq5jt/fMYH3pv4MZdNvBc827pCJGkYYgsdEcyYY66xpe6hhxG5NBP0ggPn0rcO2QHcWwbjSwOvVLQX14WAdXAcI6KmgxwVh1gTfFZjsInuqne9OcVmOwie6qShGW5aM3HYyLT2RPjxYUSIG3oF0MDW0bwHAioLsctFEhbInsmHTDGt3RwcHVbVvCABIAcCMANKxxsdnOKzHYRPdTe3O8UmOwie6rxbjt8RKTl1l8C3DtV7WRGNPBi+VVgccqcEk1b0LFfNOMNsMuBax5eOAL1XChq6uIWfvZneKTHYRPdTetPcUmOwie6qqKRaVs5JJvY1JaNeknL/AHWZLTTGZNJNCMThU1xp0rK3qz3E5nsYnur0bEp/icx2MT3UcU+hVSa6lLrWbeDgwilctIOj/mqxZmcMQ0FakjACproDaHnw5Vm70bQ4nMdi/wB1XpPY1aMNxc2TmKkXf2UUaQc2gHNo9aqqoLrgs7ZvuaB+Z4RGYIIy9eBVbYoAAqeCQQaDWTr01HUpOLLtStficwcGj9lHwLa8LA4k106gcxVWpqxbTiMuOko9C69e3GKXZk0qa4Y05grOCZCsktmattqNukODjWlaGg+0LvL6l4+1bxFQaY1GGNdHN5J/dV7ejP8AE5nsYnurzejaHE5nsYnuqipguxd8RY93/BZNqAVLN0YSa4EEZjA1FSMBp0LI8PCpo00NMMMOX1lU7z7Q4nM9i/3U3nWhxOZ7F/uqHw9b3RK4m2OzMaNaDXNLSHUJBGI4JGpYrZjKrnmgpoy5ls951o8Smexf3INhto8SmOyf3KyqiuiRWV85PLZiC1YjSww4j2GGbzC2gLXY4105nPWVXK2zEYWG+4mHDfCaeCOBEe57gTSp4TnGpxx1LKGwq0eJTHZu7lVvItLiUf0Cr6UU1s0j3AkkCg0DVQAfktlY8UtZMuFKiAzPLGbltSyd5No8SmOzKlGwTYDMRYkZk5AjQYboFKlpYS4RoTwASPsFSuhDeXkhRtGJrh9ZXhtCJrh+kuvu2oIGh8x6YP8AhVt20/C0RI/TdP8AhQg5H8ff9j0h3q3HbGiUB8l1KBv0q5Ac66y7aiZojROlrSjtqo3boj1H2oIPrDggI7sC2WytktJEm+JMPvMfGc8A0aRVjGUNxteWppjkAJeNvNhyk39oO5anxQn6/qhH83qpm1G4f2g9EIe8gNq3bzYf7FEP/uDuXo284dafEouGdIjcP/qtSNqH/wBRE6GCnVVenafHGIvQxorz60BtvHtB0ycb02Kobe8tplI/pQ+9arxOA5zEXH7DO5Vt2mWcYi+iz3UBtBt7SvFZjrh+8qht7SfFpn/8/fWvh7S8LTHjHoYPY1ZcHaZlcLz4rtYvAV5MBXqQF8besnxaZ6oX6imewnZdDtOE+LBhRYbWP3P5UNF43Q43brjWlQo9C2qLM0ypP/yI35PU4smQhQITYUCG2FDYKBjchrPKTrOKAzEREAVibhXm4ZjEK+qXhAaF8Vwwuxehjz7AsO0LahwG35h7oTK0vxb0NtTkLzqCqkDrPYc2g84VBsyH5jeoICJb+JHjkHtW96838yHHIPbN71LvBcPzG+iE8Fw/Mb6IQER38yHHIPbN7038yHHIPbN95S7wXD8xvohPBcPzG9QQER38yHHIPbN95N/MhxyD2zfeUu8GQ/Mb1BPBkPzG9QQER38yHHIPbN7038yHHIPbN95S7wXD8xvUE8Fw/Mb1BARHfxIccg9s3vXm/mQ45B7Zvepf4Lh+Y3qCeC4fmN9EICIb+ZDjkHtm96b+ZDjkHtm96l/guH5jfRCeC4fmN9EICIb+ZDjkHtm96b+ZDjkHtm96l/guH5jeoJ4Lh+Y3qCAiG/mQ45B7Vvem/qQ45B7Vvepf4LheY30QngqF9W30QgIfv6kOOQe1b3pv6kOOQe1b3qX+CoX1bfRCeCoX1bfRCAiG/qQ45B7Vvem/qQ45B7Vvepf4KhfVt9EL3wVC+rb6IQEP39SHHIPat70bs5kCaCbhEnQIox9al/gqF9Wz0QngmF9W30QgNY2YcfoRuzf3LKlYbnnFrgNbgR7VlizmeaOpXoMuG+TggLu5jUm5jUq0QFO5jUm5jUqkQFNwakuDUqkQHl0akovUQCiIiAIiIAiIgCIiAIiIAiIgCIiAIiIAiIgCIiAIiIAiIgCIiAIiIAiIgCIiAIiIAiIgCIiAIiIAiIgCIiAIiIAiIg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 descr="index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2133601"/>
            <a:ext cx="5105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73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/>
              <a:t>iPad Mini </a:t>
            </a:r>
            <a:br>
              <a:rPr lang="en-US" sz="3200" dirty="0" smtClean="0"/>
            </a:br>
            <a:r>
              <a:rPr lang="en-US" sz="3200" dirty="0" smtClean="0"/>
              <a:t>(McFadden, Santiago, Sierra, Willard)</a:t>
            </a:r>
            <a:endParaRPr lang="en-US" sz="32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208124"/>
            <a:ext cx="2819400" cy="3291172"/>
          </a:xfrm>
        </p:spPr>
      </p:pic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419600" y="1773936"/>
            <a:ext cx="4267200" cy="4017264"/>
          </a:xfrm>
        </p:spPr>
        <p:txBody>
          <a:bodyPr>
            <a:noAutofit/>
          </a:bodyPr>
          <a:lstStyle/>
          <a:p>
            <a:pPr marL="118872" indent="0">
              <a:buNone/>
            </a:pPr>
            <a:endParaRPr lang="en-US" sz="2400" dirty="0" smtClean="0"/>
          </a:p>
          <a:p>
            <a:r>
              <a:rPr lang="en-US" sz="2700" dirty="0" smtClean="0"/>
              <a:t>16GB</a:t>
            </a:r>
          </a:p>
          <a:p>
            <a:r>
              <a:rPr lang="en-US" sz="2700" dirty="0" smtClean="0"/>
              <a:t>7.9” </a:t>
            </a:r>
            <a:r>
              <a:rPr lang="en-US" sz="2700" dirty="0" err="1" smtClean="0"/>
              <a:t>touchscreen</a:t>
            </a:r>
            <a:endParaRPr lang="en-US" sz="2700" dirty="0" smtClean="0"/>
          </a:p>
          <a:p>
            <a:r>
              <a:rPr lang="en-US" sz="2700" dirty="0" err="1" smtClean="0"/>
              <a:t>iOS</a:t>
            </a:r>
            <a:r>
              <a:rPr lang="en-US" sz="2700" dirty="0" smtClean="0"/>
              <a:t> 8</a:t>
            </a:r>
          </a:p>
          <a:p>
            <a:r>
              <a:rPr lang="en-US" sz="2700" dirty="0" smtClean="0"/>
              <a:t>Internet </a:t>
            </a:r>
            <a:r>
              <a:rPr lang="en-US" sz="2700" dirty="0"/>
              <a:t>access monitored while at </a:t>
            </a:r>
            <a:r>
              <a:rPr lang="en-US" sz="2700" dirty="0" smtClean="0"/>
              <a:t>school </a:t>
            </a:r>
            <a:r>
              <a:rPr lang="en-US" sz="2700" dirty="0"/>
              <a:t>and away through remote filtering system</a:t>
            </a:r>
          </a:p>
          <a:p>
            <a:r>
              <a:rPr lang="en-US" sz="2700" dirty="0" smtClean="0"/>
              <a:t>Learning apps</a:t>
            </a:r>
          </a:p>
          <a:p>
            <a:r>
              <a:rPr lang="en-US" sz="2700" dirty="0" smtClean="0"/>
              <a:t>Protective holder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632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/>
          </p:cNvSpPr>
          <p:nvPr/>
        </p:nvSpPr>
        <p:spPr bwMode="auto">
          <a:xfrm>
            <a:off x="762000" y="228600"/>
            <a:ext cx="7620000" cy="1018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en-US" sz="4400" smtClean="0">
                <a:solidFill>
                  <a:schemeClr val="accent1"/>
                </a:solidFill>
                <a:latin typeface="+mj-lt"/>
                <a:ea typeface="Futura" charset="0"/>
                <a:cs typeface="Futura" charset="0"/>
                <a:sym typeface="Futura" charset="0"/>
              </a:rPr>
              <a:t>SAUSD </a:t>
            </a:r>
            <a:r>
              <a:rPr lang="en-US" sz="4400" dirty="0" smtClean="0">
                <a:solidFill>
                  <a:schemeClr val="accent1"/>
                </a:solidFill>
                <a:latin typeface="+mj-lt"/>
                <a:ea typeface="Futura" charset="0"/>
                <a:cs typeface="Futura" charset="0"/>
                <a:sym typeface="Futura" charset="0"/>
              </a:rPr>
              <a:t>Filter</a:t>
            </a:r>
            <a:endParaRPr lang="en-US" sz="4400" dirty="0">
              <a:solidFill>
                <a:schemeClr val="accent1"/>
              </a:solidFill>
              <a:latin typeface="+mj-lt"/>
              <a:ea typeface="Futura" charset="0"/>
              <a:cs typeface="Futura" charset="0"/>
              <a:sym typeface="Futura" charset="0"/>
            </a:endParaRPr>
          </a:p>
          <a:p>
            <a:endParaRPr lang="en-US" dirty="0">
              <a:solidFill>
                <a:schemeClr val="tx1"/>
              </a:solidFill>
              <a:latin typeface="Futura" charset="0"/>
              <a:ea typeface="Futura" charset="0"/>
              <a:cs typeface="Futura" charset="0"/>
              <a:sym typeface="Futura" charset="0"/>
            </a:endParaRP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H="1">
            <a:off x="2691493" y="2286000"/>
            <a:ext cx="3486831" cy="0"/>
          </a:xfrm>
          <a:prstGeom prst="line">
            <a:avLst/>
          </a:prstGeom>
          <a:noFill/>
          <a:ln w="101600" cap="flat">
            <a:solidFill>
              <a:srgbClr val="003DCC"/>
            </a:solidFill>
            <a:prstDash val="solid"/>
            <a:miter lim="800000"/>
            <a:headEnd type="stealth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rot="10800000" flipH="1">
            <a:off x="2691493" y="1865540"/>
            <a:ext cx="3426959" cy="0"/>
          </a:xfrm>
          <a:prstGeom prst="line">
            <a:avLst/>
          </a:prstGeom>
          <a:noFill/>
          <a:ln w="101600" cap="flat">
            <a:solidFill>
              <a:srgbClr val="CC3300"/>
            </a:solidFill>
            <a:prstDash val="solid"/>
            <a:miter lim="800000"/>
            <a:headEnd type="stealth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369" name="Rectangle 9"/>
          <p:cNvSpPr>
            <a:spLocks/>
          </p:cNvSpPr>
          <p:nvPr/>
        </p:nvSpPr>
        <p:spPr bwMode="auto">
          <a:xfrm>
            <a:off x="114694" y="3944502"/>
            <a:ext cx="2323706" cy="232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ea typeface="Gill Sans" charset="0"/>
                <a:cs typeface="Gill Sans" charset="0"/>
              </a:rPr>
              <a:t>Student internet requests are filtered at school and at home using the same process.</a:t>
            </a:r>
          </a:p>
        </p:txBody>
      </p:sp>
      <p:sp>
        <p:nvSpPr>
          <p:cNvPr id="15370" name="Rectangle 10"/>
          <p:cNvSpPr>
            <a:spLocks/>
          </p:cNvSpPr>
          <p:nvPr/>
        </p:nvSpPr>
        <p:spPr bwMode="auto">
          <a:xfrm>
            <a:off x="6379333" y="4370333"/>
            <a:ext cx="2455929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2400" b="1" dirty="0">
                <a:solidFill>
                  <a:srgbClr val="000090"/>
                </a:solidFill>
                <a:ea typeface="Gill Sans" charset="0"/>
                <a:cs typeface="Gill Sans" charset="0"/>
              </a:rPr>
              <a:t>Student Request</a:t>
            </a:r>
          </a:p>
          <a:p>
            <a:pPr algn="ctr"/>
            <a:r>
              <a:rPr lang="en-US" sz="2400" b="1" dirty="0">
                <a:solidFill>
                  <a:srgbClr val="000090"/>
                </a:solidFill>
                <a:ea typeface="Gill Sans" charset="0"/>
                <a:cs typeface="Gill Sans" charset="0"/>
              </a:rPr>
              <a:t>Website</a:t>
            </a:r>
          </a:p>
          <a:p>
            <a:pPr algn="ctr"/>
            <a:r>
              <a:rPr lang="en-US" sz="2400" b="1" dirty="0">
                <a:solidFill>
                  <a:srgbClr val="0091CE"/>
                </a:solidFill>
                <a:ea typeface="Gill Sans" charset="0"/>
                <a:cs typeface="Gill Sans" charset="0"/>
              </a:rPr>
              <a:t>Filtered Sites Delivered</a:t>
            </a:r>
          </a:p>
        </p:txBody>
      </p:sp>
      <p:pic>
        <p:nvPicPr>
          <p:cNvPr id="1031" name="Picture 7" descr="C:\Users\user\AppData\Local\Microsoft\Windows\Temporary Internet Files\Content.IE5\5ONK1DCX\Cloud-Comput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1828800"/>
            <a:ext cx="2362200" cy="2019300"/>
          </a:xfrm>
          <a:prstGeom prst="rect">
            <a:avLst/>
          </a:prstGeom>
          <a:noFill/>
        </p:spPr>
      </p:pic>
      <p:pic>
        <p:nvPicPr>
          <p:cNvPr id="28" name="Picture 27" descr="students.jpg"/>
          <p:cNvPicPr>
            <a:picLocks noChangeAspect="1"/>
          </p:cNvPicPr>
          <p:nvPr/>
        </p:nvPicPr>
        <p:blipFill>
          <a:blip r:embed="rId3" cstate="print"/>
          <a:srcRect l="8008" t="4612" r="23633" b="22181"/>
          <a:stretch>
            <a:fillRect/>
          </a:stretch>
        </p:blipFill>
        <p:spPr>
          <a:xfrm>
            <a:off x="2964180" y="2743200"/>
            <a:ext cx="3364992" cy="2438400"/>
          </a:xfrm>
          <a:prstGeom prst="rect">
            <a:avLst/>
          </a:prstGeom>
        </p:spPr>
      </p:pic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1676400" y="2590800"/>
            <a:ext cx="1219200" cy="1219200"/>
          </a:xfrm>
          <a:prstGeom prst="line">
            <a:avLst/>
          </a:prstGeom>
          <a:noFill/>
          <a:ln w="101600" cap="flat">
            <a:solidFill>
              <a:srgbClr val="003DCC"/>
            </a:solidFill>
            <a:prstDash val="solid"/>
            <a:miter lim="800000"/>
            <a:headEnd type="stealth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rot="10800000">
            <a:off x="1524000" y="2971800"/>
            <a:ext cx="1598839" cy="1781447"/>
          </a:xfrm>
          <a:prstGeom prst="line">
            <a:avLst/>
          </a:prstGeom>
          <a:noFill/>
          <a:ln w="101600" cap="flat">
            <a:solidFill>
              <a:srgbClr val="CC3300"/>
            </a:solidFill>
            <a:prstDash val="solid"/>
            <a:miter lim="800000"/>
            <a:headEnd type="stealth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228600" y="19050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Lightspeed</a:t>
            </a:r>
            <a:endParaRPr lang="en-US" sz="2400" b="1" dirty="0" smtClean="0"/>
          </a:p>
          <a:p>
            <a:r>
              <a:rPr lang="en-US" sz="2400" b="1" dirty="0" smtClean="0"/>
              <a:t>Filtering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58040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Digital Citizenship &amp; Cyber Savvy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28650" lvl="1" indent="-457200"/>
            <a:r>
              <a:rPr lang="en-US" sz="3200" dirty="0" smtClean="0"/>
              <a:t>All students will learn what it means to be a Digital Citizen and Internet Safety before receiving a mobile device for use.</a:t>
            </a:r>
          </a:p>
          <a:p>
            <a:pPr marL="893826" lvl="2" indent="-457200"/>
            <a:r>
              <a:rPr lang="en-US" dirty="0" smtClean="0"/>
              <a:t>Students in Kindergarten through </a:t>
            </a:r>
            <a:r>
              <a:rPr lang="en-US" dirty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grade will be taught from grade level appropriate material which can be found on the District’s website, through the District-created Cyber Savvy curriculum. </a:t>
            </a:r>
            <a:endParaRPr lang="en-US" dirty="0"/>
          </a:p>
          <a:p>
            <a:pPr marL="893826" lvl="2" indent="-457200"/>
            <a:r>
              <a:rPr lang="en-US" dirty="0" smtClean="0"/>
              <a:t>Students in grade </a:t>
            </a:r>
            <a:r>
              <a:rPr lang="en-US" dirty="0"/>
              <a:t>5</a:t>
            </a:r>
            <a:r>
              <a:rPr lang="en-US" dirty="0" smtClean="0"/>
              <a:t>-8 </a:t>
            </a:r>
            <a:r>
              <a:rPr lang="en-US" dirty="0" smtClean="0"/>
              <a:t>will use an online program called </a:t>
            </a:r>
            <a:r>
              <a:rPr lang="en-US" dirty="0" err="1" smtClean="0"/>
              <a:t>EverFi</a:t>
            </a:r>
            <a:r>
              <a:rPr lang="en-US" dirty="0" smtClean="0"/>
              <a:t>, with grades </a:t>
            </a:r>
            <a:r>
              <a:rPr lang="en-US" dirty="0"/>
              <a:t>9</a:t>
            </a:r>
            <a:r>
              <a:rPr lang="en-US" dirty="0" smtClean="0"/>
              <a:t>-12 </a:t>
            </a:r>
            <a:r>
              <a:rPr lang="en-US" dirty="0" smtClean="0"/>
              <a:t>using either the online or district curriculum.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31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21</a:t>
            </a:r>
            <a:r>
              <a:rPr lang="en-US" sz="4000" baseline="30000" dirty="0" smtClean="0"/>
              <a:t>st</a:t>
            </a:r>
            <a:r>
              <a:rPr lang="en-US" sz="4000" dirty="0" smtClean="0"/>
              <a:t> Century Skills – Essential skills for all students	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Collaboration</a:t>
            </a:r>
          </a:p>
          <a:p>
            <a:pPr lvl="1"/>
            <a:r>
              <a:rPr lang="en-US" sz="2400" dirty="0" smtClean="0"/>
              <a:t>Demonstrate ability to work effectively and respectfully with diverse teams</a:t>
            </a:r>
            <a:endParaRPr lang="en-US" dirty="0" smtClean="0"/>
          </a:p>
          <a:p>
            <a:r>
              <a:rPr lang="en-US" dirty="0" smtClean="0"/>
              <a:t>Communication</a:t>
            </a:r>
          </a:p>
          <a:p>
            <a:pPr lvl="1"/>
            <a:r>
              <a:rPr lang="en-US" sz="2400" dirty="0" smtClean="0"/>
              <a:t>Exchanging thoughts and opinions with peers, educators, professionals, etc.</a:t>
            </a:r>
          </a:p>
          <a:p>
            <a:r>
              <a:rPr lang="en-US" dirty="0" smtClean="0"/>
              <a:t>Critical Thinking</a:t>
            </a:r>
          </a:p>
          <a:p>
            <a:pPr lvl="1"/>
            <a:r>
              <a:rPr lang="en-US" sz="2400" dirty="0" smtClean="0"/>
              <a:t>Disciplined thinking that is clear, rational, open-minded, and informed by evidence</a:t>
            </a:r>
          </a:p>
          <a:p>
            <a:r>
              <a:rPr lang="en-US" dirty="0" smtClean="0"/>
              <a:t>Creativity</a:t>
            </a:r>
          </a:p>
          <a:p>
            <a:pPr lvl="1"/>
            <a:r>
              <a:rPr lang="en-US" sz="2400" dirty="0" smtClean="0"/>
              <a:t>Be innovators of original ideas through imagination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133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Care of Device</a:t>
            </a:r>
          </a:p>
          <a:p>
            <a:pPr lvl="1"/>
            <a:r>
              <a:rPr lang="en-US" dirty="0" smtClean="0"/>
              <a:t>When not in use place in standby mode with screen off.</a:t>
            </a:r>
          </a:p>
          <a:p>
            <a:pPr lvl="1"/>
            <a:r>
              <a:rPr lang="en-US" dirty="0" smtClean="0"/>
              <a:t>Place device on a flat, solid surface when in use.</a:t>
            </a:r>
          </a:p>
          <a:p>
            <a:pPr lvl="1"/>
            <a:r>
              <a:rPr lang="en-US" dirty="0" smtClean="0"/>
              <a:t>Avoid eating or drinking around the device to prevent damage.</a:t>
            </a:r>
          </a:p>
          <a:p>
            <a:pPr lvl="1"/>
            <a:r>
              <a:rPr lang="en-US" dirty="0" smtClean="0"/>
              <a:t>Handle screen with care to avoid scratching, cracking, or breaking.</a:t>
            </a:r>
          </a:p>
          <a:p>
            <a:pPr lvl="1"/>
            <a:r>
              <a:rPr lang="en-US" dirty="0" smtClean="0"/>
              <a:t>Never attempt to repair, reconfigure, or modify.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9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Care of Device</a:t>
            </a:r>
          </a:p>
          <a:p>
            <a:pPr lvl="1"/>
            <a:r>
              <a:rPr lang="en-US" dirty="0" smtClean="0"/>
              <a:t>Avoid exposure to extreme temperatures, hot or cold.</a:t>
            </a:r>
          </a:p>
          <a:p>
            <a:pPr lvl="1"/>
            <a:r>
              <a:rPr lang="en-US" dirty="0" smtClean="0"/>
              <a:t>Keep away from magnets and magnetic fields, which can erase or corrupt data </a:t>
            </a:r>
            <a:r>
              <a:rPr lang="en-US" dirty="0"/>
              <a:t>(for laptops</a:t>
            </a:r>
            <a:r>
              <a:rPr lang="en-US" dirty="0" smtClean="0"/>
              <a:t>). </a:t>
            </a:r>
          </a:p>
          <a:p>
            <a:pPr lvl="1"/>
            <a:r>
              <a:rPr lang="en-US" dirty="0" smtClean="0"/>
              <a:t>Disconnect device from power outlet before moving or cleaning. </a:t>
            </a:r>
          </a:p>
          <a:p>
            <a:pPr lvl="1"/>
            <a:r>
              <a:rPr lang="en-US" dirty="0" smtClean="0"/>
              <a:t>Do not leave in vehicle.</a:t>
            </a:r>
          </a:p>
          <a:p>
            <a:pPr lvl="1"/>
            <a:r>
              <a:rPr lang="en-US" dirty="0" err="1" smtClean="0"/>
              <a:t>iPads</a:t>
            </a:r>
            <a:r>
              <a:rPr lang="en-US" dirty="0" smtClean="0"/>
              <a:t> must stay in district issued case.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9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7366</TotalTime>
  <Words>704</Words>
  <Application>Microsoft Office PowerPoint</Application>
  <PresentationFormat>On-screen Show (4:3)</PresentationFormat>
  <Paragraphs>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Futura</vt:lpstr>
      <vt:lpstr>Gill Sans</vt:lpstr>
      <vt:lpstr>Tw Cen MT</vt:lpstr>
      <vt:lpstr>Wingdings</vt:lpstr>
      <vt:lpstr>Wingdings 2</vt:lpstr>
      <vt:lpstr>Median</vt:lpstr>
      <vt:lpstr>SAUSD Access for all</vt:lpstr>
      <vt:lpstr>SAUSD Access for All</vt:lpstr>
      <vt:lpstr>HP 11 Chromebook</vt:lpstr>
      <vt:lpstr>iPad Mini  (McFadden, Santiago, Sierra, Willard)</vt:lpstr>
      <vt:lpstr>PowerPoint Presentation</vt:lpstr>
      <vt:lpstr>Digital Citizenship &amp; Cyber Savvy Curriculum</vt:lpstr>
      <vt:lpstr>21st Century Skills – Essential skills for all students </vt:lpstr>
      <vt:lpstr>Responsibilities</vt:lpstr>
      <vt:lpstr>Responsibilities</vt:lpstr>
      <vt:lpstr>Damaged/Lost/Stolen Devices</vt:lpstr>
      <vt:lpstr>Insurance Options</vt:lpstr>
      <vt:lpstr>Parent/Guardian Expectations</vt:lpstr>
      <vt:lpstr>Three Reminders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Kerr, Garrett</dc:creator>
  <cp:lastModifiedBy>Ito, Alexandra</cp:lastModifiedBy>
  <cp:revision>77</cp:revision>
  <cp:lastPrinted>2015-06-03T18:09:07Z</cp:lastPrinted>
  <dcterms:created xsi:type="dcterms:W3CDTF">2013-08-05T17:09:37Z</dcterms:created>
  <dcterms:modified xsi:type="dcterms:W3CDTF">2015-08-19T18:39:49Z</dcterms:modified>
</cp:coreProperties>
</file>