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5"/>
  </p:handoutMasterIdLst>
  <p:sldIdLst>
    <p:sldId id="272" r:id="rId2"/>
    <p:sldId id="256" r:id="rId3"/>
    <p:sldId id="271" r:id="rId4"/>
    <p:sldId id="259" r:id="rId5"/>
    <p:sldId id="270" r:id="rId6"/>
    <p:sldId id="269" r:id="rId7"/>
    <p:sldId id="258" r:id="rId8"/>
    <p:sldId id="260" r:id="rId9"/>
    <p:sldId id="267" r:id="rId10"/>
    <p:sldId id="264" r:id="rId11"/>
    <p:sldId id="262" r:id="rId12"/>
    <p:sldId id="265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00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2FE4F-D7BF-43BF-A644-2ADBB20AAD7E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933D9-768A-4619-ADA6-13E62551A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46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2083C4-4016-4E91-9F6C-C0B8B68E0F1E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838200"/>
            <a:ext cx="3999117" cy="369870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752600" y="4876800"/>
            <a:ext cx="7086600" cy="990600"/>
          </a:xfrm>
        </p:spPr>
        <p:txBody>
          <a:bodyPr/>
          <a:lstStyle/>
          <a:p>
            <a:r>
              <a:rPr lang="es-ES" noProof="0" dirty="0" smtClean="0"/>
              <a:t>SAUSD Acceso para todos</a:t>
            </a:r>
            <a:endParaRPr lang="es-ES" noProof="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1066800"/>
            <a:ext cx="441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Presentación para la Junta de padres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9324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s-ES" noProof="0" dirty="0" smtClean="0"/>
              <a:t>Dispositivos dañados/extraviados/robados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 fontScale="85000" lnSpcReduction="10000"/>
          </a:bodyPr>
          <a:lstStyle/>
          <a:p>
            <a:r>
              <a:rPr lang="es-ES" sz="2800" b="1" noProof="0" dirty="0" smtClean="0"/>
              <a:t>Dañado</a:t>
            </a:r>
            <a:r>
              <a:rPr lang="es-ES" sz="2800" noProof="0" dirty="0" smtClean="0"/>
              <a:t> – </a:t>
            </a:r>
            <a:r>
              <a:rPr lang="es-ES" sz="2800" dirty="0" smtClean="0"/>
              <a:t>Todo daño a un dispositivo causará un costo </a:t>
            </a:r>
            <a:r>
              <a:rPr lang="es-ES" sz="2800" noProof="0" dirty="0" smtClean="0"/>
              <a:t>parcial o total del dispositivo.</a:t>
            </a:r>
          </a:p>
          <a:p>
            <a:r>
              <a:rPr lang="es-ES" sz="2800" b="1" noProof="0" dirty="0" smtClean="0"/>
              <a:t>Extraviado</a:t>
            </a:r>
            <a:r>
              <a:rPr lang="es-ES" sz="2800" noProof="0" dirty="0" smtClean="0"/>
              <a:t> – Si se pierde un dispositivo durante el horario escolar, se debe reportar a la administración. Si se pierde fuera del horario escolar, se debe reportar al padre o tutor.</a:t>
            </a:r>
          </a:p>
          <a:p>
            <a:r>
              <a:rPr lang="es-ES" sz="2800" b="1" dirty="0" smtClean="0"/>
              <a:t>Robado</a:t>
            </a:r>
            <a:r>
              <a:rPr lang="es-ES" sz="2800" noProof="0" dirty="0" smtClean="0"/>
              <a:t> – Si un dispositivo es </a:t>
            </a:r>
            <a:r>
              <a:rPr lang="es-ES" sz="2800" dirty="0" smtClean="0"/>
              <a:t>robado durante el horario escolar, se debe reportar a la administración de inmediato</a:t>
            </a:r>
            <a:r>
              <a:rPr lang="es-ES" sz="2800" noProof="0" dirty="0" smtClean="0"/>
              <a:t>. Si </a:t>
            </a:r>
            <a:r>
              <a:rPr lang="es-ES" sz="2800" dirty="0" smtClean="0"/>
              <a:t>es robado fuera del horario escolar, se debe reportar al padre o tutor y a las autoridades </a:t>
            </a:r>
            <a:r>
              <a:rPr lang="es-ES" sz="2800" noProof="0" dirty="0" smtClean="0"/>
              <a:t>locales.</a:t>
            </a:r>
          </a:p>
          <a:p>
            <a:r>
              <a:rPr lang="es-ES" sz="2800" b="1" noProof="0" dirty="0" smtClean="0"/>
              <a:t>Si hay que presentar una reclamación de seguro, comuníquese con su escuela y un representante le ayudará a presentarla.</a:t>
            </a:r>
          </a:p>
          <a:p>
            <a:r>
              <a:rPr lang="es-ES" sz="2800" b="1" noProof="0" dirty="0" smtClean="0"/>
              <a:t>SAUSD no asume ninguna responsabilidad financiera por dispositivos dañados, extraviados o robados.</a:t>
            </a:r>
            <a:endParaRPr lang="es-ES" sz="2800" b="1" noProof="0" dirty="0"/>
          </a:p>
        </p:txBody>
      </p:sp>
    </p:spTree>
    <p:extLst>
      <p:ext uri="{BB962C8B-B14F-4D97-AF65-F5344CB8AC3E}">
        <p14:creationId xmlns:p14="http://schemas.microsoft.com/office/powerpoint/2010/main" val="11237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Opciones de seguro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496" y="1600200"/>
            <a:ext cx="8299704" cy="4724400"/>
          </a:xfrm>
        </p:spPr>
        <p:txBody>
          <a:bodyPr>
            <a:normAutofit/>
          </a:bodyPr>
          <a:lstStyle/>
          <a:p>
            <a:r>
              <a:rPr lang="es-ES" noProof="0" dirty="0" smtClean="0"/>
              <a:t>Worth Ave. </a:t>
            </a:r>
            <a:r>
              <a:rPr lang="es-ES" noProof="0" dirty="0" err="1" smtClean="0"/>
              <a:t>Group</a:t>
            </a:r>
            <a:r>
              <a:rPr lang="es-ES" noProof="0" dirty="0" smtClean="0"/>
              <a:t> y </a:t>
            </a:r>
            <a:r>
              <a:rPr lang="es-ES" noProof="0" dirty="0" err="1" smtClean="0"/>
              <a:t>Insure</a:t>
            </a:r>
            <a:r>
              <a:rPr lang="es-ES" noProof="0" dirty="0" smtClean="0"/>
              <a:t> Apple </a:t>
            </a:r>
            <a:r>
              <a:rPr lang="es-ES" noProof="0" dirty="0" err="1" smtClean="0"/>
              <a:t>iPad</a:t>
            </a:r>
            <a:r>
              <a:rPr lang="es-ES" noProof="0" dirty="0" smtClean="0"/>
              <a:t>/</a:t>
            </a:r>
            <a:r>
              <a:rPr lang="es-ES" noProof="0" dirty="0" err="1" smtClean="0"/>
              <a:t>Chromebook</a:t>
            </a:r>
            <a:r>
              <a:rPr lang="es-ES" noProof="0" dirty="0" smtClean="0"/>
              <a:t> son proveedores de seguros.</a:t>
            </a:r>
          </a:p>
          <a:p>
            <a:r>
              <a:rPr lang="es-ES" noProof="0" dirty="0" smtClean="0"/>
              <a:t>La cobertura es por un año a partir de la fecha </a:t>
            </a:r>
            <a:r>
              <a:rPr lang="es-ES" noProof="0" smtClean="0"/>
              <a:t>de compra.</a:t>
            </a:r>
            <a:endParaRPr lang="es-ES" noProof="0" dirty="0" smtClean="0"/>
          </a:p>
          <a:p>
            <a:r>
              <a:rPr lang="es-ES" noProof="0" dirty="0" smtClean="0"/>
              <a:t>Maneras de obtener </a:t>
            </a:r>
            <a:r>
              <a:rPr lang="es-ES" dirty="0" smtClean="0"/>
              <a:t>seguro</a:t>
            </a:r>
            <a:r>
              <a:rPr lang="es-ES" noProof="0" dirty="0" smtClean="0"/>
              <a:t>: en línea, por correo, por teléfono.</a:t>
            </a:r>
          </a:p>
          <a:p>
            <a:r>
              <a:rPr lang="es-ES" noProof="0" dirty="0" smtClean="0"/>
              <a:t>Hay volantes disponibles en sus escuelas.</a:t>
            </a:r>
          </a:p>
          <a:p>
            <a:r>
              <a:rPr lang="es-ES" b="1" dirty="0" smtClean="0"/>
              <a:t>El seguro cubre solamente </a:t>
            </a:r>
            <a:r>
              <a:rPr lang="es-ES" b="1" noProof="0" dirty="0" err="1" smtClean="0"/>
              <a:t>iPad</a:t>
            </a:r>
            <a:r>
              <a:rPr lang="es-ES" b="1" noProof="0" dirty="0" smtClean="0"/>
              <a:t> mini o </a:t>
            </a:r>
            <a:r>
              <a:rPr lang="es-ES" b="1" noProof="0" dirty="0" err="1" smtClean="0"/>
              <a:t>Chromebook</a:t>
            </a:r>
            <a:r>
              <a:rPr lang="es-ES" b="1" noProof="0" dirty="0" smtClean="0"/>
              <a:t>.</a:t>
            </a:r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531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s-ES" noProof="0" dirty="0" smtClean="0"/>
              <a:t>Expectativas de los padres o tutores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/>
          </a:bodyPr>
          <a:lstStyle/>
          <a:p>
            <a:r>
              <a:rPr lang="es-ES" noProof="0" dirty="0" smtClean="0"/>
              <a:t>Vigila el uso y cuidado del dispositivo</a:t>
            </a:r>
          </a:p>
          <a:p>
            <a:pPr lvl="1"/>
            <a:r>
              <a:rPr lang="es-ES" noProof="0" dirty="0" smtClean="0"/>
              <a:t>Hacer más responsables a los alumnos</a:t>
            </a:r>
          </a:p>
          <a:p>
            <a:pPr lvl="1"/>
            <a:r>
              <a:rPr lang="es-ES" noProof="0" dirty="0" smtClean="0"/>
              <a:t>Revisar historial de internet y no búsquedas privadas</a:t>
            </a:r>
          </a:p>
          <a:p>
            <a:r>
              <a:rPr lang="es-ES" noProof="0" dirty="0" smtClean="0"/>
              <a:t>Ayude a educar acerca de estar en línea</a:t>
            </a:r>
          </a:p>
          <a:p>
            <a:pPr lvl="1"/>
            <a:r>
              <a:rPr lang="es-ES" noProof="0" dirty="0" smtClean="0"/>
              <a:t>Recursos para padres:</a:t>
            </a:r>
          </a:p>
          <a:p>
            <a:pPr lvl="2"/>
            <a:r>
              <a:rPr lang="es-ES" noProof="0" dirty="0" err="1" smtClean="0"/>
              <a:t>Common</a:t>
            </a:r>
            <a:r>
              <a:rPr lang="es-ES" noProof="0" dirty="0" smtClean="0"/>
              <a:t> </a:t>
            </a:r>
            <a:r>
              <a:rPr lang="es-ES" noProof="0" dirty="0" err="1" smtClean="0"/>
              <a:t>Sense</a:t>
            </a:r>
            <a:r>
              <a:rPr lang="es-ES" noProof="0" dirty="0" smtClean="0"/>
              <a:t> Media – commonsensemedia.org</a:t>
            </a:r>
          </a:p>
          <a:p>
            <a:pPr lvl="2"/>
            <a:r>
              <a:rPr lang="es-ES" noProof="0" dirty="0" err="1" smtClean="0"/>
              <a:t>Onguard</a:t>
            </a:r>
            <a:r>
              <a:rPr lang="es-ES" noProof="0" dirty="0" smtClean="0"/>
              <a:t> Online – onguardonline.gov</a:t>
            </a:r>
          </a:p>
          <a:p>
            <a:pPr lvl="2"/>
            <a:r>
              <a:rPr lang="es-ES" noProof="0" dirty="0" smtClean="0"/>
              <a:t>Portal para padres de SAUSD/Recursos de seguridad en Internet</a:t>
            </a:r>
          </a:p>
          <a:p>
            <a:pPr lvl="2">
              <a:buNone/>
            </a:pPr>
            <a:r>
              <a:rPr lang="es-ES" noProof="0" dirty="0" smtClean="0"/>
              <a:t>   http://www.sausd.us/Page/15948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778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Tres recordatorios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496" y="1600200"/>
            <a:ext cx="8299704" cy="4648200"/>
          </a:xfrm>
        </p:spPr>
        <p:txBody>
          <a:bodyPr>
            <a:normAutofit fontScale="92500"/>
          </a:bodyPr>
          <a:lstStyle/>
          <a:p>
            <a:r>
              <a:rPr lang="es-ES" noProof="0" dirty="0" smtClean="0"/>
              <a:t>Dispositivo móvil</a:t>
            </a:r>
          </a:p>
          <a:p>
            <a:pPr lvl="1"/>
            <a:r>
              <a:rPr lang="es-ES" noProof="0" dirty="0" smtClean="0"/>
              <a:t>Los alumnos lo usan para tener acceso al contenido. El dispositivo móvil puede ser </a:t>
            </a:r>
            <a:r>
              <a:rPr lang="es-ES" noProof="0" dirty="0" err="1" smtClean="0"/>
              <a:t>iPad</a:t>
            </a:r>
            <a:r>
              <a:rPr lang="es-ES" noProof="0" dirty="0" smtClean="0"/>
              <a:t> mini o </a:t>
            </a:r>
            <a:r>
              <a:rPr lang="es-ES" noProof="0" dirty="0" err="1" smtClean="0"/>
              <a:t>chromebook</a:t>
            </a:r>
            <a:r>
              <a:rPr lang="es-ES" noProof="0" dirty="0" smtClean="0"/>
              <a:t>.</a:t>
            </a:r>
          </a:p>
          <a:p>
            <a:endParaRPr lang="es-ES" noProof="0" dirty="0" smtClean="0"/>
          </a:p>
          <a:p>
            <a:r>
              <a:rPr lang="es-ES" noProof="0" dirty="0" err="1" smtClean="0"/>
              <a:t>Gooru</a:t>
            </a:r>
            <a:r>
              <a:rPr lang="es-ES" noProof="0" dirty="0" smtClean="0"/>
              <a:t>/</a:t>
            </a:r>
            <a:r>
              <a:rPr lang="es-ES" noProof="0" dirty="0" err="1" smtClean="0"/>
              <a:t>Canvas</a:t>
            </a:r>
            <a:r>
              <a:rPr lang="es-ES" noProof="0" dirty="0" smtClean="0"/>
              <a:t>/Google </a:t>
            </a:r>
            <a:r>
              <a:rPr lang="es-ES" noProof="0" dirty="0" err="1" smtClean="0"/>
              <a:t>Classroom</a:t>
            </a:r>
            <a:endParaRPr lang="es-ES" noProof="0" dirty="0" smtClean="0"/>
          </a:p>
          <a:p>
            <a:pPr lvl="1"/>
            <a:r>
              <a:rPr lang="es-ES" noProof="0" dirty="0" smtClean="0"/>
              <a:t>Una plataforma en línea donde se crea y guarda contenido.</a:t>
            </a:r>
          </a:p>
          <a:p>
            <a:endParaRPr lang="es-ES" noProof="0" dirty="0" smtClean="0"/>
          </a:p>
          <a:p>
            <a:r>
              <a:rPr lang="es-ES" noProof="0" dirty="0" smtClean="0"/>
              <a:t>Portal para padres-Portal para alumnos/Aeries</a:t>
            </a:r>
          </a:p>
          <a:p>
            <a:pPr lvl="1"/>
            <a:r>
              <a:rPr lang="es-ES" noProof="0" dirty="0" smtClean="0"/>
              <a:t>Donde los padres y los alumnos acuden para ver información estudiantil, como asistencia y calificaciones.</a:t>
            </a:r>
          </a:p>
        </p:txBody>
      </p:sp>
    </p:spTree>
    <p:extLst>
      <p:ext uri="{BB962C8B-B14F-4D97-AF65-F5344CB8AC3E}">
        <p14:creationId xmlns:p14="http://schemas.microsoft.com/office/powerpoint/2010/main" val="385904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867400"/>
            <a:ext cx="3962400" cy="58477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#</a:t>
            </a:r>
            <a:r>
              <a:rPr lang="en-US" sz="3200" i="1" dirty="0" err="1" smtClean="0">
                <a:solidFill>
                  <a:schemeClr val="bg1"/>
                </a:solidFill>
              </a:rPr>
              <a:t>SAUSDaccessforall</a:t>
            </a:r>
            <a:endParaRPr lang="en-US" sz="3200" i="1" dirty="0">
              <a:solidFill>
                <a:schemeClr val="bg1"/>
              </a:solidFill>
            </a:endParaRPr>
          </a:p>
        </p:txBody>
      </p:sp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1600200"/>
            <a:ext cx="3999117" cy="3698702"/>
          </a:xfrm>
          <a:prstGeom prst="rect">
            <a:avLst/>
          </a:prstGeom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SAUSD Acceso para todos</a:t>
            </a:r>
            <a:endParaRPr lang="es-ES" noProof="0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"/>
          </p:nvPr>
        </p:nvSpPr>
        <p:spPr>
          <a:xfrm>
            <a:off x="4343400" y="1600200"/>
            <a:ext cx="4572000" cy="5029200"/>
          </a:xfrm>
        </p:spPr>
        <p:txBody>
          <a:bodyPr>
            <a:noAutofit/>
          </a:bodyPr>
          <a:lstStyle/>
          <a:p>
            <a:r>
              <a:rPr lang="es-ES" sz="2400" noProof="0" dirty="0" smtClean="0"/>
              <a:t>Mediante el</a:t>
            </a:r>
            <a:r>
              <a:rPr lang="es-ES" sz="2400" dirty="0" smtClean="0"/>
              <a:t> proceso de </a:t>
            </a:r>
            <a:r>
              <a:rPr lang="es-ES" sz="2400" i="1" dirty="0" smtClean="0"/>
              <a:t>LCAP</a:t>
            </a:r>
            <a:r>
              <a:rPr lang="es-ES" sz="2400" dirty="0" smtClean="0"/>
              <a:t>, </a:t>
            </a:r>
            <a:r>
              <a:rPr lang="es-ES" sz="2400" noProof="0" dirty="0" smtClean="0"/>
              <a:t>SAUSD ha establecido una meta de apoyar a los alumnos a tener acceso a recursos digitales para apoyar el aprendizaje.</a:t>
            </a:r>
          </a:p>
          <a:p>
            <a:endParaRPr lang="es-ES" sz="2400" noProof="0" dirty="0" smtClean="0"/>
          </a:p>
          <a:p>
            <a:r>
              <a:rPr lang="es-ES" sz="2400" noProof="0" dirty="0" smtClean="0"/>
              <a:t>El primero paso para alcanzar esta meta es brindar a los alumnos de 6º a 8º grado un dispositivo móvil para usarlo durante el año escolar 2014-15, y ampliar a 5</a:t>
            </a:r>
            <a:r>
              <a:rPr lang="es-ES" sz="2400" baseline="30000" noProof="0" dirty="0" smtClean="0"/>
              <a:t>o</a:t>
            </a:r>
            <a:r>
              <a:rPr lang="es-ES" sz="2400" noProof="0" dirty="0" smtClean="0"/>
              <a:t> y 9</a:t>
            </a:r>
            <a:r>
              <a:rPr lang="es-ES" sz="2400" baseline="30000" noProof="0" dirty="0" smtClean="0"/>
              <a:t>o</a:t>
            </a:r>
            <a:r>
              <a:rPr lang="es-ES" sz="2400" noProof="0" dirty="0" smtClean="0"/>
              <a:t> grado en 2015-16.</a:t>
            </a:r>
            <a:endParaRPr lang="es-ES" sz="2000" noProof="0" dirty="0"/>
          </a:p>
        </p:txBody>
      </p:sp>
    </p:spTree>
    <p:extLst>
      <p:ext uri="{BB962C8B-B14F-4D97-AF65-F5344CB8AC3E}">
        <p14:creationId xmlns:p14="http://schemas.microsoft.com/office/powerpoint/2010/main" val="9324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0" smtClean="0"/>
              <a:t>HP 11 Chromebook</a:t>
            </a:r>
            <a:endParaRPr lang="es-ES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36980" y="1625078"/>
            <a:ext cx="4267200" cy="4735033"/>
          </a:xfrm>
        </p:spPr>
        <p:txBody>
          <a:bodyPr>
            <a:normAutofit fontScale="92500" lnSpcReduction="10000"/>
          </a:bodyPr>
          <a:lstStyle/>
          <a:p>
            <a:r>
              <a:rPr lang="es-ES" noProof="0" dirty="0" smtClean="0"/>
              <a:t>Procesador dual </a:t>
            </a:r>
            <a:r>
              <a:rPr lang="es-ES" noProof="0" dirty="0" err="1" smtClean="0"/>
              <a:t>Exynos</a:t>
            </a:r>
            <a:r>
              <a:rPr lang="es-ES" noProof="0" dirty="0" smtClean="0"/>
              <a:t> 5</a:t>
            </a:r>
          </a:p>
          <a:p>
            <a:r>
              <a:rPr lang="es-ES" noProof="0" dirty="0" smtClean="0"/>
              <a:t>16 GB </a:t>
            </a:r>
            <a:r>
              <a:rPr lang="es-ES" i="1" noProof="0" dirty="0" err="1" smtClean="0"/>
              <a:t>solid</a:t>
            </a:r>
            <a:r>
              <a:rPr lang="es-ES" i="1" noProof="0" dirty="0" smtClean="0"/>
              <a:t> </a:t>
            </a:r>
            <a:r>
              <a:rPr lang="es-ES" i="1" noProof="0" dirty="0" err="1" smtClean="0"/>
              <a:t>state</a:t>
            </a:r>
            <a:r>
              <a:rPr lang="es-ES" i="1" noProof="0" dirty="0" smtClean="0"/>
              <a:t> drive</a:t>
            </a:r>
          </a:p>
          <a:p>
            <a:r>
              <a:rPr lang="es-ES" noProof="0" dirty="0" smtClean="0"/>
              <a:t>2 GB RAM</a:t>
            </a:r>
          </a:p>
          <a:p>
            <a:r>
              <a:rPr lang="es-ES" noProof="0" dirty="0" smtClean="0"/>
              <a:t>11.6” pantalla</a:t>
            </a:r>
          </a:p>
          <a:p>
            <a:r>
              <a:rPr lang="es-ES" noProof="0" dirty="0" err="1" smtClean="0"/>
              <a:t>Chrome</a:t>
            </a:r>
            <a:r>
              <a:rPr lang="es-ES" noProof="0" dirty="0" smtClean="0"/>
              <a:t> OS</a:t>
            </a:r>
          </a:p>
          <a:p>
            <a:r>
              <a:rPr lang="es-ES" noProof="0" dirty="0" smtClean="0"/>
              <a:t>Aplicaciones de Google</a:t>
            </a:r>
          </a:p>
          <a:p>
            <a:pPr lvl="1"/>
            <a:r>
              <a:rPr lang="es-ES" noProof="0" dirty="0" smtClean="0"/>
              <a:t>Acceso a Internet vigilado dentro y fuera de la escuela mediante un sistema de filtros remoto</a:t>
            </a:r>
          </a:p>
          <a:p>
            <a:r>
              <a:rPr lang="es-ES" noProof="0" dirty="0" smtClean="0"/>
              <a:t>Funda protectora</a:t>
            </a:r>
          </a:p>
          <a:p>
            <a:endParaRPr lang="es-ES" noProof="0" dirty="0"/>
          </a:p>
        </p:txBody>
      </p:sp>
      <p:sp>
        <p:nvSpPr>
          <p:cNvPr id="22530" name="AutoShape 2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6" name="AutoShape 8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index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133601"/>
            <a:ext cx="5105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7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200" noProof="0" smtClean="0"/>
              <a:t>iPad Mini </a:t>
            </a:r>
            <a:br>
              <a:rPr lang="es-ES" sz="3200" noProof="0" smtClean="0"/>
            </a:br>
            <a:r>
              <a:rPr lang="es-ES" sz="3200" noProof="0" smtClean="0"/>
              <a:t>(McFadden, Santiago, Sierra, Willard)</a:t>
            </a:r>
            <a:endParaRPr lang="es-ES" sz="3200" noProof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208124"/>
            <a:ext cx="2819400" cy="3291172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191000" y="1773936"/>
            <a:ext cx="4495800" cy="4398264"/>
          </a:xfrm>
        </p:spPr>
        <p:txBody>
          <a:bodyPr>
            <a:noAutofit/>
          </a:bodyPr>
          <a:lstStyle/>
          <a:p>
            <a:r>
              <a:rPr lang="es-ES" sz="2700" noProof="0" dirty="0" smtClean="0"/>
              <a:t>16GB</a:t>
            </a:r>
          </a:p>
          <a:p>
            <a:r>
              <a:rPr lang="es-ES" sz="2700" noProof="0" dirty="0" smtClean="0"/>
              <a:t>7.9” pantalla táctil</a:t>
            </a:r>
          </a:p>
          <a:p>
            <a:r>
              <a:rPr lang="es-ES" sz="2700" noProof="0" dirty="0" err="1" smtClean="0"/>
              <a:t>iOS</a:t>
            </a:r>
            <a:r>
              <a:rPr lang="es-ES" sz="2700" noProof="0" dirty="0" smtClean="0"/>
              <a:t> 8</a:t>
            </a:r>
          </a:p>
          <a:p>
            <a:r>
              <a:rPr lang="es-ES" sz="2800" dirty="0" smtClean="0"/>
              <a:t>Acceso a Internet vigilado dentro y fuera de la escuela mediante un sistema de filtros remoto</a:t>
            </a:r>
            <a:endParaRPr lang="es-ES" sz="2700" noProof="0" dirty="0" smtClean="0"/>
          </a:p>
          <a:p>
            <a:r>
              <a:rPr lang="es-ES" sz="2700" noProof="0" dirty="0" smtClean="0"/>
              <a:t>Aplicaciones de aprendizaje</a:t>
            </a:r>
          </a:p>
          <a:p>
            <a:r>
              <a:rPr lang="es-ES" sz="2700" noProof="0" dirty="0" smtClean="0"/>
              <a:t>Estuche protector</a:t>
            </a:r>
            <a:endParaRPr lang="es-ES" sz="2400" noProof="0" dirty="0"/>
          </a:p>
        </p:txBody>
      </p:sp>
    </p:spTree>
    <p:extLst>
      <p:ext uri="{BB962C8B-B14F-4D97-AF65-F5344CB8AC3E}">
        <p14:creationId xmlns:p14="http://schemas.microsoft.com/office/powerpoint/2010/main" val="26763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/>
          </p:cNvSpPr>
          <p:nvPr/>
        </p:nvSpPr>
        <p:spPr bwMode="auto">
          <a:xfrm>
            <a:off x="762000" y="228600"/>
            <a:ext cx="7620000" cy="1018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s-ES" sz="4400" dirty="0" smtClean="0">
                <a:solidFill>
                  <a:schemeClr val="accent1"/>
                </a:solidFill>
                <a:latin typeface="+mj-lt"/>
                <a:ea typeface="Futura" charset="0"/>
                <a:cs typeface="Futura" charset="0"/>
                <a:sym typeface="Futura" charset="0"/>
              </a:rPr>
              <a:t>Filtro de </a:t>
            </a:r>
            <a:r>
              <a:rPr lang="en-US" sz="4400" dirty="0" smtClean="0">
                <a:solidFill>
                  <a:schemeClr val="accent1"/>
                </a:solidFill>
                <a:latin typeface="+mj-lt"/>
                <a:ea typeface="Futura" charset="0"/>
                <a:cs typeface="Futura" charset="0"/>
                <a:sym typeface="Futura" charset="0"/>
              </a:rPr>
              <a:t>SAUSD</a:t>
            </a:r>
            <a:endParaRPr lang="en-US" sz="4400" dirty="0">
              <a:solidFill>
                <a:schemeClr val="accent1"/>
              </a:solidFill>
              <a:latin typeface="+mj-lt"/>
              <a:ea typeface="Futura" charset="0"/>
              <a:cs typeface="Futura" charset="0"/>
              <a:sym typeface="Futura" charset="0"/>
            </a:endParaRPr>
          </a:p>
          <a:p>
            <a:endParaRPr lang="en-US" dirty="0">
              <a:solidFill>
                <a:schemeClr val="tx1"/>
              </a:solidFill>
              <a:latin typeface="Futura" charset="0"/>
              <a:ea typeface="Futura" charset="0"/>
              <a:cs typeface="Futura" charset="0"/>
              <a:sym typeface="Futura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2691493" y="2286000"/>
            <a:ext cx="3486831" cy="0"/>
          </a:xfrm>
          <a:prstGeom prst="line">
            <a:avLst/>
          </a:prstGeom>
          <a:noFill/>
          <a:ln w="101600" cap="flat">
            <a:solidFill>
              <a:srgbClr val="003DCC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rot="10800000" flipH="1">
            <a:off x="2691493" y="1865540"/>
            <a:ext cx="3426959" cy="0"/>
          </a:xfrm>
          <a:prstGeom prst="line">
            <a:avLst/>
          </a:prstGeom>
          <a:noFill/>
          <a:ln w="101600" cap="flat">
            <a:solidFill>
              <a:srgbClr val="CC33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369" name="Rectangle 9"/>
          <p:cNvSpPr>
            <a:spLocks/>
          </p:cNvSpPr>
          <p:nvPr/>
        </p:nvSpPr>
        <p:spPr bwMode="auto">
          <a:xfrm>
            <a:off x="114694" y="3944502"/>
            <a:ext cx="2628506" cy="2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ea typeface="Gill Sans" charset="0"/>
                <a:cs typeface="Gill Sans" charset="0"/>
              </a:rPr>
              <a:t>Las peticiones de </a:t>
            </a:r>
            <a:br>
              <a:rPr lang="es-ES" sz="2400" b="1" dirty="0" smtClean="0">
                <a:solidFill>
                  <a:schemeClr val="tx1"/>
                </a:solidFill>
                <a:ea typeface="Gill Sans" charset="0"/>
                <a:cs typeface="Gill Sans" charset="0"/>
              </a:rPr>
            </a:br>
            <a:r>
              <a:rPr lang="es-ES" sz="2400" b="1" dirty="0" smtClean="0">
                <a:solidFill>
                  <a:schemeClr val="tx1"/>
                </a:solidFill>
                <a:ea typeface="Gill Sans" charset="0"/>
                <a:cs typeface="Gill Sans" charset="0"/>
              </a:rPr>
              <a:t>un alumno para Internet son filtradas en la escuela y en casa con el mismo proceso.</a:t>
            </a:r>
            <a:endParaRPr lang="es-ES" sz="2400" b="1" dirty="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15370" name="Rectangle 10"/>
          <p:cNvSpPr>
            <a:spLocks/>
          </p:cNvSpPr>
          <p:nvPr/>
        </p:nvSpPr>
        <p:spPr bwMode="auto">
          <a:xfrm>
            <a:off x="6379333" y="4370335"/>
            <a:ext cx="245592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0090"/>
                </a:solidFill>
                <a:ea typeface="Gill Sans" charset="0"/>
                <a:cs typeface="Gill Sans" charset="0"/>
              </a:rPr>
              <a:t>Alumno solicita sitio Web</a:t>
            </a:r>
          </a:p>
          <a:p>
            <a:pPr algn="ctr"/>
            <a:r>
              <a:rPr lang="es-ES" sz="2400" b="1" dirty="0" smtClean="0">
                <a:solidFill>
                  <a:srgbClr val="0091CE"/>
                </a:solidFill>
                <a:ea typeface="Gill Sans" charset="0"/>
                <a:cs typeface="Gill Sans" charset="0"/>
              </a:rPr>
              <a:t>Sitios filtrados entregados</a:t>
            </a:r>
            <a:endParaRPr lang="es-ES" sz="2400" b="1" dirty="0">
              <a:solidFill>
                <a:srgbClr val="0091CE"/>
              </a:solidFill>
              <a:ea typeface="Gill Sans" charset="0"/>
              <a:cs typeface="Gill Sans" charset="0"/>
            </a:endParaRPr>
          </a:p>
        </p:txBody>
      </p:sp>
      <p:pic>
        <p:nvPicPr>
          <p:cNvPr id="1031" name="Picture 7" descr="C:\Users\user\AppData\Local\Microsoft\Windows\Temporary Internet Files\Content.IE5\5ONK1DCX\Cloud-Comput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828800"/>
            <a:ext cx="2362200" cy="2019300"/>
          </a:xfrm>
          <a:prstGeom prst="rect">
            <a:avLst/>
          </a:prstGeom>
          <a:noFill/>
        </p:spPr>
      </p:pic>
      <p:pic>
        <p:nvPicPr>
          <p:cNvPr id="28" name="Picture 27" descr="students.jpg"/>
          <p:cNvPicPr>
            <a:picLocks noChangeAspect="1"/>
          </p:cNvPicPr>
          <p:nvPr/>
        </p:nvPicPr>
        <p:blipFill>
          <a:blip r:embed="rId3" cstate="print"/>
          <a:srcRect l="8008" t="4612" r="23633" b="22181"/>
          <a:stretch>
            <a:fillRect/>
          </a:stretch>
        </p:blipFill>
        <p:spPr>
          <a:xfrm>
            <a:off x="2964180" y="2743200"/>
            <a:ext cx="3364992" cy="2438400"/>
          </a:xfrm>
          <a:prstGeom prst="rect">
            <a:avLst/>
          </a:prstGeom>
        </p:spPr>
      </p:pic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1676400" y="2590800"/>
            <a:ext cx="1219200" cy="1219200"/>
          </a:xfrm>
          <a:prstGeom prst="line">
            <a:avLst/>
          </a:prstGeom>
          <a:noFill/>
          <a:ln w="101600" cap="flat">
            <a:solidFill>
              <a:srgbClr val="003DCC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rot="10800000">
            <a:off x="1524000" y="2971800"/>
            <a:ext cx="1598839" cy="1781447"/>
          </a:xfrm>
          <a:prstGeom prst="line">
            <a:avLst/>
          </a:prstGeom>
          <a:noFill/>
          <a:ln w="101600" cap="flat">
            <a:solidFill>
              <a:srgbClr val="CC33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28600" y="1905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Filtros por </a:t>
            </a:r>
          </a:p>
          <a:p>
            <a:r>
              <a:rPr lang="es-ES" sz="2400" b="1" dirty="0" err="1" smtClean="0"/>
              <a:t>Lightspeed</a:t>
            </a:r>
            <a:endParaRPr lang="es-E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580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Currículo de ciudadanía digital y </a:t>
            </a:r>
            <a:r>
              <a:rPr lang="es-ES" noProof="0" dirty="0" err="1" smtClean="0"/>
              <a:t>Cyber</a:t>
            </a:r>
            <a:r>
              <a:rPr lang="es-ES" noProof="0" dirty="0" smtClean="0"/>
              <a:t> </a:t>
            </a:r>
            <a:r>
              <a:rPr lang="es-ES" noProof="0" smtClean="0"/>
              <a:t>Savvy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496" y="1600200"/>
            <a:ext cx="8299704" cy="4495800"/>
          </a:xfrm>
        </p:spPr>
        <p:txBody>
          <a:bodyPr>
            <a:normAutofit/>
          </a:bodyPr>
          <a:lstStyle/>
          <a:p>
            <a:pPr marL="628650" lvl="1" indent="-457200"/>
            <a:r>
              <a:rPr lang="es-ES" sz="3200" noProof="0" dirty="0" smtClean="0"/>
              <a:t>Todos los alumnos aprenderán lo que significa ser un </a:t>
            </a:r>
            <a:r>
              <a:rPr lang="es-ES" sz="3200" dirty="0" smtClean="0"/>
              <a:t>Ciudadano </a:t>
            </a:r>
            <a:r>
              <a:rPr lang="es-ES" sz="3200" noProof="0" dirty="0" smtClean="0"/>
              <a:t>Digital y la Seguridad en Internet antes de recibir un dispositivo.</a:t>
            </a:r>
          </a:p>
          <a:p>
            <a:pPr marL="893826" lvl="2" indent="-457200"/>
            <a:r>
              <a:rPr lang="es-ES" noProof="0" dirty="0" smtClean="0"/>
              <a:t>Los alumnos de Kínder a 4</a:t>
            </a:r>
            <a:r>
              <a:rPr lang="es-ES" baseline="30000" noProof="0" dirty="0" smtClean="0"/>
              <a:t>o</a:t>
            </a:r>
            <a:r>
              <a:rPr lang="es-ES" noProof="0" dirty="0" smtClean="0"/>
              <a:t> grado aprenderán de material adecuado a su grado, que se encuentra en el sitio web del Distrito, mediante el currículo </a:t>
            </a:r>
            <a:r>
              <a:rPr lang="es-ES" noProof="0" dirty="0" err="1" smtClean="0"/>
              <a:t>Cyber</a:t>
            </a:r>
            <a:r>
              <a:rPr lang="es-ES" noProof="0" dirty="0" smtClean="0"/>
              <a:t> </a:t>
            </a:r>
            <a:r>
              <a:rPr lang="es-ES" noProof="0" dirty="0" err="1" smtClean="0"/>
              <a:t>Savvy</a:t>
            </a:r>
            <a:r>
              <a:rPr lang="es-ES" noProof="0" dirty="0" smtClean="0"/>
              <a:t>, creado por el Distrito.</a:t>
            </a:r>
          </a:p>
          <a:p>
            <a:pPr marL="893826" lvl="2" indent="-457200"/>
            <a:r>
              <a:rPr lang="es-ES" noProof="0" dirty="0" smtClean="0"/>
              <a:t>Los alumnos de 5º a 8º grado usarán un programa en línea llamado </a:t>
            </a:r>
            <a:r>
              <a:rPr lang="es-ES" noProof="0" dirty="0" err="1" smtClean="0"/>
              <a:t>EverFi</a:t>
            </a:r>
            <a:r>
              <a:rPr lang="es-ES" noProof="0" dirty="0" smtClean="0"/>
              <a:t>, y los grados 9 a 12 usarán el currículo en línea o del distrito.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623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1143000"/>
          </a:xfrm>
        </p:spPr>
        <p:txBody>
          <a:bodyPr>
            <a:noAutofit/>
          </a:bodyPr>
          <a:lstStyle/>
          <a:p>
            <a:r>
              <a:rPr lang="es-ES" sz="4000" noProof="0" dirty="0" smtClean="0"/>
              <a:t>Aptitudes del siglo </a:t>
            </a:r>
            <a:r>
              <a:rPr lang="es-ES" sz="4000" cap="small" noProof="0" dirty="0" err="1" smtClean="0"/>
              <a:t>xxi</a:t>
            </a:r>
            <a:r>
              <a:rPr lang="es-ES" sz="4000" noProof="0" dirty="0" smtClean="0"/>
              <a:t> – Aptitudes esenciales para todos los alumnos</a:t>
            </a:r>
            <a:endParaRPr lang="es-ES" sz="40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noProof="0" dirty="0" smtClean="0"/>
              <a:t>Colaboración</a:t>
            </a:r>
          </a:p>
          <a:p>
            <a:pPr lvl="1"/>
            <a:r>
              <a:rPr lang="es-ES" sz="2400" noProof="0" dirty="0" smtClean="0"/>
              <a:t>Demostrar habilidad para trabajar efectiva y respetuosamente con equipos diversos</a:t>
            </a:r>
            <a:endParaRPr lang="es-ES" noProof="0" dirty="0" smtClean="0"/>
          </a:p>
          <a:p>
            <a:r>
              <a:rPr lang="es-ES" noProof="0" dirty="0" smtClean="0"/>
              <a:t>Comunicación</a:t>
            </a:r>
          </a:p>
          <a:p>
            <a:pPr lvl="1"/>
            <a:r>
              <a:rPr lang="es-ES" sz="2400" noProof="0" dirty="0" smtClean="0"/>
              <a:t>Intercambiar pensamientos y opiniones con compañeros, educadores, profesionales, etc.</a:t>
            </a:r>
          </a:p>
          <a:p>
            <a:r>
              <a:rPr lang="es-ES" noProof="0" dirty="0" smtClean="0"/>
              <a:t>Pensamiento crítico</a:t>
            </a:r>
          </a:p>
          <a:p>
            <a:pPr lvl="1"/>
            <a:r>
              <a:rPr lang="es-ES" sz="2400" noProof="0" dirty="0" smtClean="0"/>
              <a:t>Pensamiento disciplinado claro, racional, de amplio criterio e informado por evidencia</a:t>
            </a:r>
          </a:p>
          <a:p>
            <a:r>
              <a:rPr lang="es-ES" noProof="0" dirty="0" smtClean="0"/>
              <a:t>Creatividad</a:t>
            </a:r>
          </a:p>
          <a:p>
            <a:pPr lvl="1"/>
            <a:r>
              <a:rPr lang="es-ES" sz="2400" noProof="0" dirty="0" smtClean="0"/>
              <a:t>Ser innovadores de ideas originales mediante la imaginación</a:t>
            </a:r>
            <a:endParaRPr lang="es-ES" sz="2400" noProof="0" dirty="0"/>
          </a:p>
        </p:txBody>
      </p:sp>
    </p:spTree>
    <p:extLst>
      <p:ext uri="{BB962C8B-B14F-4D97-AF65-F5344CB8AC3E}">
        <p14:creationId xmlns:p14="http://schemas.microsoft.com/office/powerpoint/2010/main" val="40013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Responsabilidades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3296" y="1600200"/>
            <a:ext cx="8452104" cy="4495800"/>
          </a:xfrm>
        </p:spPr>
        <p:txBody>
          <a:bodyPr/>
          <a:lstStyle/>
          <a:p>
            <a:r>
              <a:rPr lang="es-ES" noProof="0" dirty="0" smtClean="0"/>
              <a:t>Cuidado del dispositivo</a:t>
            </a:r>
          </a:p>
          <a:p>
            <a:pPr lvl="1"/>
            <a:r>
              <a:rPr lang="es-ES" noProof="0" dirty="0" smtClean="0"/>
              <a:t>Cuando no se esté usando, poner en modo </a:t>
            </a:r>
            <a:r>
              <a:rPr lang="es-ES" i="1" noProof="0" dirty="0" err="1" smtClean="0"/>
              <a:t>standby</a:t>
            </a:r>
            <a:r>
              <a:rPr lang="es-ES" noProof="0" dirty="0" smtClean="0"/>
              <a:t> con la pantalla apagada.</a:t>
            </a:r>
          </a:p>
          <a:p>
            <a:pPr lvl="1"/>
            <a:r>
              <a:rPr lang="es-ES" noProof="0" dirty="0" smtClean="0"/>
              <a:t>Colocar dispositivo en superficie plana y sólida al usarlo.</a:t>
            </a:r>
          </a:p>
          <a:p>
            <a:pPr lvl="1"/>
            <a:r>
              <a:rPr lang="es-ES" noProof="0" dirty="0" smtClean="0"/>
              <a:t>Evitar comer o beber alrededor del dispositivo para evitar daños.</a:t>
            </a:r>
          </a:p>
          <a:p>
            <a:pPr lvl="1"/>
            <a:r>
              <a:rPr lang="es-ES" noProof="0" dirty="0" smtClean="0"/>
              <a:t>Tratar la pantalla con cuidado para evitar raspaduras, grietas o rupturas.</a:t>
            </a:r>
          </a:p>
          <a:p>
            <a:pPr lvl="1"/>
            <a:r>
              <a:rPr lang="es-ES" noProof="0" dirty="0" smtClean="0"/>
              <a:t>Nunca intentar reparar, reconfigurar o modificar.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12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Responsabilidades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496" y="1600200"/>
            <a:ext cx="8299704" cy="4495800"/>
          </a:xfrm>
        </p:spPr>
        <p:txBody>
          <a:bodyPr>
            <a:normAutofit/>
          </a:bodyPr>
          <a:lstStyle/>
          <a:p>
            <a:r>
              <a:rPr lang="es-ES" dirty="0" smtClean="0"/>
              <a:t>Cuidado del dispositivo</a:t>
            </a:r>
            <a:endParaRPr lang="es-ES" noProof="0" dirty="0" smtClean="0"/>
          </a:p>
          <a:p>
            <a:pPr lvl="1"/>
            <a:r>
              <a:rPr lang="es-ES" noProof="0" dirty="0" smtClean="0"/>
              <a:t>Evitar exponerlo a temperaturas extremas, calor o frío.</a:t>
            </a:r>
          </a:p>
          <a:p>
            <a:pPr lvl="1"/>
            <a:r>
              <a:rPr lang="es-ES" noProof="0" dirty="0" smtClean="0"/>
              <a:t>Conservar alejado de imanes y campos magnéticos, que pueden borrar o corromper datos (para </a:t>
            </a:r>
            <a:r>
              <a:rPr lang="es-ES" i="1" noProof="0" dirty="0" smtClean="0"/>
              <a:t>laptops</a:t>
            </a:r>
            <a:r>
              <a:rPr lang="es-ES" noProof="0" dirty="0" smtClean="0"/>
              <a:t>).</a:t>
            </a:r>
          </a:p>
          <a:p>
            <a:pPr lvl="1"/>
            <a:r>
              <a:rPr lang="es-ES" noProof="0" dirty="0" smtClean="0"/>
              <a:t>Desconectar el dispositivo de la toma de corriente antes de moverlo o limpiarlo.</a:t>
            </a:r>
          </a:p>
          <a:p>
            <a:pPr lvl="1"/>
            <a:r>
              <a:rPr lang="es-ES" noProof="0" dirty="0" smtClean="0"/>
              <a:t>No dejarlo en un vehículo.</a:t>
            </a:r>
          </a:p>
          <a:p>
            <a:pPr lvl="1"/>
            <a:r>
              <a:rPr lang="es-ES" noProof="0" dirty="0" smtClean="0"/>
              <a:t>Las </a:t>
            </a:r>
            <a:r>
              <a:rPr lang="es-ES" noProof="0" dirty="0" err="1" smtClean="0"/>
              <a:t>iPads</a:t>
            </a:r>
            <a:r>
              <a:rPr lang="es-ES" noProof="0" dirty="0" smtClean="0"/>
              <a:t> deben permanecer en el estuche del distrito.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5259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9173</TotalTime>
  <Words>756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Futura</vt:lpstr>
      <vt:lpstr>Gill Sans</vt:lpstr>
      <vt:lpstr>Tw Cen MT</vt:lpstr>
      <vt:lpstr>Wingdings</vt:lpstr>
      <vt:lpstr>Wingdings 2</vt:lpstr>
      <vt:lpstr>Median</vt:lpstr>
      <vt:lpstr>SAUSD Acceso para todos</vt:lpstr>
      <vt:lpstr>SAUSD Acceso para todos</vt:lpstr>
      <vt:lpstr>HP 11 Chromebook</vt:lpstr>
      <vt:lpstr>iPad Mini  (McFadden, Santiago, Sierra, Willard)</vt:lpstr>
      <vt:lpstr>PowerPoint Presentation</vt:lpstr>
      <vt:lpstr>Currículo de ciudadanía digital y Cyber Savvy</vt:lpstr>
      <vt:lpstr>Aptitudes del siglo xxi – Aptitudes esenciales para todos los alumnos</vt:lpstr>
      <vt:lpstr>Responsabilidades</vt:lpstr>
      <vt:lpstr>Responsabilidades</vt:lpstr>
      <vt:lpstr>Dispositivos dañados/extraviados/robados</vt:lpstr>
      <vt:lpstr>Opciones de seguro</vt:lpstr>
      <vt:lpstr>Expectativas de los padres o tutores</vt:lpstr>
      <vt:lpstr>Tres recordatorios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Kerr, Garrett</dc:creator>
  <cp:lastModifiedBy>Kling, Anne</cp:lastModifiedBy>
  <cp:revision>85</cp:revision>
  <cp:lastPrinted>2015-06-03T18:09:07Z</cp:lastPrinted>
  <dcterms:created xsi:type="dcterms:W3CDTF">2013-08-05T17:09:37Z</dcterms:created>
  <dcterms:modified xsi:type="dcterms:W3CDTF">2015-09-11T19:25:14Z</dcterms:modified>
</cp:coreProperties>
</file>