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8" r:id="rId1"/>
  </p:sldMasterIdLst>
  <p:notesMasterIdLst>
    <p:notesMasterId r:id="rId13"/>
  </p:notesMasterIdLst>
  <p:handoutMasterIdLst>
    <p:handoutMasterId r:id="rId14"/>
  </p:handoutMasterIdLst>
  <p:sldIdLst>
    <p:sldId id="468" r:id="rId2"/>
    <p:sldId id="472" r:id="rId3"/>
    <p:sldId id="473" r:id="rId4"/>
    <p:sldId id="485" r:id="rId5"/>
    <p:sldId id="487" r:id="rId6"/>
    <p:sldId id="482" r:id="rId7"/>
    <p:sldId id="477" r:id="rId8"/>
    <p:sldId id="478" r:id="rId9"/>
    <p:sldId id="479" r:id="rId10"/>
    <p:sldId id="488" r:id="rId11"/>
    <p:sldId id="484" r:id="rId12"/>
  </p:sldIdLst>
  <p:sldSz cx="10150475" cy="7589838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03C"/>
    <a:srgbClr val="FCEF8C"/>
    <a:srgbClr val="F4CC20"/>
    <a:srgbClr val="E6E618"/>
    <a:srgbClr val="FA0000"/>
    <a:srgbClr val="332C88"/>
    <a:srgbClr val="574EC6"/>
    <a:srgbClr val="FF5D5D"/>
    <a:srgbClr val="A7E8E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2252" autoAdjust="0"/>
  </p:normalViewPr>
  <p:slideViewPr>
    <p:cSldViewPr>
      <p:cViewPr varScale="1">
        <p:scale>
          <a:sx n="90" d="100"/>
          <a:sy n="90" d="100"/>
        </p:scale>
        <p:origin x="-384" y="-108"/>
      </p:cViewPr>
      <p:guideLst>
        <p:guide orient="horz" pos="2391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98"/>
    </p:cViewPr>
  </p:sorterViewPr>
  <p:notesViewPr>
    <p:cSldViewPr>
      <p:cViewPr>
        <p:scale>
          <a:sx n="75" d="100"/>
          <a:sy n="75" d="100"/>
        </p:scale>
        <p:origin x="-78" y="-78"/>
      </p:cViewPr>
      <p:guideLst>
        <p:guide orient="horz" pos="292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Pre-Test</c:v>
                </c:pt>
              </c:strCache>
            </c:strRef>
          </c:tx>
          <c:dLbls>
            <c:dLbl>
              <c:idx val="0"/>
              <c:layout>
                <c:manualLayout>
                  <c:x val="-1.36054421768707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7006802721088452E-3"/>
                  <c:y val="2.8248587570621512E-3"/>
                </c:manualLayout>
              </c:layout>
              <c:showVal val="1"/>
            </c:dLbl>
            <c:dLbl>
              <c:idx val="2"/>
              <c:layout>
                <c:manualLayout>
                  <c:x val="-1.7006802721088447E-2"/>
                  <c:y val="5.6497175141243007E-3"/>
                </c:manualLayout>
              </c:layout>
              <c:showVal val="1"/>
            </c:dLbl>
            <c:dLbl>
              <c:idx val="3"/>
              <c:layout>
                <c:manualLayout>
                  <c:x val="-1.7006802721088447E-2"/>
                  <c:y val="-8.4745762711864632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showVal val="1"/>
          </c:dLbls>
          <c:cat>
            <c:strRef>
              <c:f>Sheet1!$A$2:$A$5</c:f>
              <c:strCache>
                <c:ptCount val="4"/>
                <c:pt idx="0">
                  <c:v>Children are personally &amp; socially competent</c:v>
                </c:pt>
                <c:pt idx="1">
                  <c:v>Children are effective learners</c:v>
                </c:pt>
                <c:pt idx="2">
                  <c:v>Children show physical and motor competence</c:v>
                </c:pt>
                <c:pt idx="3">
                  <c:v>Children are safe and healthy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0.11000000000000004</c:v>
                </c:pt>
                <c:pt idx="1">
                  <c:v>9.0000000000000052E-2</c:v>
                </c:pt>
                <c:pt idx="2">
                  <c:v>0.23</c:v>
                </c:pt>
                <c:pt idx="3">
                  <c:v>0.15000000000000019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Post-Test</c:v>
                </c:pt>
              </c:strCache>
            </c:strRef>
          </c:tx>
          <c:dLbls>
            <c:spPr>
              <a:solidFill>
                <a:schemeClr val="bg1"/>
              </a:solidFill>
            </c:spPr>
            <c:showVal val="1"/>
          </c:dLbls>
          <c:cat>
            <c:strRef>
              <c:f>Sheet1!$A$2:$A$5</c:f>
              <c:strCache>
                <c:ptCount val="4"/>
                <c:pt idx="0">
                  <c:v>Children are personally &amp; socially competent</c:v>
                </c:pt>
                <c:pt idx="1">
                  <c:v>Children are effective learners</c:v>
                </c:pt>
                <c:pt idx="2">
                  <c:v>Children show physical and motor competence</c:v>
                </c:pt>
                <c:pt idx="3">
                  <c:v>Children are safe and healthy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0.77000000000000068</c:v>
                </c:pt>
                <c:pt idx="1">
                  <c:v>0.73000000000000065</c:v>
                </c:pt>
                <c:pt idx="2">
                  <c:v>0.85000000000000064</c:v>
                </c:pt>
                <c:pt idx="3">
                  <c:v>0.81</c:v>
                </c:pt>
              </c:numCache>
            </c:numRef>
          </c:val>
        </c:ser>
        <c:axId val="82592128"/>
        <c:axId val="82593664"/>
      </c:barChart>
      <c:catAx>
        <c:axId val="82592128"/>
        <c:scaling>
          <c:orientation val="minMax"/>
        </c:scaling>
        <c:axPos val="b"/>
        <c:tickLblPos val="nextTo"/>
        <c:crossAx val="82593664"/>
        <c:crosses val="autoZero"/>
        <c:auto val="1"/>
        <c:lblAlgn val="ctr"/>
        <c:lblOffset val="100"/>
      </c:catAx>
      <c:valAx>
        <c:axId val="82593664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82592128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effectLst/>
              </a:defRPr>
            </a:lvl1pPr>
          </a:lstStyle>
          <a:p>
            <a:pPr>
              <a:defRPr/>
            </a:pPr>
            <a:r>
              <a:rPr lang="en-US"/>
              <a:t>8/8/2007 5:59 PM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effectLst/>
              </a:defRPr>
            </a:lvl1pPr>
          </a:lstStyle>
          <a:p>
            <a:pPr>
              <a:defRPr/>
            </a:pPr>
            <a:fld id="{F067D7F9-883B-4820-BD66-0DF335D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652630" y="1"/>
            <a:ext cx="320537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824" tIns="46411" rIns="92824" bIns="46411"/>
          <a:lstStyle/>
          <a:p>
            <a:pPr algn="r" defTabSz="928688" eaLnBrk="0" hangingPunct="0">
              <a:defRPr/>
            </a:pPr>
            <a:endParaRPr lang="en-US" sz="1200">
              <a:effectLst/>
            </a:endParaRPr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670580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1" tIns="46420" rIns="92841" bIns="46420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800" b="1" u="sng">
                <a:solidFill>
                  <a:schemeClr val="tx2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effectLst/>
              </a:defRPr>
            </a:lvl1pPr>
          </a:lstStyle>
          <a:p>
            <a:pPr>
              <a:defRPr/>
            </a:pPr>
            <a:r>
              <a:rPr lang="en-US"/>
              <a:t>March 10, 2006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77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effectLst/>
              </a:defRPr>
            </a:lvl1pPr>
          </a:lstStyle>
          <a:p>
            <a:pPr>
              <a:defRPr/>
            </a:pPr>
            <a:fld id="{9D560141-183A-4D49-8C12-490FF56F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C2C19-5F8B-4642-808F-C6F3EBFDF70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1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A6C2E-0B1B-4D9E-8B95-9880C706AF3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F2382-935D-4AFE-A43E-B7807268417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6AD56-3299-4E33-82BD-64D7DE1EF81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1325D-8E98-45F5-826B-B7A486CFBEC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F33A4-0DC0-415C-A78B-4F51BACA9FC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7504E-DCC6-4DAC-BFEF-8294D402F36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6F1D9-1A83-4ED3-95B7-F90488F09F9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E1DAA-CAC3-4831-904C-73303C5AF0D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C9AFA-2209-4277-9099-174115A744E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38ED3-405E-4860-B30B-3383347D755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38" y="519113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9438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57438"/>
            <a:ext cx="8626475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2413" y="4300538"/>
            <a:ext cx="7105650" cy="19399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79838" y="7078663"/>
            <a:ext cx="2368550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559D-6D1A-4DE7-AD63-C1EC062B1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B6411-9788-4414-A2F6-0BC4FD114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9650" y="303213"/>
            <a:ext cx="2282825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3213"/>
            <a:ext cx="66992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ED312-8107-48AB-BC1D-334A16695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81CDE-C9C4-463F-8D6E-B70FE6196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F836-2CE7-40FE-B3F9-88C34ADBB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1650"/>
            <a:ext cx="4491038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438" y="1771650"/>
            <a:ext cx="4491037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AAB17-D24D-4097-A788-E16EE374A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D6C08-6AFA-4AD6-BFBF-D89BFABC8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EBB9-4500-47FA-95F3-571D7E720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1C34-39FE-4ECB-B79C-35D524F06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F090-F1DA-41F9-A47C-AF7E7C834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61A61-CB69-42CB-935F-9206C61C3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4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56038" y="7138988"/>
            <a:ext cx="23685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A06CD7B4-7C76-4A8C-84FF-79DF1222A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438" y="519113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4" r:id="rId2"/>
    <p:sldLayoutId id="2147483893" r:id="rId3"/>
    <p:sldLayoutId id="2147483892" r:id="rId4"/>
    <p:sldLayoutId id="2147483891" r:id="rId5"/>
    <p:sldLayoutId id="2147483890" r:id="rId6"/>
    <p:sldLayoutId id="2147483889" r:id="rId7"/>
    <p:sldLayoutId id="2147483888" r:id="rId8"/>
    <p:sldLayoutId id="2147483887" r:id="rId9"/>
    <p:sldLayoutId id="2147483886" r:id="rId10"/>
    <p:sldLayoutId id="214748388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5"/>
          <p:cNvSpPr txBox="1">
            <a:spLocks noChangeArrowheads="1"/>
          </p:cNvSpPr>
          <p:nvPr/>
        </p:nvSpPr>
        <p:spPr bwMode="auto">
          <a:xfrm>
            <a:off x="6142038" y="2119313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l" eaLnBrk="0" hangingPunct="0"/>
            <a:endParaRPr lang="en-US" sz="1800">
              <a:effectLst/>
            </a:endParaRPr>
          </a:p>
        </p:txBody>
      </p:sp>
      <p:sp>
        <p:nvSpPr>
          <p:cNvPr id="4100" name="Text Box 27"/>
          <p:cNvSpPr txBox="1">
            <a:spLocks noChangeArrowheads="1"/>
          </p:cNvSpPr>
          <p:nvPr/>
        </p:nvSpPr>
        <p:spPr bwMode="auto">
          <a:xfrm>
            <a:off x="6829425" y="4024313"/>
            <a:ext cx="2132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l" eaLnBrk="0" hangingPunct="0"/>
            <a:endParaRPr lang="en-US" sz="1800">
              <a:effectLst/>
            </a:endParaRPr>
          </a:p>
        </p:txBody>
      </p:sp>
      <p:sp>
        <p:nvSpPr>
          <p:cNvPr id="4101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808037" y="1585119"/>
            <a:ext cx="8626475" cy="31242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Preschool Programs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Early Childhood Education and </a:t>
            </a:r>
            <a:br>
              <a:rPr lang="en-US" sz="3600" dirty="0" smtClean="0"/>
            </a:br>
            <a:r>
              <a:rPr lang="en-US" sz="3600" dirty="0" smtClean="0"/>
              <a:t>Head Start</a:t>
            </a:r>
            <a:br>
              <a:rPr lang="en-US" sz="3600" dirty="0" smtClean="0"/>
            </a:br>
            <a:r>
              <a:rPr lang="en-US" sz="3600" dirty="0" smtClean="0"/>
              <a:t>August 24, 2010</a:t>
            </a:r>
          </a:p>
        </p:txBody>
      </p:sp>
      <p:sp>
        <p:nvSpPr>
          <p:cNvPr id="4102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503237" y="4861719"/>
            <a:ext cx="8915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Jane Russo, Superintendent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Herman Mendez, Assistant Superintendent, Elementary Ed</a:t>
            </a:r>
            <a:r>
              <a:rPr lang="en-US" sz="22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Doreen Lohnes</a:t>
            </a:r>
            <a:r>
              <a:rPr lang="en-US" sz="2200" dirty="0" smtClean="0"/>
              <a:t>, Assistant </a:t>
            </a:r>
            <a:r>
              <a:rPr lang="en-US" sz="2200" dirty="0" smtClean="0"/>
              <a:t>Superintendent Pupil Support Services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Janneth Linnell, Early Childhood Education Coordinator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Charlotte Ervin, Head Start </a:t>
            </a:r>
            <a:r>
              <a:rPr lang="en-US" sz="2200" dirty="0" smtClean="0"/>
              <a:t>Coordinator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Mark Bello, Mitchell Child Development Center Principal 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503237" y="1585119"/>
            <a:ext cx="9134475" cy="5008563"/>
          </a:xfrm>
        </p:spPr>
        <p:txBody>
          <a:bodyPr/>
          <a:lstStyle/>
          <a:p>
            <a:pPr eaLnBrk="1" hangingPunct="1"/>
            <a:r>
              <a:rPr lang="en-US" sz="2200" dirty="0" smtClean="0"/>
              <a:t>Head Start program successfully completed a Federal audit </a:t>
            </a:r>
            <a:br>
              <a:rPr lang="en-US" sz="2200" dirty="0" smtClean="0"/>
            </a:br>
            <a:r>
              <a:rPr lang="en-US" sz="2200" dirty="0" smtClean="0"/>
              <a:t>with </a:t>
            </a:r>
            <a:r>
              <a:rPr lang="en-US" sz="2200" b="1" u="sng" dirty="0" smtClean="0"/>
              <a:t>no</a:t>
            </a:r>
            <a:r>
              <a:rPr lang="en-US" sz="2200" dirty="0" smtClean="0"/>
              <a:t> </a:t>
            </a:r>
            <a:r>
              <a:rPr lang="en-US" sz="2200" b="1" u="sng" dirty="0" smtClean="0"/>
              <a:t>findings</a:t>
            </a:r>
          </a:p>
          <a:p>
            <a:pPr eaLnBrk="1" hangingPunct="1"/>
            <a:r>
              <a:rPr lang="en-US" sz="2200" dirty="0" smtClean="0"/>
              <a:t>Head Start implemented Employee Tuition Reimbursement Program </a:t>
            </a:r>
          </a:p>
          <a:p>
            <a:pPr eaLnBrk="1" hangingPunct="1"/>
            <a:r>
              <a:rPr lang="en-US" sz="2200" dirty="0" smtClean="0"/>
              <a:t>Head Start streamlined program governance to include better communication to Board of Education</a:t>
            </a:r>
          </a:p>
          <a:p>
            <a:pPr eaLnBrk="1" hangingPunct="1"/>
            <a:r>
              <a:rPr lang="en-US" sz="2200" dirty="0" smtClean="0"/>
              <a:t>Early Childhood Education Department (ECE) coordinated services to maximize leveraging opportunities</a:t>
            </a:r>
          </a:p>
          <a:p>
            <a:pPr eaLnBrk="1" hangingPunct="1"/>
            <a:r>
              <a:rPr lang="en-US" sz="2200" dirty="0" smtClean="0"/>
              <a:t>ECE collaborated with Think Together to provide Summer Preschool Academy, which serves 528 incoming kindergarten children without preschool experience at Carver, Davis, Diamond, Edison, </a:t>
            </a:r>
            <a:r>
              <a:rPr lang="en-US" sz="2200" dirty="0" err="1" smtClean="0"/>
              <a:t>Heninger</a:t>
            </a:r>
            <a:r>
              <a:rPr lang="en-US" sz="2200" dirty="0" smtClean="0"/>
              <a:t>, King, Lincoln, Lowell, Martin, </a:t>
            </a:r>
            <a:r>
              <a:rPr lang="en-US" sz="2200" dirty="0" err="1" smtClean="0"/>
              <a:t>Pio</a:t>
            </a:r>
            <a:r>
              <a:rPr lang="en-US" sz="2200" dirty="0" smtClean="0"/>
              <a:t> Pico and Washington</a:t>
            </a:r>
          </a:p>
          <a:p>
            <a:pPr eaLnBrk="1" hangingPunct="1"/>
            <a:r>
              <a:rPr lang="en-US" sz="2200" dirty="0" smtClean="0"/>
              <a:t>ECE is piloting and helping with the development of MIND Institute’s preschool math program</a:t>
            </a:r>
          </a:p>
          <a:p>
            <a:pPr eaLnBrk="1" hangingPunct="1"/>
            <a:r>
              <a:rPr lang="en-US" sz="2200" dirty="0" smtClean="0"/>
              <a:t>ECE will open an additional new full inclusion preschool classroom at Taft in collaboration with Special Education Department</a:t>
            </a:r>
          </a:p>
          <a:p>
            <a:pPr eaLnBrk="1" hangingPunct="1">
              <a:buFontTx/>
              <a:buNone/>
            </a:pPr>
            <a:endParaRPr lang="en-US" sz="2200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446838" y="595313"/>
            <a:ext cx="29432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14413"/>
            <a:r>
              <a:rPr lang="en-US" sz="4900">
                <a:solidFill>
                  <a:srgbClr val="000000"/>
                </a:solidFill>
                <a:effectLst/>
              </a:rPr>
              <a:t>Highlights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9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503238" y="1738313"/>
            <a:ext cx="9134475" cy="50085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Thank you for your support!</a:t>
            </a:r>
          </a:p>
        </p:txBody>
      </p:sp>
      <p:pic>
        <p:nvPicPr>
          <p:cNvPr id="14341" name="Picture 5" descr="Picture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0437" y="2576513"/>
            <a:ext cx="2743201" cy="19319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2" name="Picture 6" descr="Picture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6038" y="2652713"/>
            <a:ext cx="1905000" cy="18684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3" name="Picture 7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637" y="4709319"/>
            <a:ext cx="2667000" cy="2114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4" name="Picture 8" descr="Picture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51237" y="4709319"/>
            <a:ext cx="2895600" cy="2127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5" name="Picture 9" descr="Picture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75437" y="4709319"/>
            <a:ext cx="28194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6" name="Picture 10" descr="Picture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13438" y="2576513"/>
            <a:ext cx="2971800" cy="19510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10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6750" indent="-666750" eaLnBrk="1" hangingPunct="1"/>
            <a:r>
              <a:rPr lang="en-US" sz="3600" smtClean="0"/>
              <a:t>Programs</a:t>
            </a:r>
          </a:p>
          <a:p>
            <a:pPr marL="666750" indent="-666750" eaLnBrk="1" hangingPunct="1"/>
            <a:r>
              <a:rPr lang="en-US" sz="3600" smtClean="0"/>
              <a:t>Special Education Programs</a:t>
            </a:r>
          </a:p>
          <a:p>
            <a:pPr marL="666750" indent="-666750" eaLnBrk="1" hangingPunct="1"/>
            <a:r>
              <a:rPr lang="en-US" sz="3600" smtClean="0"/>
              <a:t>Locations</a:t>
            </a:r>
          </a:p>
          <a:p>
            <a:pPr marL="666750" indent="-666750" eaLnBrk="1" hangingPunct="1"/>
            <a:r>
              <a:rPr lang="en-US" sz="3600" smtClean="0"/>
              <a:t>Student Growth</a:t>
            </a:r>
          </a:p>
          <a:p>
            <a:pPr marL="666750" indent="-666750" eaLnBrk="1" hangingPunct="1"/>
            <a:r>
              <a:rPr lang="en-US" sz="3600" smtClean="0"/>
              <a:t>Services</a:t>
            </a:r>
          </a:p>
          <a:p>
            <a:pPr marL="666750" indent="-666750" eaLnBrk="1" hangingPunct="1"/>
            <a:r>
              <a:rPr lang="en-US" sz="3600" smtClean="0"/>
              <a:t>Outcomes</a:t>
            </a:r>
          </a:p>
          <a:p>
            <a:pPr marL="666750" indent="-666750" eaLnBrk="1" hangingPunct="1"/>
            <a:r>
              <a:rPr lang="en-US" sz="3600" smtClean="0"/>
              <a:t>Support</a:t>
            </a:r>
          </a:p>
          <a:p>
            <a:pPr marL="666750" indent="-666750" eaLnBrk="1" hangingPunct="1"/>
            <a:r>
              <a:rPr lang="en-US" sz="3600" smtClean="0"/>
              <a:t>Highlights</a:t>
            </a:r>
          </a:p>
        </p:txBody>
      </p:sp>
      <p:sp>
        <p:nvSpPr>
          <p:cNvPr id="5124" name="Title 1"/>
          <p:cNvSpPr>
            <a:spLocks/>
          </p:cNvSpPr>
          <p:nvPr/>
        </p:nvSpPr>
        <p:spPr bwMode="auto">
          <a:xfrm>
            <a:off x="5303838" y="303213"/>
            <a:ext cx="433863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 anchor="ctr"/>
          <a:lstStyle/>
          <a:p>
            <a:pPr defTabSz="1014413"/>
            <a:r>
              <a:rPr lang="en-US" sz="4900">
                <a:solidFill>
                  <a:schemeClr val="tx2"/>
                </a:solidFill>
                <a:effectLst/>
              </a:rPr>
              <a:t>Agenda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1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75" name="Group 55"/>
          <p:cNvGraphicFramePr>
            <a:graphicFrameLocks noGrp="1"/>
          </p:cNvGraphicFramePr>
          <p:nvPr>
            <p:ph idx="1"/>
          </p:nvPr>
        </p:nvGraphicFramePr>
        <p:xfrm>
          <a:off x="198438" y="2347913"/>
          <a:ext cx="9677400" cy="4648200"/>
        </p:xfrm>
        <a:graphic>
          <a:graphicData uri="http://schemas.openxmlformats.org/drawingml/2006/table">
            <a:tbl>
              <a:tblPr/>
              <a:tblGrid>
                <a:gridCol w="1936750"/>
                <a:gridCol w="2019300"/>
                <a:gridCol w="2017712"/>
                <a:gridCol w="1922463"/>
                <a:gridCol w="1781175"/>
              </a:tblGrid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Head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Even Start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Preschool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Pre-K Family Literacy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Kinder Readiness/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Title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State Funded Preschool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2,711,913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$120,750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$712,978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2,126,915*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$970,614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448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192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528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288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91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Federal program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Eligibility based on income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preschool children (3 to 5)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Delegate agency of OCHS  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Federal program awarded through CDE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preschool children  (3 to 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Eligibility based on income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Parent education/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parenting class required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State funded program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pre-kinder children (4 yr olds)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Eligibility based on income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Family Literacy component required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OCCFC and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Title I funded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pre-kinder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children (4 yr olds)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Eligibility based on attendance area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Funded services enhance all state programs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 Projected allocation for 2010-11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State funded program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pre-kinder children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 yr olds)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Eligibility based on income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sp>
        <p:nvSpPr>
          <p:cNvPr id="6179" name="Title 1"/>
          <p:cNvSpPr>
            <a:spLocks/>
          </p:cNvSpPr>
          <p:nvPr/>
        </p:nvSpPr>
        <p:spPr bwMode="auto">
          <a:xfrm>
            <a:off x="5303838" y="303213"/>
            <a:ext cx="433863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 anchor="ctr"/>
          <a:lstStyle/>
          <a:p>
            <a:pPr defTabSz="1014413"/>
            <a:r>
              <a:rPr lang="en-US" sz="4900">
                <a:solidFill>
                  <a:schemeClr val="tx2"/>
                </a:solidFill>
                <a:effectLst/>
              </a:rPr>
              <a:t>Programs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03438" y="1966913"/>
            <a:ext cx="7772400" cy="430212"/>
          </a:xfrm>
          <a:prstGeom prst="rect">
            <a:avLst/>
          </a:prstGeom>
          <a:solidFill>
            <a:srgbClr val="332C88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chemeClr val="bg1"/>
                </a:solidFill>
              </a:rPr>
              <a:t>Early Childhood Education Department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2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2" name="Group 108"/>
          <p:cNvGraphicFramePr>
            <a:graphicFrameLocks noGrp="1"/>
          </p:cNvGraphicFramePr>
          <p:nvPr>
            <p:ph idx="1"/>
          </p:nvPr>
        </p:nvGraphicFramePr>
        <p:xfrm>
          <a:off x="198438" y="1509713"/>
          <a:ext cx="9677400" cy="3754755"/>
        </p:xfrm>
        <a:graphic>
          <a:graphicData uri="http://schemas.openxmlformats.org/drawingml/2006/table">
            <a:tbl>
              <a:tblPr/>
              <a:tblGrid>
                <a:gridCol w="1936750"/>
                <a:gridCol w="2019300"/>
                <a:gridCol w="2017712"/>
                <a:gridCol w="1922463"/>
                <a:gridCol w="1781175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Early Start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Infants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Full Inclusion Preschool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Mild Moderate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Moderate Severe and Medically Fragile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SUCSESS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Autism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163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114 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571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Birth to Three years of age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Teachers/2 Instructional Assistants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Housed at the Mitchell CDC 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preschool children  (3 to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 closely with Head Start and ECE to place students that benefit from 100% participation with typical students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Housed at Mitchell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CDC,  Roosevelt  and Taft Elementary sites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3-5 year olds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Located at Garfield,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Esqueda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Harvey, Hoover, Lincoln Washington, Taft, Heroes and Santiago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Serves 3-5 year olds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Students with moderate to severe needs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Students with severe medical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SUCSESS Programs that serve children with Autism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Research based interventions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Intensive Behavior Intervention Clinic (IBI)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sp>
        <p:nvSpPr>
          <p:cNvPr id="719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98438" y="5395913"/>
            <a:ext cx="9677400" cy="2193925"/>
          </a:xfrm>
          <a:noFill/>
        </p:spPr>
        <p:txBody>
          <a:bodyPr/>
          <a:lstStyle/>
          <a:p>
            <a:pPr algn="l" defTabSz="1014413">
              <a:buFontTx/>
              <a:buChar char="•"/>
            </a:pPr>
            <a:r>
              <a:rPr lang="en-US" dirty="0" smtClean="0"/>
              <a:t>“Typical Peers” integration and Parent Trainings are a component of each of our programs</a:t>
            </a:r>
          </a:p>
          <a:p>
            <a:pPr algn="l" defTabSz="1014413"/>
            <a:endParaRPr lang="en-US" sz="800" dirty="0" smtClean="0"/>
          </a:p>
          <a:p>
            <a:pPr algn="l" defTabSz="1014413">
              <a:buFontTx/>
              <a:buChar char="•"/>
            </a:pPr>
            <a:r>
              <a:rPr lang="en-US" dirty="0" smtClean="0"/>
              <a:t>.Preschool Assessment Team (PAT) Identification of birth to preschool children with special needs</a:t>
            </a:r>
          </a:p>
          <a:p>
            <a:pPr algn="l" defTabSz="1014413"/>
            <a:endParaRPr lang="en-US" sz="800" dirty="0" smtClean="0"/>
          </a:p>
          <a:p>
            <a:pPr algn="l" defTabSz="1014413">
              <a:buFontTx/>
              <a:buChar char="•"/>
            </a:pPr>
            <a:r>
              <a:rPr lang="en-US" dirty="0" smtClean="0"/>
              <a:t>Assess Approximately 600 students a year</a:t>
            </a:r>
          </a:p>
          <a:p>
            <a:pPr algn="l" defTabSz="1014413"/>
            <a:endParaRPr lang="en-US" sz="800" dirty="0" smtClean="0"/>
          </a:p>
          <a:p>
            <a:pPr algn="l" defTabSz="1014413">
              <a:buFontTx/>
              <a:buChar char="•"/>
            </a:pPr>
            <a:r>
              <a:rPr lang="en-US" dirty="0" smtClean="0"/>
              <a:t>Monthly Child Find screenings with approximately 60 families per month</a:t>
            </a:r>
          </a:p>
          <a:p>
            <a:pPr algn="l" defTabSz="1014413"/>
            <a:endParaRPr lang="en-US" sz="800" dirty="0" smtClean="0"/>
          </a:p>
          <a:p>
            <a:pPr algn="l" defTabSz="1014413">
              <a:buFontTx/>
              <a:buChar char="•"/>
            </a:pPr>
            <a:r>
              <a:rPr lang="en-US" dirty="0" smtClean="0"/>
              <a:t>Language Intervention Parent Support (LIPS) program and Speech Club</a:t>
            </a:r>
          </a:p>
          <a:p>
            <a:pPr algn="l" defTabSz="10144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algn="l" defTabSz="1014413">
              <a:lnSpc>
                <a:spcPct val="90000"/>
              </a:lnSpc>
              <a:spcBef>
                <a:spcPct val="20000"/>
              </a:spcBef>
            </a:pPr>
            <a:endParaRPr lang="en-US" dirty="0" smtClean="0"/>
          </a:p>
          <a:p>
            <a:pPr defTabSz="1014413"/>
            <a:endParaRPr lang="en-US" dirty="0" smtClean="0"/>
          </a:p>
        </p:txBody>
      </p:sp>
      <p:sp>
        <p:nvSpPr>
          <p:cNvPr id="7197" name="TextBox 7"/>
          <p:cNvSpPr txBox="1">
            <a:spLocks noChangeArrowheads="1"/>
          </p:cNvSpPr>
          <p:nvPr/>
        </p:nvSpPr>
        <p:spPr bwMode="auto">
          <a:xfrm>
            <a:off x="5303838" y="442913"/>
            <a:ext cx="4495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sz="2400" b="1">
                <a:effectLst/>
              </a:rPr>
              <a:t>Special Education Programs for 382 Preschool Students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9037637" y="6995319"/>
            <a:ext cx="9969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3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/>
          </p:cNvSpPr>
          <p:nvPr/>
        </p:nvSpPr>
        <p:spPr bwMode="auto">
          <a:xfrm>
            <a:off x="5303838" y="303213"/>
            <a:ext cx="433863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 anchor="ctr"/>
          <a:lstStyle/>
          <a:p>
            <a:pPr defTabSz="1014413"/>
            <a:r>
              <a:rPr lang="en-US" sz="4900">
                <a:solidFill>
                  <a:schemeClr val="tx2"/>
                </a:solidFill>
                <a:effectLst/>
              </a:rPr>
              <a:t>Locations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037" y="1585119"/>
            <a:ext cx="8915400" cy="539407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4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0" name="Group 98"/>
          <p:cNvGraphicFramePr>
            <a:graphicFrameLocks noGrp="1"/>
          </p:cNvGraphicFramePr>
          <p:nvPr/>
        </p:nvGraphicFramePr>
        <p:xfrm>
          <a:off x="1341437" y="1585119"/>
          <a:ext cx="7010399" cy="5858455"/>
        </p:xfrm>
        <a:graphic>
          <a:graphicData uri="http://schemas.openxmlformats.org/drawingml/2006/table">
            <a:tbl>
              <a:tblPr/>
              <a:tblGrid>
                <a:gridCol w="3528165"/>
                <a:gridCol w="1577067"/>
                <a:gridCol w="1905167"/>
              </a:tblGrid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Projected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Funding Sources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2007-2008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2010-2011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2927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Pre-K Children Served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1,258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1,504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Kindergarten Enrolled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4,524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  <a:tr h="4985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of Total K Enrollment Served w/ Preschool Services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SR Nurse Expansion (SRN)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203,940.00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    210,815.00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OCCFC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Program Grants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106,425.00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      56,000.00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OCCFC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Kinder Readiness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1,107,115.00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    820,000.00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33479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OCCFC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3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School Readiness Initiative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175,100.00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    175,100.00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Even Start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375,000.00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    120,750.00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U.S. Dept of Education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State preschool (CPRE/CPKP)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1,131,038.00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1,683,592.00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California Dept. of Education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Title 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1,000,000.00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1,000,000.00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U.S. Dept. of Education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Head Start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2,200,723.00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$            2,711,913.00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862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U.S. Dept. of Health &amp; Human Services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1366" marR="101366" marT="50683" marB="5068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310" name="Oval 11"/>
          <p:cNvSpPr>
            <a:spLocks noChangeArrowheads="1"/>
          </p:cNvSpPr>
          <p:nvPr/>
        </p:nvSpPr>
        <p:spPr bwMode="auto">
          <a:xfrm>
            <a:off x="4694238" y="2043113"/>
            <a:ext cx="4114800" cy="1219200"/>
          </a:xfrm>
          <a:prstGeom prst="ellipse">
            <a:avLst/>
          </a:prstGeom>
          <a:noFill/>
          <a:ln w="28575" algn="ctr">
            <a:solidFill>
              <a:srgbClr val="FA0000"/>
            </a:solidFill>
            <a:round/>
            <a:headEnd/>
            <a:tailEnd/>
          </a:ln>
        </p:spPr>
        <p:txBody>
          <a:bodyPr lIns="101366" tIns="50683" rIns="101366" bIns="50683"/>
          <a:lstStyle/>
          <a:p>
            <a:pPr defTabSz="1014413"/>
            <a:endParaRPr lang="en-US">
              <a:effectLst/>
            </a:endParaRPr>
          </a:p>
        </p:txBody>
      </p:sp>
      <p:sp>
        <p:nvSpPr>
          <p:cNvPr id="9283" name="Title 1"/>
          <p:cNvSpPr>
            <a:spLocks/>
          </p:cNvSpPr>
          <p:nvPr/>
        </p:nvSpPr>
        <p:spPr bwMode="auto">
          <a:xfrm>
            <a:off x="5303838" y="303213"/>
            <a:ext cx="433863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 anchor="ctr"/>
          <a:lstStyle/>
          <a:p>
            <a:pPr defTabSz="1014413"/>
            <a:r>
              <a:rPr lang="en-US" sz="3600">
                <a:solidFill>
                  <a:schemeClr val="tx2"/>
                </a:solidFill>
                <a:effectLst/>
              </a:rPr>
              <a:t>Student Growth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160838" y="3262313"/>
            <a:ext cx="4953000" cy="2667000"/>
          </a:xfrm>
          <a:prstGeom prst="ellipse">
            <a:avLst/>
          </a:prstGeom>
          <a:noFill/>
          <a:ln w="28575" algn="ctr">
            <a:solidFill>
              <a:srgbClr val="FA0000"/>
            </a:solidFill>
            <a:round/>
            <a:headEnd/>
            <a:tailEnd/>
          </a:ln>
        </p:spPr>
        <p:txBody>
          <a:bodyPr lIns="101366" tIns="50683" rIns="101366" bIns="50683"/>
          <a:lstStyle/>
          <a:p>
            <a:pPr defTabSz="1014413"/>
            <a:endParaRPr lang="en-US">
              <a:effectLst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5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0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/>
          </p:cNvSpPr>
          <p:nvPr/>
        </p:nvSpPr>
        <p:spPr bwMode="auto">
          <a:xfrm>
            <a:off x="5303838" y="303213"/>
            <a:ext cx="433863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 anchor="ctr"/>
          <a:lstStyle/>
          <a:p>
            <a:pPr defTabSz="1014413"/>
            <a:r>
              <a:rPr lang="en-US" sz="4900">
                <a:solidFill>
                  <a:schemeClr val="tx2"/>
                </a:solidFill>
                <a:effectLst/>
              </a:rPr>
              <a:t>Services</a:t>
            </a:r>
          </a:p>
        </p:txBody>
      </p:sp>
      <p:graphicFrame>
        <p:nvGraphicFramePr>
          <p:cNvPr id="9247" name="Group 31"/>
          <p:cNvGraphicFramePr>
            <a:graphicFrameLocks noGrp="1"/>
          </p:cNvGraphicFramePr>
          <p:nvPr/>
        </p:nvGraphicFramePr>
        <p:xfrm>
          <a:off x="2789238" y="2043113"/>
          <a:ext cx="4648200" cy="4569462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Essential Services Provided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District Preschools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BDF4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Parenting/Family Support/Parent Involvement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Nutrition, Health and Social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Schools’ Readiness/Transition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Governance and Quality Systems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6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1"/>
          </p:nvPr>
        </p:nvSpPr>
        <p:spPr>
          <a:xfrm>
            <a:off x="579438" y="1508919"/>
            <a:ext cx="9134476" cy="523795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dirty="0" smtClean="0"/>
              <a:t>Desired Results Developmental Profile (DRDP-R)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FA0000"/>
                </a:solidFill>
              </a:rPr>
              <a:t>			</a:t>
            </a:r>
            <a:endParaRPr lang="en-US" sz="2400" b="1" dirty="0" smtClean="0">
              <a:solidFill>
                <a:srgbClr val="FA0000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6370638" y="595313"/>
            <a:ext cx="30495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14413"/>
            <a:r>
              <a:rPr lang="en-US" sz="4900">
                <a:solidFill>
                  <a:srgbClr val="000000"/>
                </a:solidFill>
                <a:effectLst/>
              </a:rPr>
              <a:t>Outcomes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960437" y="2194719"/>
          <a:ext cx="8289555" cy="497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22437" y="1966119"/>
            <a:ext cx="6820880" cy="594802"/>
          </a:xfrm>
          <a:prstGeom prst="rect">
            <a:avLst/>
          </a:prstGeom>
          <a:noFill/>
        </p:spPr>
        <p:txBody>
          <a:bodyPr wrap="square" lIns="101370" tIns="50685" rIns="101370" bIns="50685" rtlCol="0">
            <a:spAutoFit/>
          </a:bodyPr>
          <a:lstStyle/>
          <a:p>
            <a:pPr algn="ctr"/>
            <a:r>
              <a:rPr lang="en-US" b="1" dirty="0" smtClean="0"/>
              <a:t>Percent of Children “Building” or “Integrating” on DRDP-R, 2009-10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7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503238" y="1662113"/>
            <a:ext cx="9134475" cy="5008562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424613" y="595313"/>
            <a:ext cx="23860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14413"/>
            <a:r>
              <a:rPr lang="en-US" sz="4900">
                <a:solidFill>
                  <a:srgbClr val="000000"/>
                </a:solidFill>
                <a:effectLst/>
              </a:rPr>
              <a:t>Support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2275" y="1539875"/>
          <a:ext cx="6766983" cy="5491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5661"/>
                <a:gridCol w="2255661"/>
                <a:gridCol w="22556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Curriculum/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Instruction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Facilities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Staff Development Support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MIND Institute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Warwick Square Apartments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Orange County Department of Education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Orange County Department of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Cambodian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California State University Fullerton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UCI- Jumpstart and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CSUF-Jumpstart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Orange County Children and Families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Orange County Children and Families Commission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THINK Together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Orange County Children and Families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637" y="6995319"/>
            <a:ext cx="996950" cy="314325"/>
          </a:xfrm>
          <a:noFill/>
        </p:spPr>
        <p:txBody>
          <a:bodyPr/>
          <a:lstStyle/>
          <a:p>
            <a:pPr defTabSz="1014413"/>
            <a:r>
              <a:rPr lang="en-US" dirty="0" smtClean="0"/>
              <a:t>8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AUSD Powerpoint Template">
  <a:themeElements>
    <a:clrScheme name="1_SAUSD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AUSD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USD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</TotalTime>
  <Words>629</Words>
  <Application>Microsoft Office PowerPoint</Application>
  <PresentationFormat>Custom</PresentationFormat>
  <Paragraphs>206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1_SAUSD Powerpoint Template</vt:lpstr>
      <vt:lpstr>Preschool Programs Early Childhood Education and  Head Start August 24, 2010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Santa Ana Unified School Dist.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Jeffrey.Gothard</dc:creator>
  <cp:lastModifiedBy>herman.mendez</cp:lastModifiedBy>
  <cp:revision>262</cp:revision>
  <cp:lastPrinted>2009-04-22T19:24:48Z</cp:lastPrinted>
  <dcterms:created xsi:type="dcterms:W3CDTF">2008-03-04T00:04:09Z</dcterms:created>
  <dcterms:modified xsi:type="dcterms:W3CDTF">2010-08-20T21:43:32Z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TC010875761033</vt:lpwstr>
  </property>
</Properties>
</file>