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8" r:id="rId1"/>
    <p:sldMasterId id="2147483752" r:id="rId2"/>
  </p:sldMasterIdLst>
  <p:notesMasterIdLst>
    <p:notesMasterId r:id="rId14"/>
  </p:notesMasterIdLst>
  <p:handoutMasterIdLst>
    <p:handoutMasterId r:id="rId15"/>
  </p:handoutMasterIdLst>
  <p:sldIdLst>
    <p:sldId id="469" r:id="rId3"/>
    <p:sldId id="484" r:id="rId4"/>
    <p:sldId id="471" r:id="rId5"/>
    <p:sldId id="482" r:id="rId6"/>
    <p:sldId id="487" r:id="rId7"/>
    <p:sldId id="491" r:id="rId8"/>
    <p:sldId id="495" r:id="rId9"/>
    <p:sldId id="496" r:id="rId10"/>
    <p:sldId id="494" r:id="rId11"/>
    <p:sldId id="493" r:id="rId12"/>
    <p:sldId id="492" r:id="rId13"/>
  </p:sldIdLst>
  <p:sldSz cx="10150475" cy="7589838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C88"/>
    <a:srgbClr val="FFFF00"/>
    <a:srgbClr val="574EC6"/>
    <a:srgbClr val="848484"/>
    <a:srgbClr val="0033CC"/>
    <a:srgbClr val="006600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0910" autoAdjust="0"/>
  </p:normalViewPr>
  <p:slideViewPr>
    <p:cSldViewPr>
      <p:cViewPr varScale="1">
        <p:scale>
          <a:sx n="52" d="100"/>
          <a:sy n="52" d="100"/>
        </p:scale>
        <p:origin x="-420" y="-102"/>
      </p:cViewPr>
      <p:guideLst>
        <p:guide orient="horz" pos="2391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98"/>
    </p:cViewPr>
  </p:sorterViewPr>
  <p:notesViewPr>
    <p:cSldViewPr>
      <p:cViewPr>
        <p:scale>
          <a:sx n="75" d="100"/>
          <a:sy n="75" d="100"/>
        </p:scale>
        <p:origin x="-78" y="-78"/>
      </p:cViewPr>
      <p:guideLst>
        <p:guide orient="horz" pos="292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dirty="0"/>
            </a:lvl1pPr>
          </a:lstStyle>
          <a:p>
            <a:pPr>
              <a:defRPr/>
            </a:pPr>
            <a:r>
              <a:rPr lang="en-US"/>
              <a:t>8/8/2007 5:59 PM</a:t>
            </a:r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636BEE07-A051-46B5-8FBF-CC82340A0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733800" y="0"/>
            <a:ext cx="3276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824" tIns="46411" rIns="92824" bIns="46411"/>
          <a:lstStyle/>
          <a:p>
            <a:pPr algn="r" defTabSz="928688" eaLnBrk="0" hangingPunct="0">
              <a:defRPr/>
            </a:pPr>
            <a:endParaRPr lang="en-US" sz="1200" dirty="0"/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548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1" tIns="46420" rIns="92841" bIns="46420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b="1" u="sng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dirty="0"/>
            </a:lvl1pPr>
          </a:lstStyle>
          <a:p>
            <a:pPr>
              <a:defRPr/>
            </a:pPr>
            <a:r>
              <a:rPr lang="en-US"/>
              <a:t>March 10, 2006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8500"/>
            <a:ext cx="4660900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1" rIns="92824" bIns="4641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CBAE31FB-0DCB-4767-9500-649DE1398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70E67-7E62-4D53-B8F4-876AA90452F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696913"/>
            <a:ext cx="4660900" cy="348456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0E1F2-E860-4A6F-9B6B-898C1CB7CAD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67F8D-28E4-4598-8077-1E76602DADB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4AD5D-32EB-4EB1-8A32-AEB93CCFF39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57438"/>
            <a:ext cx="8626475" cy="1627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300538"/>
            <a:ext cx="7105650" cy="1939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9E8A3-7AC2-43E0-9368-E9830C5C7C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C5D1C-EEA9-4AF8-96AD-26EAE65B35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9650" y="303213"/>
            <a:ext cx="2282825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3213"/>
            <a:ext cx="66992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22C5A-AA30-458E-BEDA-C991E0DA71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57438"/>
            <a:ext cx="8626475" cy="1627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300538"/>
            <a:ext cx="7105650" cy="1939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1C0DB-984C-4D51-A5DA-2E6802BE87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CF9A4-A134-43C3-AAB3-CD936DD3D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5CBAA-D7B5-4067-9072-30DFA773F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1650"/>
            <a:ext cx="4491038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1438" y="1771650"/>
            <a:ext cx="4491037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6D8C-2E85-4D8B-AE11-1C56BC080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4254-DEA2-4352-873C-05071057C8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E0477-7DE0-416E-93D4-834AB75A04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B5D64-00C3-4B4E-9CDD-E3D7E092A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DB9BB-09EE-4E91-9ECB-683347E92E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33921-B47E-4784-A917-C1368A96F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5F5CC-854B-4B9C-A9E4-4A68DF2923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1CA20-5AA6-4DDB-9952-1B1E558281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9650" y="303213"/>
            <a:ext cx="2282825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3213"/>
            <a:ext cx="669925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D37C1-8788-44FF-BE86-3773CCA61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209DD-5E2B-4750-944D-A4D74D1F6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1650"/>
            <a:ext cx="4491038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1438" y="1771650"/>
            <a:ext cx="4491037" cy="5008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4D9C3-A253-4AAC-AF58-AFBADCC88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A69FB-F671-4EEB-A0FE-E9B1FA592D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70C13-B929-4D7F-B8BD-0D3FE0B0F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007D4-F620-4738-A180-5082C4247D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2C82A-399B-437B-8942-88FFD07CC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Revised:  March 9,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70D2B-66B7-4766-9D57-756D9D6D2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42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l">
              <a:defRPr sz="1600" dirty="0" smtClean="0"/>
            </a:lvl1pPr>
          </a:lstStyle>
          <a:p>
            <a:pPr>
              <a:defRPr/>
            </a:pPr>
            <a:r>
              <a:rPr lang="en-US"/>
              <a:t>Revised:  March 9, 2006</a:t>
            </a:r>
            <a:endParaRPr lang="en-US"/>
          </a:p>
        </p:txBody>
      </p:sp>
      <p:sp>
        <p:nvSpPr>
          <p:cNvPr id="8642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1975"/>
            <a:ext cx="3213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ctr">
              <a:defRPr sz="16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4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2" tIns="50681" rIns="101362" bIns="506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pPr>
              <a:defRPr/>
            </a:pPr>
            <a:fld id="{B7D6AE64-A8D0-4D6B-9B19-2F7B07698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579438" y="519113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03238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199438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2" r:id="rId2"/>
    <p:sldLayoutId id="2147483761" r:id="rId3"/>
    <p:sldLayoutId id="2147483760" r:id="rId4"/>
    <p:sldLayoutId id="2147483759" r:id="rId5"/>
    <p:sldLayoutId id="2147483758" r:id="rId6"/>
    <p:sldLayoutId id="2147483757" r:id="rId7"/>
    <p:sldLayoutId id="2147483756" r:id="rId8"/>
    <p:sldLayoutId id="2147483755" r:id="rId9"/>
    <p:sldLayoutId id="2147483754" r:id="rId10"/>
    <p:sldLayoutId id="214748375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3213"/>
            <a:ext cx="9134475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6" tIns="50683" rIns="101366" bIns="50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71650"/>
            <a:ext cx="913447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7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l">
              <a:defRPr sz="1600" dirty="0" smtClean="0"/>
            </a:lvl1pPr>
          </a:lstStyle>
          <a:p>
            <a:pPr>
              <a:defRPr/>
            </a:pPr>
            <a:r>
              <a:rPr lang="en-US"/>
              <a:t>Revised:  March 9, 2006</a:t>
            </a:r>
            <a:endParaRPr lang="en-US"/>
          </a:p>
        </p:txBody>
      </p:sp>
      <p:sp>
        <p:nvSpPr>
          <p:cNvPr id="877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1975"/>
            <a:ext cx="3213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ctr">
              <a:defRPr sz="16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7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1975"/>
            <a:ext cx="23685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66" tIns="50683" rIns="101366" bIns="50683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pPr>
              <a:defRPr/>
            </a:pPr>
            <a:fld id="{853933A3-C675-4A45-88A6-82172B8FCD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319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366713"/>
            <a:ext cx="101504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778875" y="6226175"/>
            <a:ext cx="13716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3" r:id="rId2"/>
    <p:sldLayoutId id="2147483772" r:id="rId3"/>
    <p:sldLayoutId id="2147483771" r:id="rId4"/>
    <p:sldLayoutId id="2147483770" r:id="rId5"/>
    <p:sldLayoutId id="2147483769" r:id="rId6"/>
    <p:sldLayoutId id="2147483768" r:id="rId7"/>
    <p:sldLayoutId id="2147483767" r:id="rId8"/>
    <p:sldLayoutId id="2147483766" r:id="rId9"/>
    <p:sldLayoutId id="2147483765" r:id="rId10"/>
    <p:sldLayoutId id="2147483764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1441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441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3238" y="976313"/>
            <a:ext cx="9377362" cy="2438400"/>
          </a:xfrm>
        </p:spPr>
        <p:txBody>
          <a:bodyPr/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>
                <a:solidFill>
                  <a:schemeClr val="tx1"/>
                </a:solidFill>
              </a:rPr>
              <a:t>Persistently Low Achieving Schools Update</a:t>
            </a:r>
            <a:r>
              <a:rPr lang="en-US" sz="3600" smtClean="0">
                <a:solidFill>
                  <a:srgbClr val="FF0000"/>
                </a:solidFill>
              </a:rPr>
              <a:t/>
            </a:r>
            <a:br>
              <a:rPr lang="en-US" sz="3600" smtClean="0">
                <a:solidFill>
                  <a:srgbClr val="FF0000"/>
                </a:solidFill>
              </a:rPr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b="1" smtClean="0"/>
              <a:t>September 14, 2010</a:t>
            </a:r>
            <a:br>
              <a:rPr lang="en-US" sz="3600" b="1" smtClean="0"/>
            </a:br>
            <a:endParaRPr lang="en-US" sz="3600" i="1" smtClean="0"/>
          </a:p>
        </p:txBody>
      </p:sp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508000" y="5988050"/>
            <a:ext cx="49053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>
            <a:spAutoFit/>
          </a:bodyPr>
          <a:lstStyle/>
          <a:p>
            <a:pPr algn="ctr" defTabSz="1014413">
              <a:spcBef>
                <a:spcPct val="50000"/>
              </a:spcBef>
            </a:pPr>
            <a:endParaRPr lang="en-US" sz="2200"/>
          </a:p>
        </p:txBody>
      </p:sp>
      <p:sp>
        <p:nvSpPr>
          <p:cNvPr id="2765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mtClean="0"/>
              <a:t>Board of Education </a:t>
            </a:r>
          </a:p>
          <a:p>
            <a:r>
              <a:rPr lang="en-US" sz="2800" b="1" smtClean="0"/>
              <a:t>Jane A. Russo, Superintendent</a:t>
            </a:r>
          </a:p>
          <a:p>
            <a:r>
              <a:rPr lang="en-US" sz="2800" b="1" smtClean="0"/>
              <a:t>Dawn Miller, Assistant Superintendent, Secondary Division</a:t>
            </a:r>
          </a:p>
          <a:p>
            <a:endParaRPr lang="en-US" sz="2800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911975"/>
            <a:ext cx="9642475" cy="527050"/>
          </a:xfrm>
          <a:noFill/>
        </p:spPr>
        <p:txBody>
          <a:bodyPr/>
          <a:lstStyle/>
          <a:p>
            <a:pPr algn="ctr"/>
            <a:fld id="{D39B9A7F-19E9-4E3B-B1B0-DD7D43E28EEC}" type="slidenum">
              <a:rPr lang="en-US" smtClean="0"/>
              <a:pPr algn="ctr"/>
              <a:t>10</a:t>
            </a:fld>
            <a:endParaRPr lang="en-US" smtClean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922838" y="823913"/>
            <a:ext cx="4953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Commonalities of the Plans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8038" y="1357313"/>
            <a:ext cx="7772400" cy="5534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indent="-514350">
              <a:lnSpc>
                <a:spcPct val="90000"/>
              </a:lnSpc>
              <a:defRPr/>
            </a:pPr>
            <a:r>
              <a:rPr lang="en-US" sz="2400" u="sng" dirty="0"/>
              <a:t>Site Distinction</a:t>
            </a:r>
          </a:p>
          <a:p>
            <a:pPr marL="514350" indent="-514350">
              <a:lnSpc>
                <a:spcPct val="90000"/>
              </a:lnSpc>
              <a:defRPr/>
            </a:pPr>
            <a:endParaRPr lang="en-US" sz="24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Sierra Intermediate School </a:t>
            </a:r>
          </a:p>
          <a:p>
            <a:pPr marL="514350" indent="-514350">
              <a:lnSpc>
                <a:spcPct val="90000"/>
              </a:lnSpc>
              <a:defRPr/>
            </a:pPr>
            <a:r>
              <a:rPr lang="en-US" sz="2300" dirty="0"/>
              <a:t>	“Sierra Preparatory Academy” - </a:t>
            </a:r>
            <a:r>
              <a:rPr lang="en-US" sz="2300" dirty="0">
                <a:solidFill>
                  <a:srgbClr val="FF0000"/>
                </a:solidFill>
              </a:rPr>
              <a:t>Visual and Performing Arts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Willard Intermediate School –  </a:t>
            </a:r>
            <a:r>
              <a:rPr lang="en-US" sz="2300" dirty="0">
                <a:solidFill>
                  <a:srgbClr val="FF0000"/>
                </a:solidFill>
              </a:rPr>
              <a:t>STEM (Science, Technology, Engineering and Mathematics)</a:t>
            </a: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Santa Ana High School – </a:t>
            </a:r>
            <a:r>
              <a:rPr lang="en-US" sz="2300" dirty="0">
                <a:solidFill>
                  <a:srgbClr val="FF0000"/>
                </a:solidFill>
              </a:rPr>
              <a:t>Visual and Performing Arts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Century High School –</a:t>
            </a:r>
            <a:r>
              <a:rPr lang="en-US" sz="2300" dirty="0">
                <a:solidFill>
                  <a:srgbClr val="FF0000"/>
                </a:solidFill>
              </a:rPr>
              <a:t> Academic Academies and Technology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Saddleback High School – </a:t>
            </a:r>
            <a:r>
              <a:rPr lang="en-US" sz="2300" dirty="0">
                <a:solidFill>
                  <a:srgbClr val="FF0000"/>
                </a:solidFill>
              </a:rPr>
              <a:t>College Majors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3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300" dirty="0"/>
              <a:t>Valley High School – </a:t>
            </a:r>
            <a:r>
              <a:rPr lang="en-US" sz="2300" dirty="0">
                <a:solidFill>
                  <a:srgbClr val="FF0000"/>
                </a:solidFill>
              </a:rPr>
              <a:t>High School Inc.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27038" y="6911975"/>
            <a:ext cx="9215437" cy="527050"/>
          </a:xfrm>
          <a:noFill/>
        </p:spPr>
        <p:txBody>
          <a:bodyPr/>
          <a:lstStyle/>
          <a:p>
            <a:pPr algn="ctr"/>
            <a:fld id="{288C1B5F-1188-46B2-9C6E-4C248EAFD126}" type="slidenum">
              <a:rPr lang="en-US" smtClean="0"/>
              <a:pPr algn="ctr"/>
              <a:t>11</a:t>
            </a:fld>
            <a:endParaRPr lang="en-US" smtClean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922838" y="823913"/>
            <a:ext cx="4876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Next Steps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808038" y="1433513"/>
            <a:ext cx="77724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90000"/>
              </a:lnSpc>
            </a:pPr>
            <a:endParaRPr lang="en-US" sz="2400"/>
          </a:p>
          <a:p>
            <a:pPr marL="514350" indent="-514350">
              <a:lnSpc>
                <a:spcPct val="90000"/>
              </a:lnSpc>
            </a:pPr>
            <a:endParaRPr lang="en-US" sz="2400"/>
          </a:p>
          <a:p>
            <a:pPr marL="514350" indent="-514350">
              <a:lnSpc>
                <a:spcPct val="90000"/>
              </a:lnSpc>
            </a:pPr>
            <a:endParaRPr lang="en-US" sz="2400"/>
          </a:p>
          <a:p>
            <a:pPr marL="514350" indent="-514350">
              <a:lnSpc>
                <a:spcPct val="90000"/>
              </a:lnSpc>
            </a:pPr>
            <a:endParaRPr lang="en-US" sz="2400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400"/>
              <a:t>Submission of site approved plans to SAUSD Board of Education for approval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2400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400"/>
              <a:t>Submission of plans to the State 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2400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400"/>
              <a:t>Implementing, collaborating and monitoring of site plans </a:t>
            </a:r>
          </a:p>
          <a:p>
            <a:pPr marL="514350" indent="-514350">
              <a:lnSpc>
                <a:spcPct val="90000"/>
              </a:lnSpc>
            </a:pPr>
            <a:r>
              <a:rPr lang="en-US" sz="2400"/>
              <a:t>	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290513"/>
            <a:ext cx="9134475" cy="1263650"/>
          </a:xfrm>
        </p:spPr>
        <p:txBody>
          <a:bodyPr/>
          <a:lstStyle/>
          <a:p>
            <a:pPr algn="r"/>
            <a:r>
              <a:rPr lang="en-US" sz="4800" smtClean="0"/>
              <a:t> </a:t>
            </a:r>
            <a:r>
              <a:rPr lang="en-US" sz="4000" smtClean="0"/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2347913"/>
            <a:ext cx="9134475" cy="4724400"/>
          </a:xfrm>
        </p:spPr>
        <p:txBody>
          <a:bodyPr/>
          <a:lstStyle/>
          <a:p>
            <a:r>
              <a:rPr lang="en-US" smtClean="0"/>
              <a:t>  Work Accomplished in Spring, 2010</a:t>
            </a:r>
          </a:p>
          <a:p>
            <a:r>
              <a:rPr lang="en-US" smtClean="0"/>
              <a:t>  Work Accomplished in  Summer, 2010 </a:t>
            </a:r>
          </a:p>
          <a:p>
            <a:r>
              <a:rPr lang="en-US" smtClean="0"/>
              <a:t>  Transformational Plan Highlights</a:t>
            </a:r>
          </a:p>
          <a:p>
            <a:r>
              <a:rPr lang="en-US" smtClean="0"/>
              <a:t>  Next Steps</a:t>
            </a:r>
          </a:p>
          <a:p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8438" y="7148513"/>
            <a:ext cx="9677400" cy="290512"/>
          </a:xfrm>
          <a:noFill/>
        </p:spPr>
        <p:txBody>
          <a:bodyPr/>
          <a:lstStyle/>
          <a:p>
            <a:pPr algn="ctr"/>
            <a:fld id="{5D7BFD02-4A26-4280-9AD0-BA69AE8EB764}" type="slidenum">
              <a:rPr lang="en-US" smtClean="0"/>
              <a:pPr algn="ctr"/>
              <a:t>2</a:t>
            </a:fld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56038" y="7148513"/>
            <a:ext cx="2368550" cy="290512"/>
          </a:xfrm>
          <a:noFill/>
        </p:spPr>
        <p:txBody>
          <a:bodyPr/>
          <a:lstStyle/>
          <a:p>
            <a:pPr algn="ctr" defTabSz="1014413"/>
            <a:fld id="{56CA3E3B-DF97-497D-8138-7C0421A130AD}" type="slidenum">
              <a:rPr lang="en-US" smtClean="0"/>
              <a:pPr algn="ctr" defTabSz="1014413"/>
              <a:t>3</a:t>
            </a:fld>
            <a:endParaRPr lang="en-US" smtClean="0"/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662113"/>
            <a:ext cx="9677400" cy="5927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March, 2010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Six schools were identified as Persistently Low Achieving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		Century High School, Santa Ana High School, Saddleback High 	School, Valley High School, Willard Intermediate School, and Sierra 	Intermediate  School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Numerous student, parent and staff forums were held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Data was collected in these forums in the following areas: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Parent and Community Partnerships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Leadership and Staffing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Curriculum and Instruction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Environment and School Culture</a:t>
            </a:r>
          </a:p>
          <a:p>
            <a:pPr marL="379413" lvl="1" indent="-379413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/>
              <a:t> Principals and Cabinet Members met weekly to collaborate</a:t>
            </a:r>
          </a:p>
          <a:p>
            <a:pPr marL="379413" lvl="1" indent="-379413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/>
              <a:t> Site Instructional Leadership Teams were formed with the support of SAEA</a:t>
            </a:r>
          </a:p>
          <a:p>
            <a:pPr marL="379413" lvl="1" indent="-379413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/>
              <a:t>Two and one half buy back days in June were used as staff development and collaboration in developing the plan 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55638" y="290513"/>
            <a:ext cx="91344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6" tIns="50683" rIns="101366" bIns="50683" anchor="ctr"/>
          <a:lstStyle/>
          <a:p>
            <a:pPr algn="r" defTabSz="1014413" eaLnBrk="0" hangingPunct="0">
              <a:defRPr/>
            </a:pPr>
            <a:r>
              <a:rPr lang="en-US" sz="49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Spring 2010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2913"/>
            <a:ext cx="9637713" cy="762000"/>
          </a:xfrm>
        </p:spPr>
        <p:txBody>
          <a:bodyPr/>
          <a:lstStyle/>
          <a:p>
            <a:pPr eaLnBrk="1" hangingPunct="1"/>
            <a:r>
              <a:rPr lang="en-US" smtClean="0"/>
              <a:t>                                    </a:t>
            </a:r>
            <a:r>
              <a:rPr lang="en-US" sz="3600" smtClean="0"/>
              <a:t>Summer Work</a:t>
            </a:r>
          </a:p>
        </p:txBody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2043113"/>
            <a:ext cx="9647237" cy="48006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r>
              <a:rPr lang="en-US" sz="2000" smtClean="0"/>
              <a:t>All certificated and classified staff at each school were asked to participate in committees and provide input on the transformational plan at their site</a:t>
            </a:r>
          </a:p>
          <a:p>
            <a:pPr marL="514350" indent="-514350" eaLnBrk="1" hangingPunct="1">
              <a:lnSpc>
                <a:spcPct val="90000"/>
              </a:lnSpc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r>
              <a:rPr lang="en-US" sz="2000" smtClean="0"/>
              <a:t>Committees and the newly formed Instructional Leadership Teams met regularly</a:t>
            </a:r>
          </a:p>
          <a:p>
            <a:pPr marL="514350" indent="-514350" eaLnBrk="1" hangingPunct="1">
              <a:lnSpc>
                <a:spcPct val="90000"/>
              </a:lnSpc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r>
              <a:rPr lang="en-US" sz="2000" smtClean="0"/>
              <a:t>Principals and Cabinet members continued to meet weekly to continue the collaboration and assist with support</a:t>
            </a:r>
          </a:p>
          <a:p>
            <a:pPr marL="514350" indent="-514350" eaLnBrk="1" hangingPunct="1">
              <a:lnSpc>
                <a:spcPct val="90000"/>
              </a:lnSpc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r>
              <a:rPr lang="en-US" sz="2000" smtClean="0"/>
              <a:t>Well attended Parent Meetings were held at each site</a:t>
            </a:r>
          </a:p>
          <a:p>
            <a:pPr marL="514350" indent="-514350" eaLnBrk="1" hangingPunct="1">
              <a:lnSpc>
                <a:spcPct val="90000"/>
              </a:lnSpc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r>
              <a:rPr lang="en-US" sz="2000" smtClean="0"/>
              <a:t> Staff Development was provided  prior to the opening of school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514350" indent="-514350"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32771" name="Slide Number Placeholder 5"/>
          <p:cNvSpPr txBox="1">
            <a:spLocks noGrp="1"/>
          </p:cNvSpPr>
          <p:nvPr/>
        </p:nvSpPr>
        <p:spPr bwMode="auto">
          <a:xfrm>
            <a:off x="3856038" y="7148513"/>
            <a:ext cx="23685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66" tIns="50683" rIns="101366" bIns="50683"/>
          <a:lstStyle/>
          <a:p>
            <a:pPr algn="ctr" defTabSz="1014413"/>
            <a:fld id="{64A9A04A-BD7A-4998-8A4C-D5E49BE46C43}" type="slidenum">
              <a:rPr lang="en-US" sz="1600"/>
              <a:pPr algn="ctr" defTabSz="1014413"/>
              <a:t>4</a:t>
            </a:fld>
            <a:endParaRPr lang="en-US" sz="160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8438" y="6911975"/>
            <a:ext cx="9444037" cy="52705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27038" y="6911975"/>
            <a:ext cx="9215437" cy="527050"/>
          </a:xfrm>
          <a:noFill/>
        </p:spPr>
        <p:txBody>
          <a:bodyPr/>
          <a:lstStyle/>
          <a:p>
            <a:pPr algn="ctr"/>
            <a:fld id="{8E39B2A3-8087-4B0E-9030-A01FB3081786}" type="slidenum">
              <a:rPr lang="en-US" smtClean="0"/>
              <a:pPr algn="ctr"/>
              <a:t>5</a:t>
            </a:fld>
            <a:endParaRPr lang="en-US" smtClean="0"/>
          </a:p>
        </p:txBody>
      </p:sp>
      <p:sp>
        <p:nvSpPr>
          <p:cNvPr id="25" name="Rectangle 24"/>
          <p:cNvSpPr/>
          <p:nvPr/>
        </p:nvSpPr>
        <p:spPr>
          <a:xfrm>
            <a:off x="2713038" y="747713"/>
            <a:ext cx="7239000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latin typeface="+mj-lt"/>
              </a:rPr>
              <a:t>Commonalities of the Plans</a:t>
            </a:r>
            <a:endParaRPr lang="en-US" sz="2800" dirty="0"/>
          </a:p>
        </p:txBody>
      </p:sp>
      <p:sp>
        <p:nvSpPr>
          <p:cNvPr id="34819" name="Rectangle 25"/>
          <p:cNvSpPr>
            <a:spLocks noChangeArrowheads="1"/>
          </p:cNvSpPr>
          <p:nvPr/>
        </p:nvSpPr>
        <p:spPr bwMode="auto">
          <a:xfrm>
            <a:off x="503238" y="1585913"/>
            <a:ext cx="9372600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3200"/>
          </a:p>
          <a:p>
            <a:pPr marL="514350" indent="-514350">
              <a:lnSpc>
                <a:spcPct val="90000"/>
              </a:lnSpc>
            </a:pPr>
            <a:r>
              <a:rPr lang="en-US" sz="2800" u="sng"/>
              <a:t>Organization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2800" u="sng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Site Instructional Leadership Teams will continue to meet throughout the year to ensure the plans are being implemented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2800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Development of a teacher compact which addresses the commitments to which all teachers agree </a:t>
            </a:r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endParaRPr lang="en-US" sz="3200"/>
          </a:p>
          <a:p>
            <a:pPr marL="514350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All sites voted on agreed upon transformational plans and teacher compacts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98438" y="7224713"/>
            <a:ext cx="9444037" cy="365125"/>
          </a:xfrm>
          <a:noFill/>
        </p:spPr>
        <p:txBody>
          <a:bodyPr/>
          <a:lstStyle/>
          <a:p>
            <a:pPr algn="ctr"/>
            <a:fld id="{317EA473-CADF-41C5-BAA0-F984D3A432CA}" type="slidenum">
              <a:rPr lang="en-US" smtClean="0"/>
              <a:pPr algn="ctr"/>
              <a:t>6</a:t>
            </a:fld>
            <a:endParaRPr lang="en-US" smtClean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922838" y="823913"/>
            <a:ext cx="4953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Commonalities of the P</a:t>
            </a:r>
            <a:r>
              <a:rPr lang="en-US" sz="2400"/>
              <a:t>lans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238" y="1433513"/>
            <a:ext cx="7772400" cy="552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indent="-514350">
              <a:lnSpc>
                <a:spcPct val="90000"/>
              </a:lnSpc>
              <a:defRPr/>
            </a:pPr>
            <a:r>
              <a:rPr lang="en-US" sz="2800" u="sng" dirty="0"/>
              <a:t>Parent/Community Partnerships</a:t>
            </a:r>
          </a:p>
          <a:p>
            <a:pPr marL="514350" indent="-514350">
              <a:lnSpc>
                <a:spcPct val="90000"/>
              </a:lnSpc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Regularly scheduled parent meetings (formal and informal) to strengthen communication and connection to the school and resources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Commitment from staff to provide timely feedback on individual student progress through phone and written contacts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Establishment of site parent centers to provide parent education with support of the District Parent Coordinator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27038" y="6911975"/>
            <a:ext cx="9215437" cy="527050"/>
          </a:xfrm>
          <a:noFill/>
        </p:spPr>
        <p:txBody>
          <a:bodyPr/>
          <a:lstStyle/>
          <a:p>
            <a:pPr algn="ctr"/>
            <a:fld id="{EB034230-EE3F-46DE-9342-D12BEC791314}" type="slidenum">
              <a:rPr lang="en-US" smtClean="0"/>
              <a:pPr algn="ctr"/>
              <a:t>7</a:t>
            </a:fld>
            <a:endParaRPr lang="en-US" smtClean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922838" y="823913"/>
            <a:ext cx="4953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Commonalities of the Plans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884238" y="1052513"/>
            <a:ext cx="8610600" cy="635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514350">
              <a:lnSpc>
                <a:spcPct val="90000"/>
              </a:lnSpc>
            </a:pPr>
            <a:endParaRPr lang="en-US" sz="2800" u="sng"/>
          </a:p>
          <a:p>
            <a:pPr marL="90488" indent="-514350">
              <a:lnSpc>
                <a:spcPct val="90000"/>
              </a:lnSpc>
            </a:pPr>
            <a:r>
              <a:rPr lang="en-US" sz="2800" u="sng"/>
              <a:t>Leadership Staff</a:t>
            </a:r>
          </a:p>
          <a:p>
            <a:pPr marL="90488" indent="-514350">
              <a:lnSpc>
                <a:spcPct val="90000"/>
              </a:lnSpc>
            </a:pPr>
            <a:endParaRPr lang="en-US" sz="2800" u="sng"/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Full-time Outreach and/or Social Service 																			 Specialist (CL) to provide student and parent</a:t>
            </a:r>
          </a:p>
          <a:p>
            <a:pPr marL="90488" indent="-514350">
              <a:lnSpc>
                <a:spcPct val="90000"/>
              </a:lnSpc>
            </a:pPr>
            <a:r>
              <a:rPr lang="en-US" sz="2800"/>
              <a:t>     Support 	    			</a:t>
            </a:r>
          </a:p>
          <a:p>
            <a:pPr marL="90488" indent="-514350">
              <a:lnSpc>
                <a:spcPct val="90000"/>
              </a:lnSpc>
            </a:pPr>
            <a:endParaRPr lang="en-US" sz="2800"/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Literacy Coaches providing support and staff  </a:t>
            </a:r>
          </a:p>
          <a:p>
            <a:pPr marL="90488" indent="-514350">
              <a:lnSpc>
                <a:spcPct val="90000"/>
              </a:lnSpc>
            </a:pPr>
            <a:r>
              <a:rPr lang="en-US" sz="2800"/>
              <a:t>      development on effective instructional strategies,</a:t>
            </a:r>
          </a:p>
          <a:p>
            <a:pPr marL="90488" indent="-514350">
              <a:lnSpc>
                <a:spcPct val="90000"/>
              </a:lnSpc>
            </a:pPr>
            <a:r>
              <a:rPr lang="en-US" sz="2800"/>
              <a:t>      curriculum and lesson development</a:t>
            </a:r>
          </a:p>
          <a:p>
            <a:pPr marL="90488" indent="-514350">
              <a:lnSpc>
                <a:spcPct val="90000"/>
              </a:lnSpc>
            </a:pPr>
            <a:r>
              <a:rPr lang="en-US" sz="2800"/>
              <a:t>                            </a:t>
            </a:r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Expand the use of Student Tutors/Mentors to             </a:t>
            </a:r>
          </a:p>
          <a:p>
            <a:pPr marL="90488" indent="-514350">
              <a:lnSpc>
                <a:spcPct val="90000"/>
              </a:lnSpc>
            </a:pPr>
            <a:r>
              <a:rPr lang="en-US" sz="2800"/>
              <a:t>      provide support to students</a:t>
            </a:r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endParaRPr lang="en-US" sz="2800"/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r>
              <a:rPr lang="en-US" sz="2800"/>
              <a:t>Teacher leadership training and coaching</a:t>
            </a:r>
          </a:p>
          <a:p>
            <a:pPr marL="90488" indent="-514350">
              <a:lnSpc>
                <a:spcPct val="90000"/>
              </a:lnSpc>
              <a:buFont typeface="Arial" charset="0"/>
              <a:buChar char="•"/>
            </a:pPr>
            <a:endParaRPr lang="en-US" sz="320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911975"/>
            <a:ext cx="9642475" cy="527050"/>
          </a:xfrm>
          <a:noFill/>
        </p:spPr>
        <p:txBody>
          <a:bodyPr/>
          <a:lstStyle/>
          <a:p>
            <a:pPr algn="ctr"/>
            <a:fld id="{331F7A79-84A0-4A38-8425-3DB48EA419AD}" type="slidenum">
              <a:rPr lang="en-US" smtClean="0"/>
              <a:pPr algn="ctr"/>
              <a:t>8</a:t>
            </a:fld>
            <a:endParaRPr lang="en-US" smtClean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922838" y="823913"/>
            <a:ext cx="4648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Commonalities of the Plans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238" y="1433513"/>
            <a:ext cx="7772400" cy="552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indent="-514350">
              <a:lnSpc>
                <a:spcPct val="90000"/>
              </a:lnSpc>
              <a:defRPr/>
            </a:pPr>
            <a:r>
              <a:rPr lang="en-US" sz="2800" u="sng" dirty="0"/>
              <a:t>Curriculum &amp; Instruction</a:t>
            </a:r>
          </a:p>
          <a:p>
            <a:pPr marL="514350" indent="-514350">
              <a:lnSpc>
                <a:spcPct val="90000"/>
              </a:lnSpc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Focused and consistent use of effective instructional strategies including use of Thinking Maps and expanded use of Technology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Use of targeted assessments to collect data which will be used by teachers and departments to develop plans for effective instruction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/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On-going teacher collaboration meetings are scheduled throughout the year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03238" y="6911975"/>
            <a:ext cx="9139237" cy="527050"/>
          </a:xfrm>
          <a:noFill/>
        </p:spPr>
        <p:txBody>
          <a:bodyPr/>
          <a:lstStyle/>
          <a:p>
            <a:pPr algn="ctr"/>
            <a:fld id="{C0FE39F6-F796-48FD-BAF2-4F8A0EA1B4F8}" type="slidenum">
              <a:rPr lang="en-US" smtClean="0"/>
              <a:pPr algn="ctr"/>
              <a:t>9</a:t>
            </a:fld>
            <a:endParaRPr lang="en-US" smtClean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5227638" y="823913"/>
            <a:ext cx="4648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/>
              <a:t>Commonalities of the Plans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8038" y="1585913"/>
            <a:ext cx="7772400" cy="552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indent="-514350">
              <a:lnSpc>
                <a:spcPct val="90000"/>
              </a:lnSpc>
              <a:defRPr/>
            </a:pPr>
            <a:r>
              <a:rPr lang="en-US" sz="2800" u="sng" dirty="0">
                <a:latin typeface="+mn-lt"/>
              </a:rPr>
              <a:t>Environment/School Culture</a:t>
            </a:r>
          </a:p>
          <a:p>
            <a:pPr marL="514350" indent="-514350">
              <a:lnSpc>
                <a:spcPct val="90000"/>
              </a:lnSpc>
              <a:defRPr/>
            </a:pPr>
            <a:endParaRPr lang="en-US" sz="2800" dirty="0">
              <a:latin typeface="+mn-lt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Focusing on safety and positive student behavior through Safe and Civil Schools or PBIS (Positive Behavior Intervention Services)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>
              <a:latin typeface="+mn-lt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More developed student incentive and recognition which provides  “positive connections” to school</a:t>
            </a: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>
              <a:latin typeface="+mn-lt"/>
            </a:endParaRPr>
          </a:p>
          <a:p>
            <a:pPr marL="514350" indent="-5143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Establishment of extended learning through interventions and tutoring and extended library time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USD Powerpoint Template">
  <a:themeElements>
    <a:clrScheme name="1_SAUSD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USD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USD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USD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USD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SAUSD Powerpoint Template</Template>
  <TotalTime>2304</TotalTime>
  <Words>559</Words>
  <Application>Microsoft Office PowerPoint</Application>
  <PresentationFormat>Custom</PresentationFormat>
  <Paragraphs>124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1_SAUSD Powerpoint Template</vt:lpstr>
      <vt:lpstr>Default Design</vt:lpstr>
      <vt:lpstr>   Persistently Low Achieving Schools Update  September 14, 2010 </vt:lpstr>
      <vt:lpstr> Overview</vt:lpstr>
      <vt:lpstr>Slide 3</vt:lpstr>
      <vt:lpstr>                                    Summer Work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Santa Ana Unified School Dist.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Jeffrey.Gothard</dc:creator>
  <cp:lastModifiedBy>.</cp:lastModifiedBy>
  <cp:revision>275</cp:revision>
  <cp:lastPrinted>2009-04-22T19:24:48Z</cp:lastPrinted>
  <dcterms:created xsi:type="dcterms:W3CDTF">2008-03-04T00:04:09Z</dcterms:created>
  <dcterms:modified xsi:type="dcterms:W3CDTF">2010-09-14T21:18:32Z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TC010875761033</vt:lpwstr>
  </property>
</Properties>
</file>