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52" r:id="rId1"/>
    <p:sldMasterId id="2147483786" r:id="rId2"/>
    <p:sldMasterId id="2147483789" r:id="rId3"/>
    <p:sldMasterId id="2147483791" r:id="rId4"/>
  </p:sldMasterIdLst>
  <p:notesMasterIdLst>
    <p:notesMasterId r:id="rId23"/>
  </p:notesMasterIdLst>
  <p:handoutMasterIdLst>
    <p:handoutMasterId r:id="rId24"/>
  </p:handoutMasterIdLst>
  <p:sldIdLst>
    <p:sldId id="469" r:id="rId5"/>
    <p:sldId id="503" r:id="rId6"/>
    <p:sldId id="505" r:id="rId7"/>
    <p:sldId id="516" r:id="rId8"/>
    <p:sldId id="534" r:id="rId9"/>
    <p:sldId id="535" r:id="rId10"/>
    <p:sldId id="537" r:id="rId11"/>
    <p:sldId id="536" r:id="rId12"/>
    <p:sldId id="538" r:id="rId13"/>
    <p:sldId id="520" r:id="rId14"/>
    <p:sldId id="528" r:id="rId15"/>
    <p:sldId id="539" r:id="rId16"/>
    <p:sldId id="541" r:id="rId17"/>
    <p:sldId id="542" r:id="rId18"/>
    <p:sldId id="513" r:id="rId19"/>
    <p:sldId id="525" r:id="rId20"/>
    <p:sldId id="533" r:id="rId21"/>
    <p:sldId id="510" r:id="rId22"/>
  </p:sldIdLst>
  <p:sldSz cx="10150475" cy="7589838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332C88"/>
    <a:srgbClr val="FFFF00"/>
    <a:srgbClr val="574EC6"/>
    <a:srgbClr val="848484"/>
    <a:srgbClr val="0033CC"/>
    <a:srgbClr val="006600"/>
    <a:srgbClr val="FF66FF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4" autoAdjust="0"/>
    <p:restoredTop sz="93188" autoAdjust="0"/>
  </p:normalViewPr>
  <p:slideViewPr>
    <p:cSldViewPr>
      <p:cViewPr varScale="1">
        <p:scale>
          <a:sx n="76" d="100"/>
          <a:sy n="76" d="100"/>
        </p:scale>
        <p:origin x="-1128" y="-84"/>
      </p:cViewPr>
      <p:guideLst>
        <p:guide orient="horz" pos="2390"/>
        <p:guide pos="3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1738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3" tIns="46481" rIns="92963" bIns="46481" numCol="1" anchor="b" anchorCtr="0" compatLnSpc="1">
            <a:prstTxWarp prst="textNoShape">
              <a:avLst/>
            </a:prstTxWarp>
          </a:bodyPr>
          <a:lstStyle>
            <a:lvl1pPr algn="l" defTabSz="930081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8/8/2007 5:59 PM</a:t>
            </a:r>
          </a:p>
        </p:txBody>
      </p:sp>
      <p:sp>
        <p:nvSpPr>
          <p:cNvPr id="224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531" y="8841738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3" tIns="46481" rIns="92963" bIns="46481" numCol="1" anchor="b" anchorCtr="0" compatLnSpc="1">
            <a:prstTxWarp prst="textNoShape">
              <a:avLst/>
            </a:prstTxWarp>
          </a:bodyPr>
          <a:lstStyle>
            <a:lvl1pPr algn="r" defTabSz="930081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D83D7EE-EE1E-4CEB-B8C2-5458BBBFAC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24262" name="Rectangle 6"/>
          <p:cNvSpPr>
            <a:spLocks noChangeArrowheads="1"/>
          </p:cNvSpPr>
          <p:nvPr/>
        </p:nvSpPr>
        <p:spPr bwMode="auto">
          <a:xfrm>
            <a:off x="3740564" y="1"/>
            <a:ext cx="3282536" cy="379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963" tIns="46481" rIns="92963" bIns="46481"/>
          <a:lstStyle/>
          <a:p>
            <a:pPr algn="r" defTabSz="930081" eaLnBrk="0" hangingPunct="0">
              <a:defRPr/>
            </a:pPr>
            <a:endParaRPr lang="en-US" sz="1200" dirty="0">
              <a:latin typeface="Arial" charset="0"/>
              <a:ea typeface="+mn-ea"/>
              <a:cs typeface="+mn-cs"/>
            </a:endParaRPr>
          </a:p>
        </p:txBody>
      </p:sp>
      <p:sp>
        <p:nvSpPr>
          <p:cNvPr id="224263" name="Rectangle 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6867243" cy="699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0" tIns="46490" rIns="92980" bIns="46490" numCol="1" anchor="t" anchorCtr="0" compatLnSpc="1">
            <a:prstTxWarp prst="textNoShape">
              <a:avLst/>
            </a:prstTxWarp>
          </a:bodyPr>
          <a:lstStyle>
            <a:lvl1pPr algn="l" defTabSz="930081" eaLnBrk="0" hangingPunct="0">
              <a:defRPr sz="1800" b="1" u="sng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3" tIns="46481" rIns="92963" bIns="46481" numCol="1" anchor="t" anchorCtr="0" compatLnSpc="1">
            <a:prstTxWarp prst="textNoShape">
              <a:avLst/>
            </a:prstTxWarp>
          </a:bodyPr>
          <a:lstStyle>
            <a:lvl1pPr algn="l" defTabSz="930081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531" y="0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3" tIns="46481" rIns="92963" bIns="46481" numCol="1" anchor="t" anchorCtr="0" compatLnSpc="1">
            <a:prstTxWarp prst="textNoShape">
              <a:avLst/>
            </a:prstTxWarp>
          </a:bodyPr>
          <a:lstStyle>
            <a:lvl1pPr algn="r" defTabSz="930081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10, 2006</a:t>
            </a:r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700088"/>
            <a:ext cx="4667250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946" y="4422459"/>
            <a:ext cx="5617208" cy="418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3" tIns="46481" rIns="92963" bIns="464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1738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3" tIns="46481" rIns="92963" bIns="46481" numCol="1" anchor="b" anchorCtr="0" compatLnSpc="1">
            <a:prstTxWarp prst="textNoShape">
              <a:avLst/>
            </a:prstTxWarp>
          </a:bodyPr>
          <a:lstStyle>
            <a:lvl1pPr algn="l" defTabSz="930081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531" y="8841738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3" tIns="46481" rIns="92963" bIns="46481" numCol="1" anchor="b" anchorCtr="0" compatLnSpc="1">
            <a:prstTxWarp prst="textNoShape">
              <a:avLst/>
            </a:prstTxWarp>
          </a:bodyPr>
          <a:lstStyle>
            <a:lvl1pPr algn="r" defTabSz="930081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677860F-2B00-44DE-87B8-2FC1A94742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72" charset="-128"/>
        <a:cs typeface="ＭＳ Ｐゴシック" pitchFamily="-7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7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7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7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7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66DBA8-E1E0-495B-A186-C4A849C8338F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8500"/>
            <a:ext cx="4667250" cy="3489325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357" y="4420869"/>
            <a:ext cx="5620388" cy="4190367"/>
          </a:xfrm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-72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72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7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72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72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72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7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72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72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72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7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57438"/>
            <a:ext cx="8626475" cy="1627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300538"/>
            <a:ext cx="7105650" cy="19399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7DFA3-92D8-46AB-826C-26F9796584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Revised:  March 9,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83EE3-4583-4F1A-B4FA-67D1E3A884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59650" y="303213"/>
            <a:ext cx="2282825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303213"/>
            <a:ext cx="669925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Revised:  March 9,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413B6-3899-4D6F-9474-3C9341324B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17D4379-A4B9-47A5-A59E-0077F089521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08000" y="6911975"/>
            <a:ext cx="2368550" cy="527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911975"/>
            <a:ext cx="3213100" cy="527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A04A4-AA02-4DB2-9883-07729E29DD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7F1E473-F092-4DCB-8AEF-21909585E74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17D4379-A4B9-47A5-A59E-0077F089521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4379-A4B9-47A5-A59E-0077F08952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688" y="4876800"/>
            <a:ext cx="8628062" cy="1508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688" y="3216275"/>
            <a:ext cx="8628062" cy="166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529F0-3A75-4821-8AC8-23D81FBAFC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771650"/>
            <a:ext cx="4491038" cy="5008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1438" y="1771650"/>
            <a:ext cx="4491037" cy="5008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3965E-A34A-48A6-B058-8E46D77CCB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98625"/>
            <a:ext cx="4484688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06650"/>
            <a:ext cx="4484688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6200" y="1698625"/>
            <a:ext cx="4486275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6200" y="2406650"/>
            <a:ext cx="4486275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768B2-66AD-4465-918C-88D5F7F7DF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A04A4-AA02-4DB2-9883-07729E29DD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FB139-F93C-4A2A-AA95-471E783C4F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1625"/>
            <a:ext cx="3338513" cy="1285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0" y="301625"/>
            <a:ext cx="5673725" cy="6478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87500"/>
            <a:ext cx="3338513" cy="5192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99A37-B11C-450C-9C01-6700CFAB8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138" y="5313363"/>
            <a:ext cx="6091237" cy="6270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9138" y="677863"/>
            <a:ext cx="6091237" cy="45545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9138" y="5940425"/>
            <a:ext cx="6091237" cy="890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1843D-B840-4920-8AF8-42344515A8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303213"/>
            <a:ext cx="9134475" cy="126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66" tIns="50683" rIns="101366" bIns="506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771650"/>
            <a:ext cx="9134475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66" tIns="50683" rIns="101366" bIns="506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775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911975"/>
            <a:ext cx="236855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66" tIns="50683" rIns="101366" bIns="50683" numCol="1" anchor="t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Revised:  March 9, 2006</a:t>
            </a:r>
          </a:p>
        </p:txBody>
      </p:sp>
      <p:sp>
        <p:nvSpPr>
          <p:cNvPr id="8775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68688" y="6911975"/>
            <a:ext cx="32131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66" tIns="50683" rIns="101366" bIns="50683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775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73925" y="6911975"/>
            <a:ext cx="236855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66" tIns="50683" rIns="101366" bIns="50683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A3C644BB-FF88-484D-B28B-B2D7FEDE80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366713"/>
            <a:ext cx="101504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226175"/>
            <a:ext cx="1371600" cy="136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778875" y="6226175"/>
            <a:ext cx="1371600" cy="136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74" r:id="rId10"/>
    <p:sldLayoutId id="2147483773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ＭＳ Ｐゴシック" pitchFamily="-72" charset="-128"/>
          <a:cs typeface="ＭＳ Ｐゴシック" pitchFamily="-72" charset="-128"/>
        </a:defRPr>
      </a:lvl1pPr>
      <a:lvl2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pitchFamily="-72" charset="-128"/>
          <a:cs typeface="ＭＳ Ｐゴシック" pitchFamily="-72" charset="-128"/>
        </a:defRPr>
      </a:lvl2pPr>
      <a:lvl3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pitchFamily="-72" charset="-128"/>
          <a:cs typeface="ＭＳ Ｐゴシック" pitchFamily="-72" charset="-128"/>
        </a:defRPr>
      </a:lvl3pPr>
      <a:lvl4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pitchFamily="-72" charset="-128"/>
          <a:cs typeface="ＭＳ Ｐゴシック" pitchFamily="-72" charset="-128"/>
        </a:defRPr>
      </a:lvl4pPr>
      <a:lvl5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pitchFamily="-72" charset="-128"/>
          <a:cs typeface="ＭＳ Ｐゴシック" pitchFamily="-72" charset="-128"/>
        </a:defRPr>
      </a:lvl5pPr>
      <a:lvl6pPr marL="4572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6pPr>
      <a:lvl7pPr marL="9144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7pPr>
      <a:lvl8pPr marL="13716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8pPr>
      <a:lvl9pPr marL="18288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9pPr>
    </p:titleStyle>
    <p:bodyStyle>
      <a:lvl1pPr marL="379413" indent="-379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ＭＳ Ｐゴシック" pitchFamily="-72" charset="-128"/>
          <a:cs typeface="ＭＳ Ｐゴシック" pitchFamily="-72" charset="-128"/>
        </a:defRPr>
      </a:lvl1pPr>
      <a:lvl2pPr marL="823913" indent="-317500" algn="l" defTabSz="1014413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  <a:ea typeface="ＭＳ Ｐゴシック" pitchFamily="-72" charset="-128"/>
        </a:defRPr>
      </a:lvl2pPr>
      <a:lvl3pPr marL="1266825" indent="-252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ＭＳ Ｐゴシック" pitchFamily="-72" charset="-128"/>
        </a:defRPr>
      </a:lvl3pPr>
      <a:lvl4pPr marL="1773238" indent="-252413" algn="l" defTabSz="1014413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ＭＳ Ｐゴシック" pitchFamily="-72" charset="-128"/>
        </a:defRPr>
      </a:lvl4pPr>
      <a:lvl5pPr marL="2281238" indent="-254000" algn="l" defTabSz="1014413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ＭＳ Ｐゴシック" pitchFamily="-72" charset="-128"/>
        </a:defRPr>
      </a:lvl5pPr>
      <a:lvl6pPr marL="2738438" indent="-254000" algn="l" defTabSz="101441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195638" indent="-254000" algn="l" defTabSz="101441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52838" indent="-254000" algn="l" defTabSz="101441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10038" indent="-254000" algn="l" defTabSz="101441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303213"/>
            <a:ext cx="9134475" cy="126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62" tIns="50681" rIns="101362" bIns="506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771650"/>
            <a:ext cx="9134475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62" tIns="50681" rIns="101362" bIns="506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642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61238" y="7072313"/>
            <a:ext cx="23685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62" tIns="50681" rIns="101362" bIns="5068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fld id="{E878B117-ED2D-4024-B472-7DA04778CB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17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438" y="519113"/>
            <a:ext cx="91440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2pPr>
      <a:lvl3pPr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3pPr>
      <a:lvl4pPr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4pPr>
      <a:lvl5pPr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5pPr>
      <a:lvl6pPr marL="457200"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6pPr>
      <a:lvl7pPr marL="914400"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7pPr>
      <a:lvl8pPr marL="1371600"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8pPr>
      <a:lvl9pPr marL="1828800"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9pPr>
    </p:titleStyle>
    <p:bodyStyle>
      <a:lvl1pPr marL="379413" indent="-379413" algn="l" defTabSz="1014413" rtl="0" eaLnBrk="1" fontAlgn="base" hangingPunct="1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23913" indent="-317500" algn="l" defTabSz="1014413" rtl="0" eaLnBrk="1" fontAlgn="base" hangingPunct="1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66825" indent="-252413" algn="l" defTabSz="1014413" rtl="0" eaLnBrk="1" fontAlgn="base" hangingPunct="1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73238" indent="-252413" algn="l" defTabSz="1014413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812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384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1956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528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100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303213"/>
            <a:ext cx="9134475" cy="126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62" tIns="50681" rIns="101362" bIns="506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771650"/>
            <a:ext cx="9134475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62" tIns="50681" rIns="101362" bIns="506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642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61238" y="7072313"/>
            <a:ext cx="23685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62" tIns="50681" rIns="101362" bIns="5068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fld id="{E878B117-ED2D-4024-B472-7DA04778CB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17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438" y="519113"/>
            <a:ext cx="91440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2pPr>
      <a:lvl3pPr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3pPr>
      <a:lvl4pPr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4pPr>
      <a:lvl5pPr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5pPr>
      <a:lvl6pPr marL="457200"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6pPr>
      <a:lvl7pPr marL="914400"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7pPr>
      <a:lvl8pPr marL="1371600"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8pPr>
      <a:lvl9pPr marL="1828800"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9pPr>
    </p:titleStyle>
    <p:bodyStyle>
      <a:lvl1pPr marL="379413" indent="-379413" algn="l" defTabSz="1014413" rtl="0" eaLnBrk="1" fontAlgn="base" hangingPunct="1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23913" indent="-317500" algn="l" defTabSz="1014413" rtl="0" eaLnBrk="1" fontAlgn="base" hangingPunct="1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66825" indent="-252413" algn="l" defTabSz="1014413" rtl="0" eaLnBrk="1" fontAlgn="base" hangingPunct="1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73238" indent="-252413" algn="l" defTabSz="1014413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812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384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1956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528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100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303213"/>
            <a:ext cx="9134475" cy="126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62" tIns="50681" rIns="101362" bIns="506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771650"/>
            <a:ext cx="9134475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62" tIns="50681" rIns="101362" bIns="506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642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61238" y="7072313"/>
            <a:ext cx="23685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62" tIns="50681" rIns="101362" bIns="5068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fld id="{A3C644BB-FF88-484D-B28B-B2D7FEDE80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17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438" y="519113"/>
            <a:ext cx="91440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2pPr>
      <a:lvl3pPr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3pPr>
      <a:lvl4pPr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4pPr>
      <a:lvl5pPr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5pPr>
      <a:lvl6pPr marL="457200"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6pPr>
      <a:lvl7pPr marL="914400"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7pPr>
      <a:lvl8pPr marL="1371600"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8pPr>
      <a:lvl9pPr marL="1828800" algn="ctr" defTabSz="1014413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9pPr>
    </p:titleStyle>
    <p:bodyStyle>
      <a:lvl1pPr marL="379413" indent="-379413" algn="l" defTabSz="1014413" rtl="0" eaLnBrk="1" fontAlgn="base" hangingPunct="1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23913" indent="-317500" algn="l" defTabSz="1014413" rtl="0" eaLnBrk="1" fontAlgn="base" hangingPunct="1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66825" indent="-252413" algn="l" defTabSz="1014413" rtl="0" eaLnBrk="1" fontAlgn="base" hangingPunct="1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73238" indent="-252413" algn="l" defTabSz="1014413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812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384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1956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528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100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500" y="2135188"/>
            <a:ext cx="10007600" cy="2209800"/>
          </a:xfrm>
        </p:spPr>
        <p:txBody>
          <a:bodyPr/>
          <a:lstStyle/>
          <a:p>
            <a:pPr eaLnBrk="1" hangingPunct="1"/>
            <a:r>
              <a:rPr lang="en-US" sz="4400" dirty="0" smtClean="0">
                <a:solidFill>
                  <a:schemeClr val="tx1"/>
                </a:solidFill>
              </a:rPr>
              <a:t>SAUSD </a:t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>Alternative Education Proposal</a:t>
            </a:r>
            <a:r>
              <a:rPr lang="en-US" sz="4800" dirty="0" smtClean="0">
                <a:solidFill>
                  <a:schemeClr val="tx1"/>
                </a:solidFill>
              </a:rPr>
              <a:t/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/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January 11</a:t>
            </a:r>
            <a:r>
              <a:rPr lang="en-US" sz="3200" dirty="0" smtClean="0"/>
              <a:t>, 2011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 smtClean="0"/>
          </a:p>
        </p:txBody>
      </p:sp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508000" y="5988050"/>
            <a:ext cx="4905375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370" tIns="50685" rIns="101370" bIns="50685">
            <a:prstTxWarp prst="textNoShape">
              <a:avLst/>
            </a:prstTxWarp>
            <a:spAutoFit/>
          </a:bodyPr>
          <a:lstStyle/>
          <a:p>
            <a:pPr algn="ctr" defTabSz="1014413">
              <a:spcBef>
                <a:spcPct val="50000"/>
              </a:spcBef>
            </a:pPr>
            <a:endParaRPr lang="en-US" sz="2200" dirty="0"/>
          </a:p>
        </p:txBody>
      </p:sp>
      <p:sp>
        <p:nvSpPr>
          <p:cNvPr id="27651" name="Subtitle 4"/>
          <p:cNvSpPr>
            <a:spLocks noGrp="1"/>
          </p:cNvSpPr>
          <p:nvPr>
            <p:ph type="subTitle" idx="1"/>
          </p:nvPr>
        </p:nvSpPr>
        <p:spPr>
          <a:xfrm>
            <a:off x="655638" y="4913313"/>
            <a:ext cx="8915400" cy="1939925"/>
          </a:xfrm>
        </p:spPr>
        <p:txBody>
          <a:bodyPr/>
          <a:lstStyle/>
          <a:p>
            <a:r>
              <a:rPr lang="en-US" sz="2000" b="1" dirty="0" smtClean="0"/>
              <a:t>Jane A. Russo, Superintendent</a:t>
            </a:r>
          </a:p>
          <a:p>
            <a:r>
              <a:rPr lang="en-US" sz="2000" b="1" dirty="0" smtClean="0"/>
              <a:t>Dawn Miller, Assistant Superintendent, Secondary Division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Nancy Diaz-Miller, Senior Director, Pupil Support Services</a:t>
            </a:r>
          </a:p>
          <a:p>
            <a:r>
              <a:rPr lang="en-US" sz="2000" b="1" dirty="0" smtClean="0"/>
              <a:t>Edward Winchester, Director, Secondary Student Achievement</a:t>
            </a:r>
          </a:p>
          <a:p>
            <a:r>
              <a:rPr lang="en-US" sz="2000" b="1" dirty="0" smtClean="0"/>
              <a:t>Tony Wold, Ed.D., Director, Program Quality Analysis</a:t>
            </a:r>
          </a:p>
          <a:p>
            <a:endParaRPr lang="en-US" sz="22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5291261" y="482551"/>
            <a:ext cx="4465637" cy="950962"/>
          </a:xfrm>
        </p:spPr>
        <p:txBody>
          <a:bodyPr/>
          <a:lstStyle/>
          <a:p>
            <a:r>
              <a:rPr lang="en-US" sz="2800" dirty="0" smtClean="0"/>
              <a:t>Challenges of Current Chavez/Griset Programs</a:t>
            </a:r>
            <a:endParaRPr lang="en-US" sz="2400" dirty="0" smtClean="0"/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538733" y="1922711"/>
            <a:ext cx="9134475" cy="4944042"/>
          </a:xfrm>
        </p:spPr>
        <p:txBody>
          <a:bodyPr/>
          <a:lstStyle/>
          <a:p>
            <a:r>
              <a:rPr lang="en-US" sz="2800" dirty="0" smtClean="0"/>
              <a:t>Re-examine and adjust program definition and enrollment criteria to provide greater access</a:t>
            </a:r>
          </a:p>
          <a:p>
            <a:endParaRPr lang="en-US" sz="2800" dirty="0" smtClean="0"/>
          </a:p>
          <a:p>
            <a:r>
              <a:rPr lang="en-US" sz="2800" dirty="0" smtClean="0"/>
              <a:t>Addressing needs of students at the earliest opportunity to eliminate credit deficiencies</a:t>
            </a:r>
          </a:p>
          <a:p>
            <a:endParaRPr lang="en-US" sz="2800" dirty="0" smtClean="0"/>
          </a:p>
          <a:p>
            <a:r>
              <a:rPr lang="en-US" sz="2800" dirty="0" smtClean="0"/>
              <a:t>Maintaining maximum enrollment throughout the school year</a:t>
            </a:r>
          </a:p>
          <a:p>
            <a:endParaRPr lang="en-US" sz="2800" dirty="0" smtClean="0"/>
          </a:p>
          <a:p>
            <a:r>
              <a:rPr lang="en-US" sz="2800" dirty="0" smtClean="0"/>
              <a:t>Establishing a common vision and support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66725" y="6911975"/>
            <a:ext cx="9175750" cy="527050"/>
          </a:xfrm>
        </p:spPr>
        <p:txBody>
          <a:bodyPr/>
          <a:lstStyle/>
          <a:p>
            <a:pPr algn="ctr">
              <a:defRPr/>
            </a:pPr>
            <a:fld id="{B7BC2946-5A22-4A51-B375-3D48976EA4FA}" type="slidenum">
              <a:rPr lang="en-US" smtClean="0"/>
              <a:pPr algn="ctr"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9485" y="410543"/>
            <a:ext cx="5038280" cy="1043434"/>
          </a:xfrm>
        </p:spPr>
        <p:txBody>
          <a:bodyPr/>
          <a:lstStyle/>
          <a:p>
            <a:r>
              <a:rPr lang="en-US" sz="3200" dirty="0" smtClean="0"/>
              <a:t>Program Improvement (PI) Status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562671"/>
            <a:ext cx="9134475" cy="5112568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Year 4 and 5 Program Improvement (PI) schools must plan for and implement one of four possible changes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38733" y="6911975"/>
            <a:ext cx="9103742" cy="527050"/>
          </a:xfrm>
        </p:spPr>
        <p:txBody>
          <a:bodyPr/>
          <a:lstStyle/>
          <a:p>
            <a:pPr algn="ctr">
              <a:defRPr/>
            </a:pPr>
            <a:fld id="{C17D4379-A4B9-47A5-A59E-0077F089521D}" type="slidenum">
              <a:rPr lang="en-US" smtClean="0"/>
              <a:pPr algn="ctr">
                <a:defRPr/>
              </a:pPr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0741" y="2642791"/>
          <a:ext cx="8928992" cy="4291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2"/>
                <a:gridCol w="3600400"/>
              </a:tblGrid>
              <a:tr h="7803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PI – Year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4</a:t>
                      </a:r>
                    </a:p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Cesar Chavez &amp; Lorin Griset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PI – Year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Community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Day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681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b="1" baseline="0" dirty="0" smtClean="0"/>
                        <a:t>P</a:t>
                      </a:r>
                      <a:r>
                        <a:rPr lang="en-US" b="1" dirty="0" smtClean="0"/>
                        <a:t>repare plan for alternative governance of school. Select one of the following:</a:t>
                      </a:r>
                    </a:p>
                    <a:p>
                      <a:pPr>
                        <a:lnSpc>
                          <a:spcPts val="3600"/>
                        </a:lnSpc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 Reopen school as a charter</a:t>
                      </a:r>
                    </a:p>
                    <a:p>
                      <a:pPr>
                        <a:lnSpc>
                          <a:spcPts val="3600"/>
                        </a:lnSpc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 Replace all or most staff including principal</a:t>
                      </a:r>
                    </a:p>
                    <a:p>
                      <a:pPr>
                        <a:lnSpc>
                          <a:spcPts val="3600"/>
                        </a:lnSpc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 Contract with outside entity to manage school</a:t>
                      </a:r>
                    </a:p>
                    <a:p>
                      <a:pPr>
                        <a:lnSpc>
                          <a:spcPts val="3600"/>
                        </a:lnSpc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 State takeover</a:t>
                      </a:r>
                    </a:p>
                    <a:p>
                      <a:pPr>
                        <a:lnSpc>
                          <a:spcPts val="3600"/>
                        </a:lnSpc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 Any other major restructuring                   </a:t>
                      </a:r>
                    </a:p>
                    <a:p>
                      <a:pPr>
                        <a:lnSpc>
                          <a:spcPts val="3600"/>
                        </a:lnSpc>
                        <a:buFont typeface="Arial" pitchFamily="34" charset="0"/>
                        <a:buNone/>
                      </a:pPr>
                      <a:r>
                        <a:rPr lang="en-US" dirty="0" smtClean="0"/>
                        <a:t>  (completed in 2009-10</a:t>
                      </a:r>
                      <a:r>
                        <a:rPr lang="en-US" baseline="0" dirty="0" smtClean="0"/>
                        <a:t> at CDS)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July,</a:t>
                      </a:r>
                      <a:r>
                        <a:rPr lang="en-US" b="1" baseline="0" dirty="0" smtClean="0"/>
                        <a:t> 2010 replaced all or most staff including principal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7165" y="410544"/>
            <a:ext cx="5472608" cy="1152128"/>
          </a:xfrm>
        </p:spPr>
        <p:txBody>
          <a:bodyPr/>
          <a:lstStyle/>
          <a:p>
            <a:r>
              <a:rPr lang="en-US" sz="3200" dirty="0" smtClean="0"/>
              <a:t>Achievement Reinforcement Center (ARC)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797" y="1771650"/>
            <a:ext cx="7992888" cy="1303189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 smtClean="0"/>
              <a:t>Short-term placement for students who are suspended or truant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347045" y="6963271"/>
            <a:ext cx="2368550" cy="314325"/>
          </a:xfrm>
        </p:spPr>
        <p:txBody>
          <a:bodyPr/>
          <a:lstStyle/>
          <a:p>
            <a:pPr>
              <a:defRPr/>
            </a:pPr>
            <a:fld id="{B7F1E473-F092-4DCB-8AEF-21909585E74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86805" y="3650904"/>
          <a:ext cx="79208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3672408"/>
              </a:tblGrid>
              <a:tr h="490853"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Staffing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Student Population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9085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 Teacher/Outreach</a:t>
                      </a:r>
                      <a:r>
                        <a:rPr lang="en-US" sz="2000" baseline="0" dirty="0" smtClean="0"/>
                        <a:t> Consultants  </a:t>
                      </a:r>
                    </a:p>
                    <a:p>
                      <a:pPr algn="l"/>
                      <a:r>
                        <a:rPr lang="en-US" sz="2000" baseline="0" dirty="0" smtClean="0"/>
                        <a:t>                (Grant site)</a:t>
                      </a:r>
                      <a:endParaRPr lang="en-US" sz="20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Varies from day to day</a:t>
                      </a:r>
                      <a:endParaRPr lang="en-US" sz="2000" dirty="0"/>
                    </a:p>
                  </a:txBody>
                  <a:tcPr/>
                </a:tc>
              </a:tr>
              <a:tr h="49085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District Resource Officer (DSO)</a:t>
                      </a:r>
                    </a:p>
                    <a:p>
                      <a:r>
                        <a:rPr lang="en-US" sz="2000" dirty="0" smtClean="0"/>
                        <a:t>School Resource</a:t>
                      </a:r>
                      <a:r>
                        <a:rPr lang="en-US" sz="2000" baseline="0" dirty="0" smtClean="0"/>
                        <a:t> Officer (SRO)</a:t>
                      </a:r>
                    </a:p>
                    <a:p>
                      <a:r>
                        <a:rPr lang="en-US" sz="2000" baseline="0" dirty="0" smtClean="0"/>
                        <a:t>(same as CDS staffing)</a:t>
                      </a:r>
                      <a:endParaRPr lang="en-US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189" y="554559"/>
            <a:ext cx="5075238" cy="864097"/>
          </a:xfrm>
        </p:spPr>
        <p:txBody>
          <a:bodyPr/>
          <a:lstStyle/>
          <a:p>
            <a:r>
              <a:rPr lang="en-US" sz="2800" dirty="0" smtClean="0"/>
              <a:t>Current Alternative Education </a:t>
            </a:r>
            <a:br>
              <a:rPr lang="en-US" sz="2800" dirty="0" smtClean="0"/>
            </a:br>
            <a:r>
              <a:rPr lang="en-US" sz="2800" dirty="0" smtClean="0"/>
              <a:t>Organization Chart</a:t>
            </a:r>
            <a:endParaRPr lang="en-US" sz="2800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0" y="7138988"/>
            <a:ext cx="101504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362" tIns="50681" rIns="101362" bIns="50681">
            <a:prstTxWarp prst="textNoShape">
              <a:avLst/>
            </a:prstTxWarp>
          </a:bodyPr>
          <a:lstStyle/>
          <a:p>
            <a:pPr algn="ctr" defTabSz="1014413"/>
            <a:fld id="{813AE154-FAE1-4DFC-999B-7275B33FF5C6}" type="slidenum">
              <a:rPr lang="en-US" sz="1600"/>
              <a:pPr algn="ctr" defTabSz="1014413"/>
              <a:t>13</a:t>
            </a:fld>
            <a:endParaRPr lang="en-US" sz="16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2742" y="2282750"/>
          <a:ext cx="8928998" cy="3240360"/>
        </p:xfrm>
        <a:graphic>
          <a:graphicData uri="http://schemas.openxmlformats.org/drawingml/2006/table">
            <a:tbl>
              <a:tblPr/>
              <a:tblGrid>
                <a:gridCol w="1141026"/>
                <a:gridCol w="327882"/>
                <a:gridCol w="1141026"/>
                <a:gridCol w="327882"/>
                <a:gridCol w="1141026"/>
                <a:gridCol w="53255"/>
                <a:gridCol w="327882"/>
                <a:gridCol w="1141026"/>
                <a:gridCol w="327882"/>
                <a:gridCol w="1141026"/>
                <a:gridCol w="186892"/>
                <a:gridCol w="186892"/>
                <a:gridCol w="1485301"/>
              </a:tblGrid>
              <a:tr h="1218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Principal                  11 months</a:t>
                      </a: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Principal                  11 months</a:t>
                      </a: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Principal 12 months</a:t>
                      </a: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Senior Director,                                                        Pupil Support Services</a:t>
                      </a: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660"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96" marR="7496" marT="749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96" marR="7496" marT="74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96" marR="7496" marT="749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96" marR="7496" marT="74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496" marR="7496" marT="749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96" marR="7496" marT="749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96" marR="7496" marT="749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496" marR="7496" marT="749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96" marR="7496" marT="749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8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Cesar Chavez</a:t>
                      </a: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Lorin Griset</a:t>
                      </a: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Community Day School</a:t>
                      </a: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96" marR="7496" marT="749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Independent Study</a:t>
                      </a: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ISUS</a:t>
                      </a: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496" marR="7496" marT="74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ARC</a:t>
                      </a:r>
                    </a:p>
                  </a:txBody>
                  <a:tcPr marL="7496" marR="7496" marT="74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 bwMode="auto">
          <a:xfrm rot="5400000">
            <a:off x="2302929" y="3902931"/>
            <a:ext cx="792088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790761" y="3902931"/>
            <a:ext cx="792088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5400000">
            <a:off x="8423609" y="3902931"/>
            <a:ext cx="792088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5219254" y="554559"/>
            <a:ext cx="4464496" cy="838200"/>
          </a:xfrm>
        </p:spPr>
        <p:txBody>
          <a:bodyPr/>
          <a:lstStyle/>
          <a:p>
            <a:r>
              <a:rPr lang="en-US" sz="3200" dirty="0" smtClean="0"/>
              <a:t>Alternative Education Proposal</a:t>
            </a:r>
            <a:endParaRPr lang="en-US" sz="2800" dirty="0" smtClean="0"/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1474837" y="2282751"/>
            <a:ext cx="7344817" cy="3498553"/>
          </a:xfrm>
        </p:spPr>
        <p:txBody>
          <a:bodyPr/>
          <a:lstStyle/>
          <a:p>
            <a:pPr algn="ctr">
              <a:buNone/>
            </a:pPr>
            <a:r>
              <a:rPr lang="en-US" sz="3600" dirty="0" smtClean="0"/>
              <a:t>The Alternative Education Proposal will result in improved program monitoring and increased ADA, ultimately increasing service to students and revenue</a:t>
            </a:r>
          </a:p>
        </p:txBody>
      </p:sp>
      <p:sp>
        <p:nvSpPr>
          <p:cNvPr id="45059" name="Slide Number Placeholder 3"/>
          <p:cNvSpPr txBox="1">
            <a:spLocks noGrp="1"/>
          </p:cNvSpPr>
          <p:nvPr/>
        </p:nvSpPr>
        <p:spPr bwMode="auto">
          <a:xfrm>
            <a:off x="0" y="7138988"/>
            <a:ext cx="101504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362" tIns="50681" rIns="101362" bIns="50681">
            <a:prstTxWarp prst="textNoShape">
              <a:avLst/>
            </a:prstTxWarp>
          </a:bodyPr>
          <a:lstStyle/>
          <a:p>
            <a:pPr algn="ctr" defTabSz="1014413"/>
            <a:fld id="{813AE154-FAE1-4DFC-999B-7275B33FF5C6}" type="slidenum">
              <a:rPr lang="en-US" sz="1600"/>
              <a:pPr algn="ctr" defTabSz="1014413"/>
              <a:t>14</a:t>
            </a:fld>
            <a:endParaRPr lang="en-US" sz="1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5147245" y="482551"/>
            <a:ext cx="4680520" cy="1068387"/>
          </a:xfrm>
        </p:spPr>
        <p:txBody>
          <a:bodyPr/>
          <a:lstStyle/>
          <a:p>
            <a:r>
              <a:rPr lang="en-US" sz="3200" dirty="0" smtClean="0"/>
              <a:t>Alternative Education Proposal</a:t>
            </a:r>
            <a:endParaRPr lang="en-US" sz="2800" dirty="0" smtClean="0"/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574643" y="4152110"/>
            <a:ext cx="9134475" cy="3000396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u="sng" dirty="0" smtClean="0"/>
              <a:t>Advantages:</a:t>
            </a:r>
            <a:endParaRPr lang="en-US" sz="1800" dirty="0" smtClean="0"/>
          </a:p>
          <a:p>
            <a:r>
              <a:rPr lang="en-US" sz="2000" dirty="0" smtClean="0"/>
              <a:t>Common vision and mission under one leader</a:t>
            </a:r>
          </a:p>
          <a:p>
            <a:pPr>
              <a:buNone/>
            </a:pPr>
            <a:endParaRPr lang="en-US" sz="800" dirty="0" smtClean="0"/>
          </a:p>
          <a:p>
            <a:r>
              <a:rPr lang="en-US" sz="2000" dirty="0" smtClean="0"/>
              <a:t>Consistent supervision, policy and practices at all alternative education sites</a:t>
            </a:r>
          </a:p>
          <a:p>
            <a:pPr>
              <a:buNone/>
            </a:pPr>
            <a:endParaRPr lang="en-US" sz="800" dirty="0" smtClean="0"/>
          </a:p>
          <a:p>
            <a:r>
              <a:rPr lang="en-US" sz="2000" dirty="0" smtClean="0"/>
              <a:t>12 month positions include summer school responsibilities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66725" y="7107287"/>
            <a:ext cx="9175750" cy="331738"/>
          </a:xfrm>
        </p:spPr>
        <p:txBody>
          <a:bodyPr/>
          <a:lstStyle/>
          <a:p>
            <a:pPr algn="ctr">
              <a:defRPr/>
            </a:pPr>
            <a:fld id="{E177D1CC-DB89-42BD-B157-16A4A6C3400E}" type="slidenum">
              <a:rPr lang="en-US" smtClean="0"/>
              <a:pPr algn="ctr">
                <a:defRPr/>
              </a:pPr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0781" y="1562671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Change the Supervision Structure of Alternative Education</a:t>
            </a:r>
            <a:endParaRPr lang="en-US" sz="18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98773" y="2066727"/>
          <a:ext cx="8208915" cy="1535430"/>
        </p:xfrm>
        <a:graphic>
          <a:graphicData uri="http://schemas.openxmlformats.org/drawingml/2006/table">
            <a:tbl>
              <a:tblPr/>
              <a:tblGrid>
                <a:gridCol w="1674422"/>
                <a:gridCol w="481156"/>
                <a:gridCol w="1674422"/>
                <a:gridCol w="481156"/>
                <a:gridCol w="1674422"/>
                <a:gridCol w="67759"/>
                <a:gridCol w="481156"/>
                <a:gridCol w="1674422"/>
              </a:tblGrid>
              <a:tr h="40005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Principal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IV 12 months,    </a:t>
                      </a:r>
                    </a:p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Alternative Education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&amp;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Independent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Study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4775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 IV                            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 IV                            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 IV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5725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Cesar Chavez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Lorin Griset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Community Day School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 bwMode="auto">
          <a:xfrm rot="5400000">
            <a:off x="1582849" y="2534779"/>
            <a:ext cx="216024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>
            <a:off x="3743089" y="2534779"/>
            <a:ext cx="216024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1582849" y="3110843"/>
            <a:ext cx="216024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rot="16200000" flipH="1">
            <a:off x="3743089" y="3110843"/>
            <a:ext cx="224408" cy="838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rot="5400000">
            <a:off x="5975337" y="3110843"/>
            <a:ext cx="216024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8135577" y="3110843"/>
            <a:ext cx="216024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>
          <a:xfrm>
            <a:off x="5219253" y="482551"/>
            <a:ext cx="4724400" cy="992187"/>
          </a:xfrm>
        </p:spPr>
        <p:txBody>
          <a:bodyPr/>
          <a:lstStyle/>
          <a:p>
            <a:r>
              <a:rPr lang="en-US" sz="3200" dirty="0" smtClean="0"/>
              <a:t>Alternative Education Proposal</a:t>
            </a:r>
            <a:endParaRPr lang="en-US" sz="2800" dirty="0" smtClean="0"/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717520" y="4937927"/>
            <a:ext cx="9432956" cy="1440160"/>
          </a:xfrm>
        </p:spPr>
        <p:txBody>
          <a:bodyPr/>
          <a:lstStyle/>
          <a:p>
            <a:pPr>
              <a:buNone/>
            </a:pPr>
            <a:r>
              <a:rPr lang="en-US" sz="2400" u="sng" dirty="0" smtClean="0"/>
              <a:t>Advantages of Facility Consolidation:</a:t>
            </a:r>
            <a:endParaRPr lang="en-US" sz="2400" dirty="0" smtClean="0"/>
          </a:p>
          <a:p>
            <a:r>
              <a:rPr lang="en-US" sz="2400" dirty="0" smtClean="0"/>
              <a:t>Consolidation of resources (School Resource Officer, District Safety Officer)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FontTx/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66725" y="6911975"/>
            <a:ext cx="9175750" cy="527050"/>
          </a:xfrm>
        </p:spPr>
        <p:txBody>
          <a:bodyPr/>
          <a:lstStyle/>
          <a:p>
            <a:pPr algn="ctr">
              <a:defRPr/>
            </a:pPr>
            <a:fld id="{858793C3-BABC-48FE-83D5-936F6F5EB141}" type="slidenum">
              <a:rPr lang="en-US" smtClean="0"/>
              <a:pPr algn="ctr">
                <a:defRPr/>
              </a:pPr>
              <a:t>16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70781" y="1490663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smtClean="0"/>
              <a:t>Consolidation  of Alternative </a:t>
            </a:r>
            <a:r>
              <a:rPr lang="en-US" u="sng" dirty="0" smtClean="0"/>
              <a:t>Education Program Facilities</a:t>
            </a:r>
            <a:endParaRPr lang="en-US" sz="1800" dirty="0" smtClean="0"/>
          </a:p>
        </p:txBody>
      </p:sp>
      <p:pic>
        <p:nvPicPr>
          <p:cNvPr id="11266" name="Picture 2" descr="http://t0.gstatic.com/images?q=tbn:ANd9GcQTW0ztSadvJ24KxUl8tJM1o7DRdJD3UnNI3il_i-exJicFOo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4917" y="2210743"/>
            <a:ext cx="951819" cy="1737360"/>
          </a:xfrm>
          <a:prstGeom prst="rect">
            <a:avLst/>
          </a:prstGeom>
          <a:noFill/>
        </p:spPr>
      </p:pic>
      <p:pic>
        <p:nvPicPr>
          <p:cNvPr id="11270" name="Picture 6" descr="http://t1.gstatic.com/images?q=tbn:ANd9GcTVdTdPbCXLAgw0MpD59mzS4dh0LBqA-XXxoMt-hIlgXo14R-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39333" y="1922711"/>
            <a:ext cx="1790700" cy="25527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10741" y="2642791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Community </a:t>
            </a:r>
            <a:br>
              <a:rPr lang="en-US" dirty="0" smtClean="0"/>
            </a:br>
            <a:r>
              <a:rPr lang="en-US" dirty="0" smtClean="0"/>
              <a:t>Day Site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451501" y="2354759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Grant Site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>
            <a:off x="3707085" y="2786807"/>
            <a:ext cx="2088232" cy="1588"/>
          </a:xfrm>
          <a:prstGeom prst="straightConnector1">
            <a:avLst/>
          </a:prstGeom>
          <a:ln w="3810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51101" y="1994719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ARC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3419053" y="3794919"/>
            <a:ext cx="2376264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347045" y="3074839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Independent Study</a:t>
            </a: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3851101" y="235475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moves</a:t>
            </a:r>
            <a:endParaRPr lang="en-US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3707085" y="336287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moves</a:t>
            </a:r>
            <a:endParaRPr lang="en-US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9253" y="482550"/>
            <a:ext cx="4680520" cy="936105"/>
          </a:xfrm>
        </p:spPr>
        <p:txBody>
          <a:bodyPr/>
          <a:lstStyle/>
          <a:p>
            <a:r>
              <a:rPr lang="en-US" sz="3200" dirty="0" smtClean="0"/>
              <a:t>Alternative Education</a:t>
            </a:r>
            <a:br>
              <a:rPr lang="en-US" sz="3200" dirty="0" smtClean="0"/>
            </a:br>
            <a:r>
              <a:rPr lang="en-US" sz="3200" dirty="0" smtClean="0"/>
              <a:t>Program Budget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38733" y="1778695"/>
          <a:ext cx="9145016" cy="5112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0969"/>
                <a:gridCol w="2724047"/>
              </a:tblGrid>
              <a:tr h="4969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Proposed Change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Budgetary Impact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98613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Increase full-time Independent Study enrollment</a:t>
                      </a:r>
                      <a:r>
                        <a:rPr lang="en-US" sz="1900" baseline="0" dirty="0" smtClean="0">
                          <a:solidFill>
                            <a:schemeClr val="tx1"/>
                          </a:solidFill>
                        </a:rPr>
                        <a:t> by 30-60 ADA (doubled from 2009-10 for budget purposes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$156,120</a:t>
                      </a:r>
                      <a:r>
                        <a:rPr lang="en-US" sz="1900" baseline="0" dirty="0" smtClean="0">
                          <a:solidFill>
                            <a:schemeClr val="tx1"/>
                          </a:solidFill>
                        </a:rPr>
                        <a:t> - $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312,240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898613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Savings from consolidation of ARC and CDS </a:t>
                      </a:r>
                    </a:p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(from 4 to 2 positions)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$120,000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898613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Replace site </a:t>
                      </a:r>
                      <a:r>
                        <a:rPr lang="en-US" sz="1900" smtClean="0"/>
                        <a:t>Principals with </a:t>
                      </a:r>
                      <a:r>
                        <a:rPr lang="en-US" sz="1900" dirty="0" smtClean="0"/>
                        <a:t>AP IV (12 months); add 1 Principal IV (12 months) to oversee all Alternative Ed</a:t>
                      </a:r>
                      <a:endParaRPr lang="en-US" sz="1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($160,000)</a:t>
                      </a:r>
                      <a:endParaRPr lang="en-US" sz="19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</a:tr>
              <a:tr h="510577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Increase site Office Managers to 12 months</a:t>
                      </a:r>
                      <a:endParaRPr lang="en-US" sz="1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($11,000)</a:t>
                      </a:r>
                      <a:endParaRPr lang="en-US" sz="19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</a:tr>
              <a:tr h="898613">
                <a:tc>
                  <a:txBody>
                    <a:bodyPr/>
                    <a:lstStyle/>
                    <a:p>
                      <a:pPr algn="ctr"/>
                      <a:r>
                        <a:rPr lang="en-US" sz="1900" b="1" u="sng" baseline="0" dirty="0" smtClean="0"/>
                        <a:t>Add</a:t>
                      </a:r>
                      <a:r>
                        <a:rPr lang="en-US" sz="1900" baseline="0" dirty="0" smtClean="0"/>
                        <a:t> School Office Assistant Position and c</a:t>
                      </a:r>
                      <a:r>
                        <a:rPr lang="en-US" sz="1900" dirty="0" smtClean="0"/>
                        <a:t>hange</a:t>
                      </a:r>
                      <a:r>
                        <a:rPr lang="en-US" sz="1900" baseline="0" dirty="0" smtClean="0"/>
                        <a:t> Sr. Secretary to Registrar </a:t>
                      </a:r>
                      <a:endParaRPr lang="en-US" sz="1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($65,000)</a:t>
                      </a:r>
                      <a:endParaRPr lang="en-US" sz="19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</a:tr>
              <a:tr h="510577"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 smtClean="0"/>
                        <a:t>Total Initial Savings from Restructuring</a:t>
                      </a:r>
                      <a:endParaRPr lang="en-US" sz="1900" b="1" dirty="0"/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 smtClean="0"/>
                        <a:t>$40,120 - $196,240</a:t>
                      </a:r>
                      <a:endParaRPr lang="en-US" sz="1900" b="1" dirty="0"/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66725" y="6911975"/>
            <a:ext cx="9175750" cy="527050"/>
          </a:xfrm>
        </p:spPr>
        <p:txBody>
          <a:bodyPr/>
          <a:lstStyle/>
          <a:p>
            <a:pPr algn="ctr">
              <a:defRPr/>
            </a:pPr>
            <a:fld id="{C17D4379-A4B9-47A5-A59E-0077F089521D}" type="slidenum">
              <a:rPr lang="en-US" smtClean="0"/>
              <a:pPr algn="ctr"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5219254" y="554559"/>
            <a:ext cx="4464496" cy="838200"/>
          </a:xfrm>
        </p:spPr>
        <p:txBody>
          <a:bodyPr/>
          <a:lstStyle/>
          <a:p>
            <a:r>
              <a:rPr lang="en-US" sz="3200" dirty="0" smtClean="0"/>
              <a:t>Recommended Timeline</a:t>
            </a:r>
            <a:endParaRPr lang="en-US" sz="2800" dirty="0" smtClean="0"/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538733" y="2138735"/>
            <a:ext cx="9134475" cy="4290641"/>
          </a:xfrm>
        </p:spPr>
        <p:txBody>
          <a:bodyPr/>
          <a:lstStyle/>
          <a:p>
            <a:r>
              <a:rPr lang="en-US" sz="2800" dirty="0" smtClean="0"/>
              <a:t>February, 2011 – Hire Alternative Education Principal and Assistant Principal positions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r>
              <a:rPr lang="en-US" sz="2800" dirty="0" smtClean="0"/>
              <a:t>March, 2011 – Begin planning with the new Principal for 2011-12 school year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r>
              <a:rPr lang="en-US" sz="2800" dirty="0" smtClean="0"/>
              <a:t>July, 2011 – Implement updated Alternative Education Program</a:t>
            </a:r>
          </a:p>
        </p:txBody>
      </p:sp>
      <p:sp>
        <p:nvSpPr>
          <p:cNvPr id="45059" name="Slide Number Placeholder 3"/>
          <p:cNvSpPr txBox="1">
            <a:spLocks noGrp="1"/>
          </p:cNvSpPr>
          <p:nvPr/>
        </p:nvSpPr>
        <p:spPr bwMode="auto">
          <a:xfrm>
            <a:off x="0" y="7138988"/>
            <a:ext cx="101504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362" tIns="50681" rIns="101362" bIns="50681">
            <a:prstTxWarp prst="textNoShape">
              <a:avLst/>
            </a:prstTxWarp>
          </a:bodyPr>
          <a:lstStyle/>
          <a:p>
            <a:pPr algn="ctr" defTabSz="1014413"/>
            <a:fld id="{813AE154-FAE1-4DFC-999B-7275B33FF5C6}" type="slidenum">
              <a:rPr lang="en-US" sz="1600"/>
              <a:pPr algn="ctr" defTabSz="1014413"/>
              <a:t>18</a:t>
            </a:fld>
            <a:endParaRPr lang="en-US" sz="1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3229" y="626567"/>
            <a:ext cx="4664075" cy="924991"/>
          </a:xfrm>
        </p:spPr>
        <p:txBody>
          <a:bodyPr/>
          <a:lstStyle/>
          <a:p>
            <a:r>
              <a:rPr lang="en-US" sz="3200" dirty="0" smtClean="0"/>
              <a:t>Purpose of Presentation</a:t>
            </a:r>
            <a:endParaRPr lang="en-US" dirty="0" smtClean="0"/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508000" y="1966913"/>
            <a:ext cx="9134475" cy="4724400"/>
          </a:xfrm>
        </p:spPr>
        <p:txBody>
          <a:bodyPr/>
          <a:lstStyle/>
          <a:p>
            <a:pPr>
              <a:lnSpc>
                <a:spcPts val="4800"/>
              </a:lnSpc>
            </a:pPr>
            <a:r>
              <a:rPr lang="en-US" sz="2800" dirty="0" smtClean="0"/>
              <a:t>Goal of Alternative Education Program Proposal</a:t>
            </a:r>
          </a:p>
          <a:p>
            <a:pPr>
              <a:lnSpc>
                <a:spcPts val="4800"/>
              </a:lnSpc>
            </a:pPr>
            <a:r>
              <a:rPr lang="en-US" sz="2800" dirty="0" smtClean="0"/>
              <a:t>Current Program Offerings</a:t>
            </a:r>
          </a:p>
          <a:p>
            <a:pPr>
              <a:lnSpc>
                <a:spcPts val="4800"/>
              </a:lnSpc>
            </a:pPr>
            <a:r>
              <a:rPr lang="en-US" sz="2800" dirty="0" smtClean="0"/>
              <a:t>Students Served</a:t>
            </a:r>
          </a:p>
          <a:p>
            <a:pPr>
              <a:lnSpc>
                <a:spcPts val="4800"/>
              </a:lnSpc>
            </a:pPr>
            <a:r>
              <a:rPr lang="en-US" sz="2800" dirty="0" smtClean="0"/>
              <a:t>Administrative Structure/Supervisory Challenges</a:t>
            </a:r>
          </a:p>
          <a:p>
            <a:pPr>
              <a:lnSpc>
                <a:spcPts val="4800"/>
              </a:lnSpc>
            </a:pPr>
            <a:r>
              <a:rPr lang="en-US" sz="2800" dirty="0" smtClean="0"/>
              <a:t>Program Improvement Status</a:t>
            </a:r>
          </a:p>
          <a:p>
            <a:pPr>
              <a:lnSpc>
                <a:spcPts val="4800"/>
              </a:lnSpc>
            </a:pPr>
            <a:r>
              <a:rPr lang="en-US" sz="2800" dirty="0" smtClean="0"/>
              <a:t>Alternative Education Proposal &amp; Budget</a:t>
            </a:r>
          </a:p>
          <a:p>
            <a:pPr>
              <a:lnSpc>
                <a:spcPts val="4800"/>
              </a:lnSpc>
            </a:pPr>
            <a:r>
              <a:rPr lang="en-US" sz="2800" dirty="0" smtClean="0"/>
              <a:t>Recommended Timeline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38733" y="6911975"/>
            <a:ext cx="9103742" cy="527050"/>
          </a:xfrm>
        </p:spPr>
        <p:txBody>
          <a:bodyPr/>
          <a:lstStyle/>
          <a:p>
            <a:pPr algn="ctr">
              <a:defRPr/>
            </a:pPr>
            <a:fld id="{66F5D46E-2A56-46EF-96BE-B7AC45DD2C85}" type="slidenum">
              <a:rPr lang="en-US" smtClean="0"/>
              <a:pPr algn="ctr"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5147245" y="554559"/>
            <a:ext cx="4464496" cy="996999"/>
          </a:xfrm>
        </p:spPr>
        <p:txBody>
          <a:bodyPr/>
          <a:lstStyle/>
          <a:p>
            <a:r>
              <a:rPr lang="en-US" sz="2800" dirty="0" smtClean="0"/>
              <a:t>Goal of SAUSD Alternative Education Proposal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4837" y="2570783"/>
            <a:ext cx="76328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Establish a common vision to serve the needs of secondary students who need alternative paths to graduation</a:t>
            </a:r>
            <a:endParaRPr lang="en-US" sz="44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38733" y="6911975"/>
            <a:ext cx="9103742" cy="527050"/>
          </a:xfrm>
        </p:spPr>
        <p:txBody>
          <a:bodyPr/>
          <a:lstStyle/>
          <a:p>
            <a:pPr algn="ctr">
              <a:defRPr/>
            </a:pPr>
            <a:fld id="{66F5D46E-2A56-46EF-96BE-B7AC45DD2C85}" type="slidenum">
              <a:rPr lang="en-US" smtClean="0"/>
              <a:pPr algn="ctr"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291260" y="482551"/>
            <a:ext cx="4392489" cy="1066800"/>
          </a:xfrm>
        </p:spPr>
        <p:txBody>
          <a:bodyPr/>
          <a:lstStyle/>
          <a:p>
            <a:r>
              <a:rPr lang="en-US" sz="3200" dirty="0" smtClean="0"/>
              <a:t>Current Alternative Education Programs</a:t>
            </a:r>
            <a:endParaRPr lang="en-US" dirty="0" smtClean="0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508000" y="1634679"/>
            <a:ext cx="9134475" cy="5008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Community Day School (CDS)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Independent Study Program (ISP)</a:t>
            </a:r>
          </a:p>
          <a:p>
            <a:pPr marL="514350" indent="-514350">
              <a:buNone/>
            </a:pPr>
            <a:r>
              <a:rPr lang="en-US" sz="2800" dirty="0" smtClean="0"/>
              <a:t>	</a:t>
            </a:r>
            <a:r>
              <a:rPr lang="en-US" sz="2400" dirty="0" smtClean="0"/>
              <a:t>2.1.   Independent Study for Ultimate Success (ISUS)</a:t>
            </a:r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sz="2800" dirty="0" smtClean="0"/>
              <a:t>Cesar Chavez High School</a:t>
            </a:r>
          </a:p>
          <a:p>
            <a:pPr marL="514350" indent="-514350">
              <a:buNone/>
            </a:pPr>
            <a:r>
              <a:rPr lang="en-US" sz="2800" dirty="0" smtClean="0"/>
              <a:t>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2800" dirty="0" err="1" smtClean="0"/>
              <a:t>Lorin</a:t>
            </a:r>
            <a:r>
              <a:rPr lang="en-US" sz="2800" dirty="0" smtClean="0"/>
              <a:t> </a:t>
            </a:r>
            <a:r>
              <a:rPr lang="en-US" sz="2800" dirty="0" err="1" smtClean="0"/>
              <a:t>Griset</a:t>
            </a:r>
            <a:r>
              <a:rPr lang="en-US" sz="2800" dirty="0" smtClean="0"/>
              <a:t> Academy</a:t>
            </a:r>
          </a:p>
          <a:p>
            <a:pPr marL="514350" indent="-514350">
              <a:buFont typeface="+mj-lt"/>
              <a:buAutoNum type="arabicPeriod" startAt="3"/>
            </a:pPr>
            <a:endParaRPr lang="en-US" sz="28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sz="2800" dirty="0" smtClean="0"/>
              <a:t>Achievement Reinforcement Center (ARC)</a:t>
            </a:r>
          </a:p>
          <a:p>
            <a:pPr>
              <a:buNone/>
            </a:pP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38733" y="6911975"/>
            <a:ext cx="9103742" cy="527050"/>
          </a:xfrm>
        </p:spPr>
        <p:txBody>
          <a:bodyPr/>
          <a:lstStyle/>
          <a:p>
            <a:pPr algn="ctr">
              <a:defRPr/>
            </a:pPr>
            <a:fld id="{66F5D46E-2A56-46EF-96BE-B7AC45DD2C85}" type="slidenum">
              <a:rPr lang="en-US" smtClean="0"/>
              <a:pPr algn="ctr"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5219253" y="554559"/>
            <a:ext cx="4464496" cy="977205"/>
          </a:xfrm>
        </p:spPr>
        <p:txBody>
          <a:bodyPr/>
          <a:lstStyle/>
          <a:p>
            <a:r>
              <a:rPr lang="en-US" sz="3200" dirty="0" smtClean="0"/>
              <a:t>Students Served in Alternative Education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6725" y="2210744"/>
            <a:ext cx="9134475" cy="4752528"/>
          </a:xfrm>
        </p:spPr>
        <p:txBody>
          <a:bodyPr/>
          <a:lstStyle/>
          <a:p>
            <a:pPr>
              <a:lnSpc>
                <a:spcPts val="3400"/>
              </a:lnSpc>
            </a:pPr>
            <a:r>
              <a:rPr lang="en-US" sz="2400" dirty="0" smtClean="0"/>
              <a:t>Credit deficient</a:t>
            </a:r>
          </a:p>
          <a:p>
            <a:pPr>
              <a:lnSpc>
                <a:spcPts val="3400"/>
              </a:lnSpc>
            </a:pPr>
            <a:r>
              <a:rPr lang="en-US" sz="2400" dirty="0" smtClean="0"/>
              <a:t>CAHSEE deficient</a:t>
            </a:r>
          </a:p>
          <a:p>
            <a:pPr>
              <a:lnSpc>
                <a:spcPts val="3400"/>
              </a:lnSpc>
            </a:pPr>
            <a:r>
              <a:rPr lang="en-US" sz="2400" dirty="0" smtClean="0"/>
              <a:t>12+ non-grads </a:t>
            </a:r>
            <a:r>
              <a:rPr lang="en-US" sz="2400" i="1" dirty="0" smtClean="0"/>
              <a:t>(Valenzuela)</a:t>
            </a:r>
          </a:p>
          <a:p>
            <a:pPr>
              <a:lnSpc>
                <a:spcPts val="3400"/>
              </a:lnSpc>
            </a:pPr>
            <a:r>
              <a:rPr lang="en-US" sz="2400" dirty="0" smtClean="0"/>
              <a:t>Teen parents</a:t>
            </a:r>
          </a:p>
          <a:p>
            <a:pPr>
              <a:lnSpc>
                <a:spcPts val="3400"/>
              </a:lnSpc>
            </a:pPr>
            <a:r>
              <a:rPr lang="en-US" sz="2400" dirty="0" smtClean="0"/>
              <a:t>Exceptional athletes/entertainers</a:t>
            </a:r>
          </a:p>
          <a:p>
            <a:pPr>
              <a:lnSpc>
                <a:spcPts val="3400"/>
              </a:lnSpc>
            </a:pPr>
            <a:r>
              <a:rPr lang="en-US" sz="2400" dirty="0" smtClean="0"/>
              <a:t>Working students</a:t>
            </a:r>
          </a:p>
          <a:p>
            <a:pPr>
              <a:lnSpc>
                <a:spcPts val="3400"/>
              </a:lnSpc>
            </a:pPr>
            <a:r>
              <a:rPr lang="en-US" sz="2400" dirty="0" smtClean="0"/>
              <a:t>Short-term medical placements</a:t>
            </a:r>
          </a:p>
          <a:p>
            <a:pPr>
              <a:lnSpc>
                <a:spcPts val="3400"/>
              </a:lnSpc>
            </a:pPr>
            <a:r>
              <a:rPr lang="en-US" sz="2400" dirty="0" smtClean="0"/>
              <a:t>Expelled students/discipline issues</a:t>
            </a:r>
          </a:p>
          <a:p>
            <a:pPr>
              <a:lnSpc>
                <a:spcPts val="3400"/>
              </a:lnSpc>
            </a:pPr>
            <a:r>
              <a:rPr lang="en-US" sz="2400" dirty="0" smtClean="0"/>
              <a:t>Students in need of an alternative setting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22709" y="1562671"/>
            <a:ext cx="95397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1400+ students currently served from the following categories:</a:t>
            </a:r>
            <a:endParaRPr lang="en-US" sz="260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38733" y="6911975"/>
            <a:ext cx="9103742" cy="527050"/>
          </a:xfrm>
        </p:spPr>
        <p:txBody>
          <a:bodyPr/>
          <a:lstStyle/>
          <a:p>
            <a:pPr algn="ctr">
              <a:defRPr/>
            </a:pPr>
            <a:fld id="{66F5D46E-2A56-46EF-96BE-B7AC45DD2C85}" type="slidenum">
              <a:rPr lang="en-US" smtClean="0"/>
              <a:pPr algn="ctr"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7245" y="410544"/>
            <a:ext cx="4536504" cy="1152128"/>
          </a:xfrm>
        </p:spPr>
        <p:txBody>
          <a:bodyPr/>
          <a:lstStyle/>
          <a:p>
            <a:r>
              <a:rPr lang="en-US" sz="3600" dirty="0" smtClean="0"/>
              <a:t>Community            Day School (CDS)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797" y="1771650"/>
            <a:ext cx="7992888" cy="1303189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Short-term placement for students who have been subject to disciplinary action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987005" y="7107287"/>
            <a:ext cx="2368550" cy="314325"/>
          </a:xfrm>
        </p:spPr>
        <p:txBody>
          <a:bodyPr/>
          <a:lstStyle/>
          <a:p>
            <a:pPr>
              <a:defRPr/>
            </a:pPr>
            <a:fld id="{B7F1E473-F092-4DCB-8AEF-21909585E74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86805" y="3650904"/>
          <a:ext cx="7920880" cy="2901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3672408"/>
              </a:tblGrid>
              <a:tr h="490853"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Staffing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Student Population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9085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12 - month Principal                      (also leads</a:t>
                      </a:r>
                      <a:r>
                        <a:rPr lang="en-US" sz="2000" baseline="0" dirty="0" smtClean="0"/>
                        <a:t> Independent Study)</a:t>
                      </a:r>
                      <a:endParaRPr lang="en-US" sz="2000" dirty="0" smtClean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125 Students </a:t>
                      </a:r>
                      <a:br>
                        <a:rPr lang="en-US" sz="2000" dirty="0" smtClean="0"/>
                      </a:br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The</a:t>
                      </a:r>
                      <a:r>
                        <a:rPr lang="en-US" sz="2000" baseline="0" dirty="0" smtClean="0"/>
                        <a:t> majority at the intermediate school level</a:t>
                      </a:r>
                      <a:endParaRPr lang="en-US" sz="2000" dirty="0"/>
                    </a:p>
                  </a:txBody>
                  <a:tcPr/>
                </a:tc>
              </a:tr>
              <a:tr h="49085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6.5 Teachers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49085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12 -</a:t>
                      </a:r>
                      <a:r>
                        <a:rPr lang="en-US" sz="2000" baseline="0" dirty="0" smtClean="0"/>
                        <a:t> month </a:t>
                      </a:r>
                      <a:r>
                        <a:rPr lang="en-US" sz="2000" dirty="0" smtClean="0"/>
                        <a:t>School Office Manager</a:t>
                      </a:r>
                      <a:endParaRPr lang="en-US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9085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District Resource Officer (DSO)</a:t>
                      </a:r>
                    </a:p>
                    <a:p>
                      <a:r>
                        <a:rPr lang="en-US" sz="2000" dirty="0" smtClean="0"/>
                        <a:t>School Resource</a:t>
                      </a:r>
                      <a:r>
                        <a:rPr lang="en-US" sz="2000" baseline="0" dirty="0" smtClean="0"/>
                        <a:t> Officer (SRO)</a:t>
                      </a:r>
                      <a:endParaRPr lang="en-US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181" y="338535"/>
            <a:ext cx="5328592" cy="1085899"/>
          </a:xfrm>
        </p:spPr>
        <p:txBody>
          <a:bodyPr/>
          <a:lstStyle/>
          <a:p>
            <a:r>
              <a:rPr lang="en-US" sz="2000" dirty="0" smtClean="0"/>
              <a:t>Independent Study &amp; ISUS          (Independent Study for Ultimate Success)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5477" y="7035279"/>
            <a:ext cx="2368550" cy="314325"/>
          </a:xfrm>
        </p:spPr>
        <p:txBody>
          <a:bodyPr/>
          <a:lstStyle/>
          <a:p>
            <a:pPr>
              <a:defRPr/>
            </a:pPr>
            <a:fld id="{C17D4379-A4B9-47A5-A59E-0077F089521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021" y="3794919"/>
            <a:ext cx="3135303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635077" y="5667127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6 teachers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Prog. Spec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Sr. Sec.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79093" y="4442991"/>
            <a:ext cx="16561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150* concurrent students</a:t>
            </a:r>
            <a:endParaRPr lang="en-US" sz="20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66925" y="2210743"/>
            <a:ext cx="481010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322709" y="4082951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(6) Independent Study sites</a:t>
            </a:r>
            <a:endParaRPr lang="en-US" dirty="0"/>
          </a:p>
        </p:txBody>
      </p:sp>
      <p:sp>
        <p:nvSpPr>
          <p:cNvPr id="15" name="Arc 14"/>
          <p:cNvSpPr/>
          <p:nvPr/>
        </p:nvSpPr>
        <p:spPr bwMode="auto">
          <a:xfrm>
            <a:off x="4211141" y="4370983"/>
            <a:ext cx="914400" cy="914400"/>
          </a:xfrm>
          <a:prstGeom prst="arc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366" tIns="50683" rIns="101366" bIns="50683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rot="10800000">
            <a:off x="2338933" y="4659015"/>
            <a:ext cx="100584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rot="16200000" flipH="1">
            <a:off x="6780001" y="3699483"/>
            <a:ext cx="1126976" cy="7920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289683" y="4731023"/>
            <a:ext cx="38607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             ISUS</a:t>
            </a:r>
          </a:p>
          <a:p>
            <a:r>
              <a:rPr lang="en-US" sz="2000" b="1" dirty="0" smtClean="0"/>
              <a:t>300 + 12 grade non-grads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 Santa Ana College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 Graduate Success Program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 Centennial Adult Center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78693" y="7107287"/>
            <a:ext cx="640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24 full-time students enrolled in Independent Study at this time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3347045" y="2714799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CDS PRINCIPAL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4787205" y="441450"/>
            <a:ext cx="5040560" cy="977205"/>
          </a:xfrm>
        </p:spPr>
        <p:txBody>
          <a:bodyPr/>
          <a:lstStyle/>
          <a:p>
            <a:r>
              <a:rPr lang="en-US" sz="2800" dirty="0" smtClean="0"/>
              <a:t>Challenges of Community Day School / Independent Study</a:t>
            </a:r>
          </a:p>
        </p:txBody>
      </p:sp>
      <p:sp>
        <p:nvSpPr>
          <p:cNvPr id="31747" name="Slide Number Placeholder 3"/>
          <p:cNvSpPr txBox="1">
            <a:spLocks noGrp="1"/>
          </p:cNvSpPr>
          <p:nvPr/>
        </p:nvSpPr>
        <p:spPr bwMode="auto">
          <a:xfrm>
            <a:off x="0" y="7138988"/>
            <a:ext cx="101504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362" tIns="50681" rIns="101362" bIns="50681">
            <a:prstTxWarp prst="textNoShape">
              <a:avLst/>
            </a:prstTxWarp>
          </a:bodyPr>
          <a:lstStyle/>
          <a:p>
            <a:pPr algn="ctr" defTabSz="1014413"/>
            <a:fld id="{B70EEDA7-0F30-4870-9906-5812EEE556C9}" type="slidenum">
              <a:rPr lang="en-US" sz="1600"/>
              <a:pPr algn="ctr" defTabSz="1014413"/>
              <a:t>8</a:t>
            </a:fld>
            <a:endParaRPr lang="en-US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6725" y="2275706"/>
            <a:ext cx="9319766" cy="4255517"/>
          </a:xfrm>
        </p:spPr>
        <p:txBody>
          <a:bodyPr/>
          <a:lstStyle/>
          <a:p>
            <a:r>
              <a:rPr lang="en-US" sz="2400" dirty="0" smtClean="0"/>
              <a:t>Duties of Independent Study require the Community Day School Principal to travel to six (6) sites</a:t>
            </a:r>
          </a:p>
          <a:p>
            <a:endParaRPr lang="en-US" sz="2400" dirty="0" smtClean="0"/>
          </a:p>
          <a:p>
            <a:r>
              <a:rPr lang="en-US" sz="2400" dirty="0" smtClean="0"/>
              <a:t>Monitoring and maintaining maximum full-time enrollment throughout the school year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Students require consistent, high-quality supervision and personalized interaction with the site administrator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Students transition in and out of Community Day School throughout the year</a:t>
            </a:r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38733" y="1562671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Program Monitoring and Continuity:</a:t>
            </a:r>
            <a:endParaRPr lang="en-US" b="1" u="sn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7205" y="410544"/>
            <a:ext cx="4896544" cy="1152128"/>
          </a:xfrm>
        </p:spPr>
        <p:txBody>
          <a:bodyPr/>
          <a:lstStyle/>
          <a:p>
            <a:r>
              <a:rPr lang="en-US" sz="3200" dirty="0" smtClean="0"/>
              <a:t>Cesar Chavez</a:t>
            </a:r>
            <a:br>
              <a:rPr lang="en-US" sz="3200" dirty="0" smtClean="0"/>
            </a:br>
            <a:r>
              <a:rPr lang="en-US" sz="3200" dirty="0" smtClean="0"/>
              <a:t>Lorin Griset Academy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957" y="1866093"/>
            <a:ext cx="8280920" cy="1872208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 smtClean="0"/>
              <a:t>Provide students opportunities for credit recovery in order to transition successfully back to their comprehensive high schools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059013" y="7107287"/>
            <a:ext cx="2368550" cy="314325"/>
          </a:xfrm>
        </p:spPr>
        <p:txBody>
          <a:bodyPr/>
          <a:lstStyle/>
          <a:p>
            <a:pPr>
              <a:defRPr/>
            </a:pPr>
            <a:fld id="{B7F1E473-F092-4DCB-8AEF-21909585E74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42789" y="3938935"/>
          <a:ext cx="8280920" cy="3070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681"/>
                <a:gridCol w="2484276"/>
                <a:gridCol w="2935963"/>
              </a:tblGrid>
              <a:tr h="824781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Staffing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Student Population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130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CESAR CHAVEZ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LORIN GRISET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42846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11- month Principal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11- month Principal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312 Students</a:t>
                      </a:r>
                      <a:r>
                        <a:rPr lang="en-US" sz="2000" baseline="0" dirty="0" smtClean="0"/>
                        <a:t> (Chavez)</a:t>
                      </a:r>
                    </a:p>
                    <a:p>
                      <a:pPr algn="l"/>
                      <a:r>
                        <a:rPr lang="en-US" sz="2000" dirty="0" smtClean="0"/>
                        <a:t>360 Students (Griset) </a:t>
                      </a:r>
                      <a:br>
                        <a:rPr lang="en-US" sz="2000" dirty="0" smtClean="0"/>
                      </a:br>
                      <a:endParaRPr lang="en-US" sz="2000" dirty="0" smtClean="0"/>
                    </a:p>
                  </a:txBody>
                  <a:tcPr/>
                </a:tc>
              </a:tr>
              <a:tr h="42846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13.5 Teachers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15.5 Teachers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42846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1.5 Counselor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1.5 Counselor</a:t>
                      </a:r>
                      <a:endParaRPr lang="en-US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846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 Classified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 Classified</a:t>
                      </a:r>
                      <a:endParaRPr lang="en-US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AUSD Powerpoint Template">
  <a:themeElements>
    <a:clrScheme name="1_SAUSD Powerpoin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AUSD Powerpoin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01366" tIns="50683" rIns="101366" bIns="50683" numCol="1" anchor="t" anchorCtr="0" compatLnSpc="1">
        <a:prstTxWarp prst="textNoShape">
          <a:avLst/>
        </a:prstTxWarp>
      </a:bodyPr>
      <a:lstStyle>
        <a:defPPr marL="0" marR="0" indent="0" algn="ctr" defTabSz="10144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01366" tIns="50683" rIns="101366" bIns="50683" numCol="1" anchor="t" anchorCtr="0" compatLnSpc="1">
        <a:prstTxWarp prst="textNoShape">
          <a:avLst/>
        </a:prstTxWarp>
      </a:bodyPr>
      <a:lstStyle>
        <a:defPPr marL="0" marR="0" indent="0" algn="ctr" defTabSz="10144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AUSD Powerpoi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AUSD Powerpoint Template">
  <a:themeElements>
    <a:clrScheme name="1_SAUSD Powerpoin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AUSD Powerpoin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01366" tIns="50683" rIns="101366" bIns="50683" numCol="1" anchor="t" anchorCtr="0" compatLnSpc="1">
        <a:prstTxWarp prst="textNoShape">
          <a:avLst/>
        </a:prstTxWarp>
      </a:bodyPr>
      <a:lstStyle>
        <a:defPPr marL="0" marR="0" indent="0" algn="ctr" defTabSz="10144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01366" tIns="50683" rIns="101366" bIns="50683" numCol="1" anchor="t" anchorCtr="0" compatLnSpc="1">
        <a:prstTxWarp prst="textNoShape">
          <a:avLst/>
        </a:prstTxWarp>
      </a:bodyPr>
      <a:lstStyle>
        <a:defPPr marL="0" marR="0" indent="0" algn="ctr" defTabSz="10144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AUSD Powerpoi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AUSD Powerpoint Template">
  <a:themeElements>
    <a:clrScheme name="1_SAUSD Powerpoin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AUSD Powerpoin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01366" tIns="50683" rIns="101366" bIns="50683" numCol="1" anchor="t" anchorCtr="0" compatLnSpc="1">
        <a:prstTxWarp prst="textNoShape">
          <a:avLst/>
        </a:prstTxWarp>
      </a:bodyPr>
      <a:lstStyle>
        <a:defPPr marL="0" marR="0" indent="0" algn="ctr" defTabSz="10144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01366" tIns="50683" rIns="101366" bIns="50683" numCol="1" anchor="t" anchorCtr="0" compatLnSpc="1">
        <a:prstTxWarp prst="textNoShape">
          <a:avLst/>
        </a:prstTxWarp>
      </a:bodyPr>
      <a:lstStyle>
        <a:defPPr marL="0" marR="0" indent="0" algn="ctr" defTabSz="10144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AUSD Powerpoi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Alt Ed Presentation</Template>
  <TotalTime>2952</TotalTime>
  <Words>898</Words>
  <Application>Microsoft Office PowerPoint</Application>
  <PresentationFormat>Custom</PresentationFormat>
  <Paragraphs>222</Paragraphs>
  <Slides>18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Default Design</vt:lpstr>
      <vt:lpstr>1_SAUSD Powerpoint Template</vt:lpstr>
      <vt:lpstr>2_SAUSD Powerpoint Template</vt:lpstr>
      <vt:lpstr>3_SAUSD Powerpoint Template</vt:lpstr>
      <vt:lpstr>SAUSD  Alternative Education Proposal   January 11, 2011 </vt:lpstr>
      <vt:lpstr>Purpose of Presentation</vt:lpstr>
      <vt:lpstr>Goal of SAUSD Alternative Education Proposal</vt:lpstr>
      <vt:lpstr>Current Alternative Education Programs</vt:lpstr>
      <vt:lpstr>Students Served in Alternative Education</vt:lpstr>
      <vt:lpstr>Community            Day School (CDS)</vt:lpstr>
      <vt:lpstr>Independent Study &amp; ISUS          (Independent Study for Ultimate Success)</vt:lpstr>
      <vt:lpstr>Challenges of Community Day School / Independent Study</vt:lpstr>
      <vt:lpstr>Cesar Chavez Lorin Griset Academy</vt:lpstr>
      <vt:lpstr>Challenges of Current Chavez/Griset Programs</vt:lpstr>
      <vt:lpstr>Program Improvement (PI) Status</vt:lpstr>
      <vt:lpstr>Achievement Reinforcement Center (ARC)</vt:lpstr>
      <vt:lpstr>Current Alternative Education  Organization Chart</vt:lpstr>
      <vt:lpstr>Alternative Education Proposal</vt:lpstr>
      <vt:lpstr>Alternative Education Proposal</vt:lpstr>
      <vt:lpstr>Alternative Education Proposal</vt:lpstr>
      <vt:lpstr>Alternative Education Program Budget</vt:lpstr>
      <vt:lpstr>Recommended Timeline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SAUSD  Alternative Education Program   November 29th, 2010</dc:title>
  <dc:creator>edward.winchester</dc:creator>
  <cp:lastModifiedBy>cynthia.gastelo</cp:lastModifiedBy>
  <cp:revision>203</cp:revision>
  <cp:lastPrinted>2009-04-22T19:24:48Z</cp:lastPrinted>
  <dcterms:created xsi:type="dcterms:W3CDTF">2010-11-22T18:44:35Z</dcterms:created>
  <dcterms:modified xsi:type="dcterms:W3CDTF">2011-01-12T22:13:19Z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TC010875761033</vt:lpwstr>
  </property>
</Properties>
</file>