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01" r:id="rId2"/>
    <p:sldId id="355" r:id="rId3"/>
    <p:sldId id="356" r:id="rId4"/>
    <p:sldId id="359" r:id="rId5"/>
    <p:sldId id="362" r:id="rId6"/>
    <p:sldId id="403" r:id="rId7"/>
    <p:sldId id="404" r:id="rId8"/>
    <p:sldId id="405" r:id="rId9"/>
    <p:sldId id="406" r:id="rId10"/>
    <p:sldId id="407" r:id="rId11"/>
    <p:sldId id="390" r:id="rId12"/>
    <p:sldId id="380" r:id="rId13"/>
    <p:sldId id="401" r:id="rId14"/>
    <p:sldId id="391" r:id="rId15"/>
    <p:sldId id="393" r:id="rId16"/>
    <p:sldId id="402" r:id="rId17"/>
    <p:sldId id="361" r:id="rId18"/>
    <p:sldId id="364" r:id="rId19"/>
    <p:sldId id="346" r:id="rId2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srgbClr val="FF0000"/>
    </p:penClr>
  </p:showPr>
  <p:clrMru>
    <a:srgbClr val="1D9CB1"/>
    <a:srgbClr val="3D94C6"/>
    <a:srgbClr val="C25E45"/>
    <a:srgbClr val="FFFF05"/>
    <a:srgbClr val="F2B41A"/>
    <a:srgbClr val="FFFFF3"/>
    <a:srgbClr val="FFFFCC"/>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8" autoAdjust="0"/>
    <p:restoredTop sz="94660"/>
  </p:normalViewPr>
  <p:slideViewPr>
    <p:cSldViewPr>
      <p:cViewPr>
        <p:scale>
          <a:sx n="75" d="100"/>
          <a:sy n="75" d="100"/>
        </p:scale>
        <p:origin x="-7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2" y="-72"/>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CFB0E983-E2C6-B044-A31F-E344CB0A2501}" type="datetime1">
              <a:rPr lang="en-US"/>
              <a:pPr>
                <a:defRPr/>
              </a:pPr>
              <a:t>5/22/2014</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D858005-9BD2-BC49-9405-78070C8961B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wrap="square" lIns="92309" tIns="46154" rIns="92309" bIns="46154" numCol="1" anchor="t" anchorCtr="0" compatLnSpc="1">
            <a:prstTxWarp prst="textNoShape">
              <a:avLst/>
            </a:prstTxWarp>
          </a:bodyPr>
          <a:lstStyle>
            <a:lvl1pPr algn="r">
              <a:defRPr sz="1200">
                <a:latin typeface="Calibri" charset="0"/>
              </a:defRPr>
            </a:lvl1pPr>
          </a:lstStyle>
          <a:p>
            <a:pPr>
              <a:defRPr/>
            </a:pPr>
            <a:fld id="{88B52F99-E940-6A40-8C2A-9D7191967A94}" type="datetime1">
              <a:rPr lang="en-US"/>
              <a:pPr>
                <a:defRPr/>
              </a:pPr>
              <a:t>5/22/2014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a:defRPr sz="1200">
                <a:latin typeface="Calibri" charset="0"/>
              </a:defRPr>
            </a:lvl1pPr>
          </a:lstStyle>
          <a:p>
            <a:pPr>
              <a:defRPr/>
            </a:pPr>
            <a:fld id="{93BAAD21-5FDF-2B47-B322-705D55025EE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3BAAD21-5FDF-2B47-B322-705D55025EE2}"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3BAAD21-5FDF-2B47-B322-705D55025EE2}"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0"/>
            <a:ext cx="5791200" cy="1524000"/>
          </a:xfrm>
          <a:solidFill>
            <a:schemeClr val="bg2">
              <a:lumMod val="90000"/>
            </a:schemeClr>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524000" y="3505200"/>
            <a:ext cx="6324600" cy="1600200"/>
          </a:xfrm>
          <a:solidFill>
            <a:schemeClr val="bg2">
              <a:lumMod val="90000"/>
            </a:schemeClr>
          </a:solidFill>
        </p:spPr>
        <p:txBody>
          <a:bodyPr/>
          <a:lstStyle>
            <a:lvl1pPr marL="0" indent="0" algn="ctr">
              <a:buNone/>
              <a:defRPr sz="4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19200" y="274638"/>
            <a:ext cx="5257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9342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43000" y="1447801"/>
            <a:ext cx="76200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8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1905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6800" y="1524000"/>
            <a:ext cx="3735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66800" y="2133600"/>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257800" y="1447800"/>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257800" y="2133600"/>
            <a:ext cx="3736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086600" cy="944562"/>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781800" cy="7937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435100"/>
            <a:ext cx="2246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143000" y="1371600"/>
            <a:ext cx="7620000" cy="4754563"/>
          </a:xfrm>
          <a:prstGeom prst="rect">
            <a:avLst/>
          </a:prstGeom>
          <a:solidFill>
            <a:schemeClr val="bg2">
              <a:lumMod val="90000"/>
            </a:schemeClr>
          </a:solidFill>
          <a:ln>
            <a:solidFill>
              <a:schemeClr val="tx1"/>
            </a:solid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228600"/>
            <a:ext cx="7239000" cy="944563"/>
          </a:xfrm>
          <a:prstGeom prst="rect">
            <a:avLst/>
          </a:prstGeom>
          <a:solidFill>
            <a:schemeClr val="bg2">
              <a:lumMod val="90000"/>
            </a:schemeClr>
          </a:solidFill>
          <a:ln>
            <a:solidFill>
              <a:schemeClr val="tx1"/>
            </a:solidFill>
          </a:ln>
        </p:spPr>
        <p:txBody>
          <a:bodyPr vert="horz" lIns="91440" tIns="45720" rIns="91440" bIns="45720" rtlCol="0" anchor="ctr">
            <a:normAutofit/>
          </a:bodyPr>
          <a:lstStyle/>
          <a:p>
            <a:r>
              <a:rPr lang="en-US" dirty="0" smtClean="0"/>
              <a:t>Click to edit Master title style</a:t>
            </a:r>
            <a:endParaRPr lang="en-US" dirty="0"/>
          </a:p>
        </p:txBody>
      </p:sp>
      <p:sp>
        <p:nvSpPr>
          <p:cNvPr id="11" name="Rectangle 10"/>
          <p:cNvSpPr/>
          <p:nvPr/>
        </p:nvSpPr>
        <p:spPr>
          <a:xfrm rot="16200000">
            <a:off x="-1161248" y="3980649"/>
            <a:ext cx="3124204" cy="954107"/>
          </a:xfrm>
          <a:prstGeom prst="rect">
            <a:avLst/>
          </a:prstGeom>
          <a:noFill/>
        </p:spPr>
        <p:txBody>
          <a:bodyPr>
            <a:spAutoFit/>
          </a:bodyPr>
          <a:lstStyle/>
          <a:p>
            <a:pPr fontAlgn="auto">
              <a:spcBef>
                <a:spcPts val="0"/>
              </a:spcBef>
              <a:spcAft>
                <a:spcPts val="0"/>
              </a:spcAft>
              <a:defRPr/>
            </a:pPr>
            <a:r>
              <a:rPr lang="en-US" sz="2800" dirty="0">
                <a:ln w="12700">
                  <a:solidFill>
                    <a:schemeClr val="tx1"/>
                  </a:solidFill>
                  <a:prstDash val="solid"/>
                </a:ln>
                <a:latin typeface="Times New Roman" pitchFamily="18" charset="0"/>
                <a:ea typeface="+mn-ea"/>
                <a:cs typeface="Times New Roman" pitchFamily="18" charset="0"/>
              </a:rPr>
              <a:t>Getting to the Core</a:t>
            </a:r>
          </a:p>
          <a:p>
            <a:pPr algn="ctr" fontAlgn="auto">
              <a:spcBef>
                <a:spcPts val="0"/>
              </a:spcBef>
              <a:spcAft>
                <a:spcPts val="0"/>
              </a:spcAft>
              <a:defRPr/>
            </a:pPr>
            <a:endParaRPr lang="en-US" sz="2800" dirty="0">
              <a:ln w="12700">
                <a:solidFill>
                  <a:schemeClr val="tx1"/>
                </a:solidFill>
                <a:prstDash val="solid"/>
              </a:ln>
              <a:latin typeface="Times New Roman" pitchFamily="18" charset="0"/>
              <a:ea typeface="+mn-ea"/>
              <a:cs typeface="Times New Roman" pitchFamily="18" charset="0"/>
            </a:endParaRPr>
          </a:p>
        </p:txBody>
      </p:sp>
      <p:grpSp>
        <p:nvGrpSpPr>
          <p:cNvPr id="1030" name="Group 18"/>
          <p:cNvGrpSpPr>
            <a:grpSpLocks/>
          </p:cNvGrpSpPr>
          <p:nvPr/>
        </p:nvGrpSpPr>
        <p:grpSpPr bwMode="auto">
          <a:xfrm>
            <a:off x="7696200" y="76200"/>
            <a:ext cx="1295400" cy="1143000"/>
            <a:chOff x="4267200" y="2115312"/>
            <a:chExt cx="609600" cy="609600"/>
          </a:xfrm>
        </p:grpSpPr>
        <p:sp>
          <p:nvSpPr>
            <p:cNvPr id="20" name="Oval 19"/>
            <p:cNvSpPr/>
            <p:nvPr/>
          </p:nvSpPr>
          <p:spPr>
            <a:xfrm>
              <a:off x="4267200" y="2115312"/>
              <a:ext cx="609600" cy="609600"/>
            </a:xfrm>
            <a:prstGeom prst="ellipse">
              <a:avLst/>
            </a:prstGeom>
            <a:solidFill>
              <a:srgbClr val="FFFFFF"/>
            </a:solidFill>
            <a:ln w="15875" cap="rnd" cmpd="sng"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a:spLocks noChangeArrowheads="1"/>
            </p:cNvSpPr>
            <p:nvPr/>
          </p:nvSpPr>
          <p:spPr bwMode="auto">
            <a:xfrm>
              <a:off x="4361329" y="2210139"/>
              <a:ext cx="421341" cy="419947"/>
            </a:xfrm>
            <a:prstGeom prst="ellipse">
              <a:avLst/>
            </a:prstGeom>
            <a:blipFill dpi="0" rotWithShape="1">
              <a:blip r:embed="rId13" cstate="print"/>
              <a:srcRect/>
              <a:stretch>
                <a:fillRect/>
              </a:stretch>
            </a:blipFill>
            <a:ln w="50800" cap="rnd" cmpd="dbl">
              <a:solidFill>
                <a:srgbClr val="08B7BF"/>
              </a:solidFill>
              <a:round/>
              <a:headEnd/>
              <a:tailEnd/>
            </a:ln>
          </p:spPr>
          <p:txBody>
            <a:bodyPr anchor="ctr">
              <a:prstTxWarp prst="textNoShape">
                <a:avLst/>
              </a:prstTxWarp>
            </a:bodyPr>
            <a:lstStyle/>
            <a:p>
              <a:pPr algn="ctr" fontAlgn="auto">
                <a:spcBef>
                  <a:spcPts val="0"/>
                </a:spcBef>
                <a:spcAft>
                  <a:spcPts val="0"/>
                </a:spcAft>
                <a:defRPr/>
              </a:pPr>
              <a:endParaRPr lang="en-US" dirty="0">
                <a:solidFill>
                  <a:schemeClr val="lt1"/>
                </a:solidFill>
                <a:latin typeface="+mn-lt"/>
                <a:ea typeface="+mn-ea"/>
                <a:cs typeface="+mn-cs"/>
              </a:endParaRPr>
            </a:p>
          </p:txBody>
        </p:sp>
      </p:grpSp>
      <p:sp>
        <p:nvSpPr>
          <p:cNvPr id="1031" name="TextBox 21"/>
          <p:cNvSpPr txBox="1">
            <a:spLocks noChangeArrowheads="1"/>
          </p:cNvSpPr>
          <p:nvPr/>
        </p:nvSpPr>
        <p:spPr bwMode="auto">
          <a:xfrm>
            <a:off x="304800" y="6248400"/>
            <a:ext cx="2362200" cy="400050"/>
          </a:xfrm>
          <a:prstGeom prst="rect">
            <a:avLst/>
          </a:prstGeom>
          <a:solidFill>
            <a:srgbClr val="008000">
              <a:alpha val="45882"/>
            </a:srgbClr>
          </a:solidFill>
          <a:ln w="9525">
            <a:solidFill>
              <a:schemeClr val="tx1"/>
            </a:solidFill>
            <a:miter lim="800000"/>
            <a:headEnd/>
            <a:tailEnd/>
          </a:ln>
        </p:spPr>
        <p:txBody>
          <a:bodyPr>
            <a:spAutoFit/>
          </a:bodyPr>
          <a:lstStyle/>
          <a:p>
            <a:pPr algn="ctr">
              <a:defRPr/>
            </a:pPr>
            <a:r>
              <a:rPr lang="en-US" sz="2000" b="1">
                <a:latin typeface="Times New Roman" pitchFamily="18" charset="0"/>
                <a:ea typeface="+mn-ea"/>
                <a:cs typeface="Times New Roman" pitchFamily="18" charset="0"/>
              </a:rPr>
              <a:t>Superior Standards</a:t>
            </a:r>
          </a:p>
        </p:txBody>
      </p:sp>
      <p:sp>
        <p:nvSpPr>
          <p:cNvPr id="1032" name="TextBox 22"/>
          <p:cNvSpPr txBox="1">
            <a:spLocks noChangeArrowheads="1"/>
          </p:cNvSpPr>
          <p:nvPr/>
        </p:nvSpPr>
        <p:spPr bwMode="auto">
          <a:xfrm>
            <a:off x="2895600" y="6248400"/>
            <a:ext cx="3124200" cy="400050"/>
          </a:xfrm>
          <a:prstGeom prst="rect">
            <a:avLst/>
          </a:prstGeom>
          <a:solidFill>
            <a:srgbClr val="FF0000">
              <a:alpha val="56862"/>
            </a:srgbClr>
          </a:solidFill>
          <a:ln w="9525">
            <a:solidFill>
              <a:schemeClr val="tx1"/>
            </a:solidFill>
            <a:miter lim="800000"/>
            <a:headEnd/>
            <a:tailEnd/>
          </a:ln>
        </p:spPr>
        <p:txBody>
          <a:bodyPr>
            <a:spAutoFit/>
          </a:bodyPr>
          <a:lstStyle/>
          <a:p>
            <a:pPr algn="ctr">
              <a:defRPr/>
            </a:pPr>
            <a:r>
              <a:rPr lang="en-US" sz="2000" b="1">
                <a:latin typeface="Times New Roman" pitchFamily="18" charset="0"/>
                <a:ea typeface="+mn-ea"/>
                <a:cs typeface="Times New Roman" pitchFamily="18" charset="0"/>
              </a:rPr>
              <a:t>Supportive School Climate</a:t>
            </a:r>
          </a:p>
        </p:txBody>
      </p:sp>
      <p:sp>
        <p:nvSpPr>
          <p:cNvPr id="1033" name="TextBox 13"/>
          <p:cNvSpPr txBox="1">
            <a:spLocks noChangeArrowheads="1"/>
          </p:cNvSpPr>
          <p:nvPr/>
        </p:nvSpPr>
        <p:spPr bwMode="auto">
          <a:xfrm>
            <a:off x="6248400" y="6248400"/>
            <a:ext cx="2362200" cy="400050"/>
          </a:xfrm>
          <a:prstGeom prst="rect">
            <a:avLst/>
          </a:prstGeom>
          <a:solidFill>
            <a:srgbClr val="FFFF05">
              <a:alpha val="45882"/>
            </a:srgbClr>
          </a:solidFill>
          <a:ln w="9525">
            <a:solidFill>
              <a:schemeClr val="tx1"/>
            </a:solidFill>
            <a:miter lim="800000"/>
            <a:headEnd/>
            <a:tailEnd/>
          </a:ln>
        </p:spPr>
        <p:txBody>
          <a:bodyPr>
            <a:spAutoFit/>
          </a:bodyPr>
          <a:lstStyle/>
          <a:p>
            <a:pPr algn="ctr">
              <a:defRPr/>
            </a:pPr>
            <a:r>
              <a:rPr lang="en-US" sz="2000" b="1">
                <a:latin typeface="Times New Roman" pitchFamily="18" charset="0"/>
                <a:ea typeface="+mn-ea"/>
                <a:cs typeface="Times New Roman" pitchFamily="18" charset="0"/>
              </a:rPr>
              <a:t>Successful Students</a:t>
            </a:r>
          </a:p>
        </p:txBody>
      </p:sp>
      <p:pic>
        <p:nvPicPr>
          <p:cNvPr id="1034" name="Picture 2"/>
          <p:cNvPicPr>
            <a:picLocks noChangeAspect="1" noChangeArrowheads="1"/>
          </p:cNvPicPr>
          <p:nvPr/>
        </p:nvPicPr>
        <p:blipFill>
          <a:blip r:embed="rId14" cstate="print"/>
          <a:srcRect/>
          <a:stretch>
            <a:fillRect/>
          </a:stretch>
        </p:blipFill>
        <p:spPr bwMode="auto">
          <a:xfrm>
            <a:off x="377825" y="3276600"/>
            <a:ext cx="765175" cy="533400"/>
          </a:xfrm>
          <a:prstGeom prst="rect">
            <a:avLst/>
          </a:prstGeom>
          <a:noFill/>
          <a:ln w="9525">
            <a:noFill/>
            <a:miter lim="800000"/>
            <a:headEnd/>
            <a:tailEnd/>
          </a:ln>
        </p:spPr>
      </p:pic>
      <p:pic>
        <p:nvPicPr>
          <p:cNvPr id="1035" name="Picture 2"/>
          <p:cNvPicPr>
            <a:picLocks noChangeAspect="1" noChangeArrowheads="1"/>
          </p:cNvPicPr>
          <p:nvPr/>
        </p:nvPicPr>
        <p:blipFill>
          <a:blip r:embed="rId14" cstate="print"/>
          <a:srcRect/>
          <a:stretch>
            <a:fillRect/>
          </a:stretch>
        </p:blipFill>
        <p:spPr bwMode="auto">
          <a:xfrm>
            <a:off x="377825" y="4267200"/>
            <a:ext cx="765175" cy="533400"/>
          </a:xfrm>
          <a:prstGeom prst="rect">
            <a:avLst/>
          </a:prstGeom>
          <a:noFill/>
          <a:ln w="9525">
            <a:noFill/>
            <a:miter lim="800000"/>
            <a:headEnd/>
            <a:tailEnd/>
          </a:ln>
        </p:spPr>
      </p:pic>
      <p:pic>
        <p:nvPicPr>
          <p:cNvPr id="1036" name="Picture 2"/>
          <p:cNvPicPr>
            <a:picLocks noChangeAspect="1" noChangeArrowheads="1"/>
          </p:cNvPicPr>
          <p:nvPr/>
        </p:nvPicPr>
        <p:blipFill>
          <a:blip r:embed="rId14" cstate="print"/>
          <a:srcRect/>
          <a:stretch>
            <a:fillRect/>
          </a:stretch>
        </p:blipFill>
        <p:spPr bwMode="auto">
          <a:xfrm>
            <a:off x="377825" y="5334000"/>
            <a:ext cx="765175"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Times New Roman" pitchFamily="18" charset="0"/>
          <a:ea typeface="Times New Roman" charset="0"/>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ea typeface="Times New Roman"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ea typeface="Times New Roman"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ea typeface="Times New Roman"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ea typeface="Times New Roman"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4000" kern="1200">
          <a:solidFill>
            <a:schemeClr val="tx1"/>
          </a:solidFill>
          <a:latin typeface="Times New Roman" pitchFamily="18" charset="0"/>
          <a:ea typeface="Times New Roman" charset="0"/>
          <a:cs typeface="Times New Roman" pitchFamily="18" charset="0"/>
        </a:defRPr>
      </a:lvl1pPr>
      <a:lvl2pPr marL="742950" indent="-285750" algn="l" rtl="0" eaLnBrk="0" fontAlgn="base" hangingPunct="0">
        <a:spcBef>
          <a:spcPct val="20000"/>
        </a:spcBef>
        <a:spcAft>
          <a:spcPct val="0"/>
        </a:spcAft>
        <a:buFont typeface="Arial" charset="0"/>
        <a:buChar char="–"/>
        <a:defRPr sz="36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questions+support+clipart&amp;source=images&amp;cd=&amp;cad=rja&amp;docid=tK_bIy9y2NiZJM&amp;tbnid=KKNecVQ3hIanYM:&amp;ved=0CAUQjRw&amp;url=http://englishayamonte.blogspot.com/2011_03_01_archive.html&amp;ei=IDaRUbmjLOqqiALfzoC4DA&amp;psig=AFQjCNGgSGKfBDSaLFLnDHp1RxmVHs1_ww&amp;ust=136855745766941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questions+support+clipart&amp;source=images&amp;cd=&amp;cad=rja&amp;docid=tK_bIy9y2NiZJM&amp;tbnid=KKNecVQ3hIanYM:&amp;ved=0CAUQjRw&amp;url=http://englishayamonte.blogspot.com/2011_03_01_archive.html&amp;ei=IDaRUbmjLOqqiALfzoC4DA&amp;psig=AFQjCNGgSGKfBDSaLFLnDHp1RxmVHs1_ww&amp;ust=136855745766941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800600"/>
            <a:ext cx="6324600" cy="990600"/>
          </a:xfrm>
        </p:spPr>
        <p:txBody>
          <a:bodyPr>
            <a:normAutofit fontScale="85000" lnSpcReduction="20000"/>
          </a:bodyPr>
          <a:lstStyle/>
          <a:p>
            <a:pPr eaLnBrk="1" hangingPunct="1">
              <a:defRPr/>
            </a:pPr>
            <a:r>
              <a:rPr lang="en-US" sz="3600" dirty="0" smtClean="0">
                <a:ea typeface="+mn-ea"/>
              </a:rPr>
              <a:t>Monday, April 14, 2014</a:t>
            </a:r>
          </a:p>
          <a:p>
            <a:pPr eaLnBrk="1" hangingPunct="1">
              <a:defRPr/>
            </a:pPr>
            <a:r>
              <a:rPr lang="en-US" sz="3600" dirty="0" smtClean="0">
                <a:ea typeface="+mn-ea"/>
              </a:rPr>
              <a:t>Wednesday, April 16, 2014</a:t>
            </a:r>
          </a:p>
        </p:txBody>
      </p:sp>
      <p:pic>
        <p:nvPicPr>
          <p:cNvPr id="6" name="Picture 5"/>
          <p:cNvPicPr>
            <a:picLocks noChangeAspect="1"/>
          </p:cNvPicPr>
          <p:nvPr/>
        </p:nvPicPr>
        <p:blipFill>
          <a:blip r:embed="rId3" cstate="print"/>
          <a:stretch>
            <a:fillRect/>
          </a:stretch>
        </p:blipFill>
        <p:spPr>
          <a:xfrm>
            <a:off x="2362200" y="381000"/>
            <a:ext cx="4724400" cy="40949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28600"/>
            <a:ext cx="7162800" cy="838200"/>
          </a:xfrm>
          <a:ln>
            <a:miter lim="800000"/>
            <a:headEnd/>
            <a:tailEnd/>
          </a:ln>
        </p:spPr>
        <p:txBody>
          <a:bodyPr wrap="square" numCol="1" anchorCtr="0" compatLnSpc="1">
            <a:prstTxWarp prst="textNoShape">
              <a:avLst/>
            </a:prstTxWarp>
            <a:normAutofit fontScale="90000"/>
          </a:bodyPr>
          <a:lstStyle/>
          <a:p>
            <a:r>
              <a:rPr lang="en-US" sz="2500" dirty="0">
                <a:latin typeface="Times New Roman" charset="0"/>
                <a:cs typeface="Times New Roman" charset="0"/>
              </a:rPr>
              <a:t>Math</a:t>
            </a:r>
            <a:r>
              <a:rPr lang="en-US" sz="2500" dirty="0" smtClean="0">
                <a:latin typeface="Times New Roman" charset="0"/>
                <a:cs typeface="Times New Roman" charset="0"/>
              </a:rPr>
              <a:t> 7 – Probability Unit –</a:t>
            </a:r>
            <a:br>
              <a:rPr lang="en-US" sz="2500" dirty="0" smtClean="0">
                <a:latin typeface="Times New Roman" charset="0"/>
                <a:cs typeface="Times New Roman" charset="0"/>
              </a:rPr>
            </a:br>
            <a:r>
              <a:rPr lang="en-US" sz="2500" dirty="0" smtClean="0">
                <a:latin typeface="Times New Roman" charset="0"/>
                <a:cs typeface="Times New Roman" charset="0"/>
              </a:rPr>
              <a:t>20 Practice Problems (Single and Compound)</a:t>
            </a:r>
            <a:endParaRPr lang="en-US" sz="2500" dirty="0">
              <a:latin typeface="Times New Roman" charset="0"/>
              <a:cs typeface="Times New Roman" charset="0"/>
            </a:endParaRPr>
          </a:p>
        </p:txBody>
      </p:sp>
      <p:pic>
        <p:nvPicPr>
          <p:cNvPr id="4" name="Picture 3"/>
          <p:cNvPicPr>
            <a:picLocks noChangeAspect="1"/>
          </p:cNvPicPr>
          <p:nvPr/>
        </p:nvPicPr>
        <p:blipFill>
          <a:blip r:embed="rId2" cstate="print"/>
          <a:stretch>
            <a:fillRect/>
          </a:stretch>
        </p:blipFill>
        <p:spPr>
          <a:xfrm>
            <a:off x="685800" y="1219200"/>
            <a:ext cx="4552950" cy="3159189"/>
          </a:xfrm>
          <a:prstGeom prst="rect">
            <a:avLst/>
          </a:prstGeom>
          <a:ln w="15875" cap="flat" cmpd="sng" algn="ctr">
            <a:solidFill>
              <a:srgbClr val="000000"/>
            </a:solidFill>
            <a:prstDash val="solid"/>
            <a:round/>
            <a:headEnd type="none" w="med" len="med"/>
            <a:tailEnd type="none" w="med" len="med"/>
          </a:ln>
        </p:spPr>
      </p:pic>
      <p:pic>
        <p:nvPicPr>
          <p:cNvPr id="5" name="Picture 4"/>
          <p:cNvPicPr>
            <a:picLocks noChangeAspect="1"/>
          </p:cNvPicPr>
          <p:nvPr/>
        </p:nvPicPr>
        <p:blipFill>
          <a:blip r:embed="rId3" cstate="print"/>
          <a:stretch>
            <a:fillRect/>
          </a:stretch>
        </p:blipFill>
        <p:spPr>
          <a:xfrm>
            <a:off x="4419600" y="1219200"/>
            <a:ext cx="3765226" cy="2755900"/>
          </a:xfrm>
          <a:prstGeom prst="rect">
            <a:avLst/>
          </a:prstGeom>
          <a:ln w="15875" cap="flat" cmpd="sng" algn="ctr">
            <a:solidFill>
              <a:srgbClr val="000000"/>
            </a:solidFill>
            <a:prstDash val="solid"/>
            <a:round/>
            <a:headEnd type="none" w="med" len="med"/>
            <a:tailEnd type="none" w="med" len="med"/>
          </a:ln>
        </p:spPr>
      </p:pic>
      <p:pic>
        <p:nvPicPr>
          <p:cNvPr id="6" name="Picture 5"/>
          <p:cNvPicPr>
            <a:picLocks noChangeAspect="1"/>
          </p:cNvPicPr>
          <p:nvPr/>
        </p:nvPicPr>
        <p:blipFill>
          <a:blip r:embed="rId4" cstate="print"/>
          <a:stretch>
            <a:fillRect/>
          </a:stretch>
        </p:blipFill>
        <p:spPr>
          <a:xfrm>
            <a:off x="2819400" y="2895600"/>
            <a:ext cx="3887611" cy="2895600"/>
          </a:xfrm>
          <a:prstGeom prst="rect">
            <a:avLst/>
          </a:prstGeom>
          <a:ln w="15875" cap="flat" cmpd="sng" algn="ctr">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1828800" y="304800"/>
            <a:ext cx="5791200" cy="1143000"/>
          </a:xfrm>
          <a:ln>
            <a:miter lim="800000"/>
            <a:headEnd/>
            <a:tailEnd/>
          </a:ln>
        </p:spPr>
        <p:txBody>
          <a:bodyPr wrap="square" numCol="1" anchorCtr="0" compatLnSpc="1">
            <a:prstTxWarp prst="textNoShape">
              <a:avLst/>
            </a:prstTxWarp>
            <a:normAutofit fontScale="90000"/>
          </a:bodyPr>
          <a:lstStyle/>
          <a:p>
            <a:pPr>
              <a:defRPr/>
            </a:pPr>
            <a:r>
              <a:rPr lang="en-US" dirty="0" smtClean="0">
                <a:latin typeface="Times New Roman" charset="0"/>
                <a:cs typeface="Times New Roman" charset="0"/>
              </a:rPr>
              <a:t>Problem of the Month (POM)</a:t>
            </a:r>
            <a:endParaRPr lang="en-US" dirty="0">
              <a:latin typeface="Times New Roman" charset="0"/>
              <a:cs typeface="Times New Roman" charset="0"/>
            </a:endParaRPr>
          </a:p>
        </p:txBody>
      </p:sp>
      <p:sp>
        <p:nvSpPr>
          <p:cNvPr id="47107" name="Content Placeholder 2"/>
          <p:cNvSpPr>
            <a:spLocks noGrp="1"/>
          </p:cNvSpPr>
          <p:nvPr>
            <p:ph idx="1"/>
          </p:nvPr>
        </p:nvSpPr>
        <p:spPr bwMode="auto">
          <a:xfrm>
            <a:off x="1143000" y="1447800"/>
            <a:ext cx="7620000" cy="4572000"/>
          </a:xfrm>
          <a:ln>
            <a:miter lim="800000"/>
            <a:headEnd/>
            <a:tailEnd/>
          </a:ln>
        </p:spPr>
        <p:txBody>
          <a:bodyPr wrap="square" numCol="1" anchor="t" anchorCtr="0" compatLnSpc="1">
            <a:prstTxWarp prst="textNoShape">
              <a:avLst/>
            </a:prstTxWarp>
          </a:bodyPr>
          <a:lstStyle/>
          <a:p>
            <a:r>
              <a:rPr lang="en-US" sz="3600" dirty="0" smtClean="0">
                <a:latin typeface="Times New Roman" charset="0"/>
                <a:cs typeface="Times New Roman" charset="0"/>
              </a:rPr>
              <a:t>The POM is divided into five levels, Level A through Level E, to allow access and scaffolding for the students into different aspects of the problem and to stretch students to go deeper into mathematical complexity.</a:t>
            </a:r>
          </a:p>
          <a:p>
            <a:pPr>
              <a:lnSpc>
                <a:spcPct val="80000"/>
              </a:lnSpc>
            </a:pPr>
            <a:endParaRPr lang="en-US" sz="3700" dirty="0" smtClean="0">
              <a:latin typeface="Times New Roman" charset="0"/>
              <a:cs typeface="Times New Roman" charset="0"/>
            </a:endParaRPr>
          </a:p>
        </p:txBody>
      </p:sp>
      <p:pic>
        <p:nvPicPr>
          <p:cNvPr id="47108" name="Picture 4" descr="http://1.bp.blogspot.com/-MSAFSS_dK1w/TYHg60kSo4I/AAAAAAAAC7M/V-nwLo99Wcc/s400/clipart_peer_support_001_a15309.jpg">
            <a:hlinkClick r:id="rId2"/>
          </p:cNvPr>
          <p:cNvPicPr>
            <a:picLocks noChangeAspect="1" noChangeArrowheads="1"/>
          </p:cNvPicPr>
          <p:nvPr/>
        </p:nvPicPr>
        <p:blipFill>
          <a:blip r:embed="rId3" cstate="print"/>
          <a:srcRect/>
          <a:stretch>
            <a:fillRect/>
          </a:stretch>
        </p:blipFill>
        <p:spPr bwMode="auto">
          <a:xfrm>
            <a:off x="0" y="0"/>
            <a:ext cx="16859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92407" y="533400"/>
            <a:ext cx="8975393" cy="5334000"/>
          </a:xfrm>
          <a:prstGeom prst="rect">
            <a:avLst/>
          </a:prstGeom>
          <a:ln w="19050" cap="flat" cmpd="sng" algn="ctr">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91400" cy="1020762"/>
          </a:xfrm>
        </p:spPr>
        <p:txBody>
          <a:bodyPr>
            <a:normAutofit fontScale="90000"/>
          </a:bodyPr>
          <a:lstStyle/>
          <a:p>
            <a:r>
              <a:rPr lang="en-US" sz="2889" b="1" u="sng" dirty="0" smtClean="0"/>
              <a:t/>
            </a:r>
            <a:br>
              <a:rPr lang="en-US" sz="2889" b="1" u="sng" dirty="0" smtClean="0"/>
            </a:br>
            <a:r>
              <a:rPr lang="en-US" sz="3333" b="1" u="sng" dirty="0" smtClean="0"/>
              <a:t>POM: </a:t>
            </a:r>
            <a:br>
              <a:rPr lang="en-US" sz="3333" b="1" u="sng" dirty="0" smtClean="0"/>
            </a:br>
            <a:r>
              <a:rPr lang="en-US" sz="3333" b="1" u="sng" dirty="0" smtClean="0"/>
              <a:t>Explanation/Status Posters &amp; Gallery Walk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p>
          <a:p>
            <a:r>
              <a:rPr lang="en-US" dirty="0" smtClean="0"/>
              <a:t>Students should place their concluding thoughts on an </a:t>
            </a:r>
            <a:r>
              <a:rPr lang="en-US" b="1" dirty="0" smtClean="0"/>
              <a:t>explanation poster </a:t>
            </a:r>
            <a:r>
              <a:rPr lang="en-US" dirty="0" smtClean="0"/>
              <a:t>for a level they feel they have completed </a:t>
            </a:r>
            <a:r>
              <a:rPr lang="en-US" b="1" i="1" dirty="0" smtClean="0"/>
              <a:t>AND/OR </a:t>
            </a:r>
            <a:r>
              <a:rPr lang="en-US" dirty="0" smtClean="0"/>
              <a:t>their current thoughts on a </a:t>
            </a:r>
            <a:r>
              <a:rPr lang="en-US" b="1" dirty="0" smtClean="0"/>
              <a:t>status poster </a:t>
            </a:r>
            <a:r>
              <a:rPr lang="en-US" dirty="0" smtClean="0"/>
              <a:t>for a level they are still exploring. Select a docent who stands next to the poster and answers questions. Groups walk from poster to poster looking for different approaches to the problems, any new insights, etc.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685800" y="304800"/>
            <a:ext cx="6934200" cy="944563"/>
          </a:xfrm>
          <a:ln>
            <a:miter lim="800000"/>
            <a:headEnd/>
            <a:tailEnd/>
          </a:ln>
        </p:spPr>
        <p:txBody>
          <a:bodyPr wrap="square" numCol="1" anchorCtr="0" compatLnSpc="1">
            <a:prstTxWarp prst="textNoShape">
              <a:avLst/>
            </a:prstTxWarp>
          </a:bodyPr>
          <a:lstStyle/>
          <a:p>
            <a:r>
              <a:rPr lang="en-US" smtClean="0">
                <a:latin typeface="Times New Roman" charset="0"/>
                <a:cs typeface="Times New Roman" charset="0"/>
              </a:rPr>
              <a:t>Mars Tasks</a:t>
            </a:r>
          </a:p>
        </p:txBody>
      </p:sp>
      <p:sp>
        <p:nvSpPr>
          <p:cNvPr id="3" name="Content Placeholder 2"/>
          <p:cNvSpPr>
            <a:spLocks noGrp="1"/>
          </p:cNvSpPr>
          <p:nvPr>
            <p:ph idx="1"/>
          </p:nvPr>
        </p:nvSpPr>
        <p:spPr>
          <a:xfrm>
            <a:off x="1143000" y="1447800"/>
            <a:ext cx="7620000" cy="4572000"/>
          </a:xfrm>
        </p:spPr>
        <p:txBody>
          <a:bodyPr wrap="square" numCol="1" anchor="t" anchorCtr="0" compatLnSpc="1">
            <a:prstTxWarp prst="textNoShape">
              <a:avLst/>
            </a:prstTxWarp>
            <a:normAutofit fontScale="55000" lnSpcReduction="20000"/>
          </a:bodyPr>
          <a:lstStyle/>
          <a:p>
            <a:pPr>
              <a:defRPr/>
            </a:pPr>
            <a:r>
              <a:rPr lang="en-US" sz="3600" dirty="0" smtClean="0"/>
              <a:t>These tasks are performance tasks designed and tested by the Mathematics Assessment Resource Service, or MARS. The MARS tasks demand substantial chains of reasoning and non-routine problem solving, and can be used to help students build facility with the Standards for Mathematical Practice described in the Common Core State Standards for Mathematics. </a:t>
            </a:r>
          </a:p>
          <a:p>
            <a:pPr>
              <a:buFont typeface="Arial" charset="0"/>
              <a:buNone/>
              <a:defRPr/>
            </a:pPr>
            <a:endParaRPr lang="en-US" sz="3600" dirty="0" smtClean="0"/>
          </a:p>
          <a:p>
            <a:pPr>
              <a:defRPr/>
            </a:pPr>
            <a:r>
              <a:rPr lang="en-US" sz="3600" dirty="0" smtClean="0"/>
              <a:t>Most MARS tasks begin with questions slightly below the level of difficulty of the grade level, meant to lead students into the concept and to activate their prior knowledge. Most tasks end with questions designed to stretch students’ thinking and to provide them with an opportunity to connect their learning to new concepts. These portions of the task provide information on how well students can combine what they know with novel ideas. They also give both teacher and learner information about knowledge students may have of content covered in future topics.</a:t>
            </a:r>
          </a:p>
          <a:p>
            <a:pPr>
              <a:lnSpc>
                <a:spcPct val="80000"/>
              </a:lnSpc>
              <a:defRPr/>
            </a:pPr>
            <a:endParaRPr lang="en-US" sz="3700" dirty="0">
              <a:latin typeface="Times New Roman" charset="0"/>
              <a:cs typeface="Times New Roman" charset="0"/>
            </a:endParaRPr>
          </a:p>
        </p:txBody>
      </p:sp>
      <p:pic>
        <p:nvPicPr>
          <p:cNvPr id="52228" name="Picture 4" descr="http://1.bp.blogspot.com/-MSAFSS_dK1w/TYHg60kSo4I/AAAAAAAAC7M/V-nwLo99Wcc/s400/clipart_peer_support_001_a15309.jpg">
            <a:hlinkClick r:id="rId2"/>
          </p:cNvPr>
          <p:cNvPicPr>
            <a:picLocks noChangeAspect="1" noChangeArrowheads="1"/>
          </p:cNvPicPr>
          <p:nvPr/>
        </p:nvPicPr>
        <p:blipFill>
          <a:blip r:embed="rId3" cstate="print"/>
          <a:srcRect/>
          <a:stretch>
            <a:fillRect/>
          </a:stretch>
        </p:blipFill>
        <p:spPr bwMode="auto">
          <a:xfrm>
            <a:off x="0" y="0"/>
            <a:ext cx="16859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057400" y="0"/>
            <a:ext cx="5181600" cy="620489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4800600" cy="6108700"/>
          </a:xfrm>
          <a:prstGeom prst="rect">
            <a:avLst/>
          </a:prstGeom>
          <a:ln>
            <a:solidFill>
              <a:srgbClr val="000000"/>
            </a:solidFill>
          </a:ln>
        </p:spPr>
      </p:pic>
      <p:pic>
        <p:nvPicPr>
          <p:cNvPr id="4" name="Picture 3"/>
          <p:cNvPicPr>
            <a:picLocks noChangeAspect="1"/>
          </p:cNvPicPr>
          <p:nvPr/>
        </p:nvPicPr>
        <p:blipFill>
          <a:blip r:embed="rId3" cstate="print"/>
          <a:srcRect l="7360" r="2792"/>
          <a:stretch>
            <a:fillRect/>
          </a:stretch>
        </p:blipFill>
        <p:spPr>
          <a:xfrm>
            <a:off x="4800600" y="0"/>
            <a:ext cx="4343400" cy="5727700"/>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685800" y="304800"/>
            <a:ext cx="6934200" cy="944563"/>
          </a:xfrm>
          <a:ln>
            <a:miter lim="800000"/>
            <a:headEnd/>
            <a:tailEnd/>
          </a:ln>
        </p:spPr>
        <p:txBody>
          <a:bodyPr wrap="square" numCol="1" anchorCtr="0" compatLnSpc="1">
            <a:prstTxWarp prst="textNoShape">
              <a:avLst/>
            </a:prstTxWarp>
          </a:bodyPr>
          <a:lstStyle/>
          <a:p>
            <a:r>
              <a:rPr lang="en-US">
                <a:latin typeface="Times New Roman" charset="0"/>
                <a:cs typeface="Times New Roman" charset="0"/>
              </a:rPr>
              <a:t>Reflection</a:t>
            </a:r>
          </a:p>
        </p:txBody>
      </p:sp>
      <p:sp>
        <p:nvSpPr>
          <p:cNvPr id="55299" name="Content Placeholder 2"/>
          <p:cNvSpPr>
            <a:spLocks noGrp="1"/>
          </p:cNvSpPr>
          <p:nvPr>
            <p:ph idx="1"/>
          </p:nvPr>
        </p:nvSpPr>
        <p:spPr bwMode="auto">
          <a:xfrm>
            <a:off x="1143000" y="1447800"/>
            <a:ext cx="7620000" cy="4572000"/>
          </a:xfrm>
          <a:ln>
            <a:miter lim="800000"/>
            <a:headEnd/>
            <a:tailEnd/>
          </a:ln>
        </p:spPr>
        <p:txBody>
          <a:bodyPr wrap="square" numCol="1" anchor="t" anchorCtr="0" compatLnSpc="1">
            <a:prstTxWarp prst="textNoShape">
              <a:avLst/>
            </a:prstTxWarp>
          </a:bodyPr>
          <a:lstStyle/>
          <a:p>
            <a:pPr marL="742950" indent="-742950">
              <a:lnSpc>
                <a:spcPct val="80000"/>
              </a:lnSpc>
              <a:buFont typeface="Arial" charset="0"/>
              <a:buAutoNum type="arabicPeriod"/>
            </a:pPr>
            <a:r>
              <a:rPr lang="en-US" sz="3100" dirty="0">
                <a:latin typeface="Times New Roman" charset="0"/>
                <a:cs typeface="Times New Roman" charset="0"/>
              </a:rPr>
              <a:t>What strategies do you find most engaging and productive for students? Teachers? Explain.</a:t>
            </a:r>
          </a:p>
          <a:p>
            <a:pPr marL="742950" indent="-742950">
              <a:lnSpc>
                <a:spcPct val="80000"/>
              </a:lnSpc>
              <a:buFont typeface="Arial" charset="0"/>
              <a:buNone/>
            </a:pPr>
            <a:endParaRPr lang="en-US" sz="3100" dirty="0">
              <a:latin typeface="Times New Roman" charset="0"/>
              <a:cs typeface="Times New Roman" charset="0"/>
            </a:endParaRPr>
          </a:p>
          <a:p>
            <a:pPr marL="742950" indent="-742950">
              <a:lnSpc>
                <a:spcPct val="80000"/>
              </a:lnSpc>
              <a:buFont typeface="Arial" charset="0"/>
              <a:buNone/>
            </a:pPr>
            <a:r>
              <a:rPr lang="en-US" sz="3100" dirty="0">
                <a:latin typeface="Times New Roman" charset="0"/>
                <a:cs typeface="Times New Roman" charset="0"/>
              </a:rPr>
              <a:t>2.     What do you find most challenging for students? Teachers? Explain.</a:t>
            </a:r>
          </a:p>
          <a:p>
            <a:pPr marL="742950" indent="-742950">
              <a:lnSpc>
                <a:spcPct val="80000"/>
              </a:lnSpc>
              <a:buFont typeface="Arial" charset="0"/>
              <a:buNone/>
            </a:pPr>
            <a:endParaRPr lang="en-US" sz="3100" dirty="0" smtClean="0">
              <a:latin typeface="Times New Roman" charset="0"/>
              <a:cs typeface="Times New Roman" charset="0"/>
            </a:endParaRPr>
          </a:p>
          <a:p>
            <a:pPr marL="742950" indent="-742950">
              <a:lnSpc>
                <a:spcPct val="80000"/>
              </a:lnSpc>
              <a:buFont typeface="Arial" charset="0"/>
              <a:buAutoNum type="arabicPeriod" startAt="3"/>
            </a:pPr>
            <a:r>
              <a:rPr lang="en-US" sz="3100" dirty="0" smtClean="0">
                <a:latin typeface="Times New Roman" charset="0"/>
                <a:cs typeface="Times New Roman" charset="0"/>
              </a:rPr>
              <a:t>What </a:t>
            </a:r>
            <a:r>
              <a:rPr lang="en-US" sz="3100" dirty="0">
                <a:latin typeface="Times New Roman" charset="0"/>
                <a:cs typeface="Times New Roman" charset="0"/>
              </a:rPr>
              <a:t>support will you find helpful to successfully implement the </a:t>
            </a:r>
            <a:r>
              <a:rPr lang="en-US" sz="3100" dirty="0" smtClean="0">
                <a:latin typeface="Times New Roman" charset="0"/>
                <a:cs typeface="Times New Roman" charset="0"/>
              </a:rPr>
              <a:t>Unit? Explain</a:t>
            </a:r>
            <a:r>
              <a:rPr lang="en-US" sz="3100" dirty="0">
                <a:latin typeface="Times New Roman" charset="0"/>
                <a:cs typeface="Times New Roman" charset="0"/>
              </a:rPr>
              <a:t>.</a:t>
            </a:r>
          </a:p>
          <a:p>
            <a:pPr marL="742950" indent="-742950">
              <a:lnSpc>
                <a:spcPct val="80000"/>
              </a:lnSpc>
              <a:buFont typeface="Arial" charset="0"/>
              <a:buAutoNum type="arabicPeriod"/>
            </a:pPr>
            <a:endParaRPr lang="en-US" sz="3100" dirty="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685800" y="304800"/>
            <a:ext cx="6934200" cy="944563"/>
          </a:xfrm>
          <a:ln>
            <a:miter lim="800000"/>
            <a:headEnd/>
            <a:tailEnd/>
          </a:ln>
        </p:spPr>
        <p:txBody>
          <a:bodyPr wrap="square" numCol="1" anchorCtr="0" compatLnSpc="1">
            <a:prstTxWarp prst="textNoShape">
              <a:avLst/>
            </a:prstTxWarp>
          </a:bodyPr>
          <a:lstStyle/>
          <a:p>
            <a:r>
              <a:rPr lang="en-US">
                <a:latin typeface="Times New Roman" charset="0"/>
                <a:cs typeface="Times New Roman" charset="0"/>
              </a:rPr>
              <a:t>A Special Thank You to…</a:t>
            </a:r>
          </a:p>
        </p:txBody>
      </p:sp>
      <p:sp>
        <p:nvSpPr>
          <p:cNvPr id="3" name="Content Placeholder 2"/>
          <p:cNvSpPr>
            <a:spLocks noGrp="1"/>
          </p:cNvSpPr>
          <p:nvPr>
            <p:ph idx="1"/>
          </p:nvPr>
        </p:nvSpPr>
        <p:spPr>
          <a:xfrm>
            <a:off x="1143000" y="1447800"/>
            <a:ext cx="7620000" cy="4572000"/>
          </a:xfrm>
        </p:spPr>
        <p:txBody>
          <a:bodyPr>
            <a:normAutofit/>
          </a:bodyPr>
          <a:lstStyle/>
          <a:p>
            <a:pPr>
              <a:defRPr/>
            </a:pPr>
            <a:r>
              <a:rPr lang="en-US" dirty="0" smtClean="0">
                <a:ea typeface="+mn-ea"/>
              </a:rPr>
              <a:t>S. Bayouk, Spurgeon</a:t>
            </a:r>
          </a:p>
          <a:p>
            <a:pPr>
              <a:defRPr/>
            </a:pPr>
            <a:r>
              <a:rPr lang="en-US" dirty="0" smtClean="0">
                <a:ea typeface="+mn-ea"/>
              </a:rPr>
              <a:t>A. Earl, Mendez</a:t>
            </a:r>
          </a:p>
          <a:p>
            <a:pPr>
              <a:defRPr/>
            </a:pPr>
            <a:r>
              <a:rPr lang="en-US" dirty="0" smtClean="0">
                <a:ea typeface="+mn-ea"/>
              </a:rPr>
              <a:t>E. </a:t>
            </a:r>
            <a:r>
              <a:rPr lang="en-US" dirty="0" err="1" smtClean="0">
                <a:ea typeface="+mn-ea"/>
              </a:rPr>
              <a:t>Erhuy</a:t>
            </a:r>
            <a:r>
              <a:rPr lang="en-US" dirty="0" smtClean="0">
                <a:ea typeface="+mn-ea"/>
              </a:rPr>
              <a:t>, Santiago</a:t>
            </a:r>
          </a:p>
          <a:p>
            <a:pPr>
              <a:defRPr/>
            </a:pPr>
            <a:r>
              <a:rPr lang="en-US" dirty="0" smtClean="0">
                <a:ea typeface="+mn-ea"/>
              </a:rPr>
              <a:t>C. French, Villa</a:t>
            </a:r>
          </a:p>
          <a:p>
            <a:pPr>
              <a:defRPr/>
            </a:pPr>
            <a:r>
              <a:rPr lang="en-US" dirty="0" smtClean="0">
                <a:ea typeface="+mn-ea"/>
              </a:rPr>
              <a:t>C. </a:t>
            </a:r>
            <a:r>
              <a:rPr lang="en-US" dirty="0" err="1" smtClean="0">
                <a:ea typeface="+mn-ea"/>
              </a:rPr>
              <a:t>Yusi</a:t>
            </a:r>
            <a:r>
              <a:rPr lang="en-US" dirty="0" smtClean="0">
                <a:ea typeface="+mn-ea"/>
              </a:rPr>
              <a:t>, Santiago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nata.shin\Desktop\bee-thank-you-sign.png"/>
          <p:cNvPicPr>
            <a:picLocks noGrp="1" noChangeAspect="1" noChangeArrowheads="1"/>
          </p:cNvPicPr>
          <p:nvPr>
            <p:ph idx="1"/>
          </p:nvPr>
        </p:nvPicPr>
        <p:blipFill>
          <a:blip r:embed="rId2" cstate="print"/>
          <a:srcRect/>
          <a:stretch>
            <a:fillRect/>
          </a:stretch>
        </p:blipFill>
        <p:spPr bwMode="auto">
          <a:xfrm>
            <a:off x="2667000" y="1295400"/>
            <a:ext cx="3849688" cy="368617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685800" y="304800"/>
            <a:ext cx="6934200" cy="944563"/>
          </a:xfrm>
          <a:ln>
            <a:miter lim="800000"/>
            <a:headEnd/>
            <a:tailEnd/>
          </a:ln>
        </p:spPr>
        <p:txBody>
          <a:bodyPr wrap="square" numCol="1" anchorCtr="0" compatLnSpc="1">
            <a:prstTxWarp prst="textNoShape">
              <a:avLst/>
            </a:prstTxWarp>
          </a:bodyPr>
          <a:lstStyle/>
          <a:p>
            <a:r>
              <a:rPr lang="en-US">
                <a:latin typeface="Times New Roman" charset="0"/>
                <a:cs typeface="Times New Roman" charset="0"/>
              </a:rPr>
              <a:t>Agenda</a:t>
            </a:r>
          </a:p>
        </p:txBody>
      </p:sp>
      <p:sp>
        <p:nvSpPr>
          <p:cNvPr id="16387" name="Content Placeholder 2"/>
          <p:cNvSpPr>
            <a:spLocks noGrp="1"/>
          </p:cNvSpPr>
          <p:nvPr>
            <p:ph idx="1"/>
          </p:nvPr>
        </p:nvSpPr>
        <p:spPr bwMode="auto">
          <a:xfrm>
            <a:off x="1752600" y="2438400"/>
            <a:ext cx="5257800" cy="1295400"/>
          </a:xfrm>
          <a:ln>
            <a:miter lim="800000"/>
            <a:headEnd/>
            <a:tailEnd/>
          </a:ln>
        </p:spPr>
        <p:txBody>
          <a:bodyPr wrap="square" numCol="1" anchor="t" anchorCtr="0" compatLnSpc="1">
            <a:prstTxWarp prst="textNoShape">
              <a:avLst/>
            </a:prstTxWarp>
            <a:normAutofit fontScale="92500" lnSpcReduction="10000"/>
          </a:bodyPr>
          <a:lstStyle/>
          <a:p>
            <a:pPr>
              <a:lnSpc>
                <a:spcPct val="70000"/>
              </a:lnSpc>
              <a:buNone/>
            </a:pPr>
            <a:endParaRPr lang="en-US" sz="3700" dirty="0" smtClean="0">
              <a:latin typeface="Times New Roman" charset="0"/>
              <a:cs typeface="Times New Roman" charset="0"/>
            </a:endParaRPr>
          </a:p>
          <a:p>
            <a:pPr>
              <a:lnSpc>
                <a:spcPct val="70000"/>
              </a:lnSpc>
            </a:pPr>
            <a:r>
              <a:rPr lang="en-US" sz="3700" dirty="0" smtClean="0">
                <a:latin typeface="Times New Roman" charset="0"/>
                <a:cs typeface="Times New Roman" charset="0"/>
              </a:rPr>
              <a:t>Unit </a:t>
            </a:r>
            <a:r>
              <a:rPr lang="en-US" sz="3700" dirty="0">
                <a:latin typeface="Times New Roman" charset="0"/>
                <a:cs typeface="Times New Roman" charset="0"/>
              </a:rPr>
              <a:t>of Study:</a:t>
            </a:r>
            <a:r>
              <a:rPr lang="en-US" sz="3700" dirty="0" smtClean="0">
                <a:latin typeface="Times New Roman" charset="0"/>
                <a:cs typeface="Times New Roman" charset="0"/>
              </a:rPr>
              <a:t> Probability</a:t>
            </a:r>
          </a:p>
          <a:p>
            <a:pPr>
              <a:lnSpc>
                <a:spcPct val="70000"/>
              </a:lnSpc>
            </a:pPr>
            <a:r>
              <a:rPr lang="en-US" sz="3700" dirty="0">
                <a:latin typeface="Times New Roman" charset="0"/>
                <a:cs typeface="Times New Roman" charset="0"/>
              </a:rPr>
              <a:t>Reflection</a:t>
            </a:r>
          </a:p>
          <a:p>
            <a:pPr>
              <a:lnSpc>
                <a:spcPct val="70000"/>
              </a:lnSpc>
            </a:pPr>
            <a:endParaRPr lang="en-US" sz="3700" dirty="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457200"/>
            <a:ext cx="9144000" cy="6377503"/>
          </a:xfrm>
          <a:prstGeom prst="rect">
            <a:avLst/>
          </a:prstGeom>
        </p:spPr>
      </p:pic>
      <p:pic>
        <p:nvPicPr>
          <p:cNvPr id="5" name="Picture 4"/>
          <p:cNvPicPr>
            <a:picLocks noChangeAspect="1"/>
          </p:cNvPicPr>
          <p:nvPr/>
        </p:nvPicPr>
        <p:blipFill>
          <a:blip r:embed="rId3" cstate="print"/>
          <a:stretch>
            <a:fillRect/>
          </a:stretch>
        </p:blipFill>
        <p:spPr>
          <a:xfrm>
            <a:off x="0" y="0"/>
            <a:ext cx="8077200" cy="381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33600" y="0"/>
            <a:ext cx="4876800" cy="6110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533400"/>
            <a:ext cx="7162800" cy="838200"/>
          </a:xfrm>
          <a:ln>
            <a:miter lim="800000"/>
            <a:headEnd/>
            <a:tailEnd/>
          </a:ln>
        </p:spPr>
        <p:txBody>
          <a:bodyPr wrap="square" numCol="1" anchorCtr="0" compatLnSpc="1">
            <a:prstTxWarp prst="textNoShape">
              <a:avLst/>
            </a:prstTxWarp>
          </a:bodyPr>
          <a:lstStyle/>
          <a:p>
            <a:r>
              <a:rPr lang="en-US" sz="2500" dirty="0">
                <a:latin typeface="Times New Roman" charset="0"/>
                <a:cs typeface="Times New Roman" charset="0"/>
              </a:rPr>
              <a:t>Math</a:t>
            </a:r>
            <a:r>
              <a:rPr lang="en-US" sz="2500" dirty="0" smtClean="0">
                <a:latin typeface="Times New Roman" charset="0"/>
                <a:cs typeface="Times New Roman" charset="0"/>
              </a:rPr>
              <a:t> 7 – Probability Unit – Flow Map</a:t>
            </a:r>
            <a:endParaRPr lang="en-US" sz="2500" dirty="0">
              <a:latin typeface="Times New Roman" charset="0"/>
              <a:cs typeface="Times New Roman" charset="0"/>
            </a:endParaRPr>
          </a:p>
        </p:txBody>
      </p:sp>
      <p:pic>
        <p:nvPicPr>
          <p:cNvPr id="6" name="Picture 5"/>
          <p:cNvPicPr>
            <a:picLocks noChangeAspect="1"/>
          </p:cNvPicPr>
          <p:nvPr/>
        </p:nvPicPr>
        <p:blipFill>
          <a:blip r:embed="rId2" cstate="print"/>
          <a:stretch>
            <a:fillRect/>
          </a:stretch>
        </p:blipFill>
        <p:spPr>
          <a:xfrm>
            <a:off x="1066800" y="2286000"/>
            <a:ext cx="7836144" cy="28595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04800" y="228600"/>
            <a:ext cx="7162800" cy="838200"/>
          </a:xfrm>
          <a:ln>
            <a:miter lim="800000"/>
            <a:headEnd/>
            <a:tailEnd/>
          </a:ln>
        </p:spPr>
        <p:txBody>
          <a:bodyPr wrap="square" numCol="1" anchorCtr="0" compatLnSpc="1">
            <a:prstTxWarp prst="textNoShape">
              <a:avLst/>
            </a:prstTxWarp>
          </a:bodyPr>
          <a:lstStyle/>
          <a:p>
            <a:r>
              <a:rPr lang="en-US" sz="2500" dirty="0">
                <a:latin typeface="Times New Roman" charset="0"/>
                <a:cs typeface="Times New Roman" charset="0"/>
              </a:rPr>
              <a:t>Math</a:t>
            </a:r>
            <a:r>
              <a:rPr lang="en-US" sz="2500" dirty="0" smtClean="0">
                <a:latin typeface="Times New Roman" charset="0"/>
                <a:cs typeface="Times New Roman" charset="0"/>
              </a:rPr>
              <a:t> 7 – Probability Unit – Formative Assessment</a:t>
            </a:r>
            <a:endParaRPr lang="en-US" sz="2500" dirty="0">
              <a:latin typeface="Times New Roman" charset="0"/>
              <a:cs typeface="Times New Roman" charset="0"/>
            </a:endParaRPr>
          </a:p>
        </p:txBody>
      </p:sp>
      <p:pic>
        <p:nvPicPr>
          <p:cNvPr id="6" name="Picture 5"/>
          <p:cNvPicPr>
            <a:picLocks noChangeAspect="1"/>
          </p:cNvPicPr>
          <p:nvPr/>
        </p:nvPicPr>
        <p:blipFill>
          <a:blip r:embed="rId2" cstate="print"/>
          <a:stretch>
            <a:fillRect/>
          </a:stretch>
        </p:blipFill>
        <p:spPr>
          <a:xfrm>
            <a:off x="2286000" y="1143000"/>
            <a:ext cx="3962400" cy="5073002"/>
          </a:xfrm>
          <a:prstGeom prst="rect">
            <a:avLst/>
          </a:prstGeom>
          <a:ln w="12700" cap="flat" cmpd="sng" algn="ctr">
            <a:solidFill>
              <a:schemeClr val="tx1"/>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28600"/>
            <a:ext cx="7162800" cy="838200"/>
          </a:xfrm>
          <a:ln>
            <a:miter lim="800000"/>
            <a:headEnd/>
            <a:tailEnd/>
          </a:ln>
        </p:spPr>
        <p:txBody>
          <a:bodyPr wrap="square" numCol="1" anchorCtr="0" compatLnSpc="1">
            <a:prstTxWarp prst="textNoShape">
              <a:avLst/>
            </a:prstTxWarp>
          </a:bodyPr>
          <a:lstStyle/>
          <a:p>
            <a:r>
              <a:rPr lang="en-US" sz="2500" dirty="0">
                <a:latin typeface="Times New Roman" charset="0"/>
                <a:cs typeface="Times New Roman" charset="0"/>
              </a:rPr>
              <a:t>Math</a:t>
            </a:r>
            <a:r>
              <a:rPr lang="en-US" sz="2500" dirty="0" smtClean="0">
                <a:latin typeface="Times New Roman" charset="0"/>
                <a:cs typeface="Times New Roman" charset="0"/>
              </a:rPr>
              <a:t> 7 – Probability Unit – Concept 1: Single Event</a:t>
            </a:r>
            <a:endParaRPr lang="en-US" sz="2500" dirty="0">
              <a:latin typeface="Times New Roman" charset="0"/>
              <a:cs typeface="Times New Roman" charset="0"/>
            </a:endParaRPr>
          </a:p>
        </p:txBody>
      </p:sp>
      <p:pic>
        <p:nvPicPr>
          <p:cNvPr id="4" name="Picture 3"/>
          <p:cNvPicPr>
            <a:picLocks noChangeAspect="1"/>
          </p:cNvPicPr>
          <p:nvPr/>
        </p:nvPicPr>
        <p:blipFill>
          <a:blip r:embed="rId2" cstate="print"/>
          <a:stretch>
            <a:fillRect/>
          </a:stretch>
        </p:blipFill>
        <p:spPr>
          <a:xfrm>
            <a:off x="1295400" y="1219200"/>
            <a:ext cx="3429000" cy="4603172"/>
          </a:xfrm>
          <a:prstGeom prst="rect">
            <a:avLst/>
          </a:prstGeom>
          <a:ln>
            <a:solidFill>
              <a:srgbClr val="000000"/>
            </a:solidFill>
          </a:ln>
        </p:spPr>
      </p:pic>
      <p:pic>
        <p:nvPicPr>
          <p:cNvPr id="5" name="Picture 4"/>
          <p:cNvPicPr>
            <a:picLocks noChangeAspect="1"/>
          </p:cNvPicPr>
          <p:nvPr/>
        </p:nvPicPr>
        <p:blipFill>
          <a:blip r:embed="rId3" cstate="print"/>
          <a:stretch>
            <a:fillRect/>
          </a:stretch>
        </p:blipFill>
        <p:spPr>
          <a:xfrm>
            <a:off x="4876800" y="1219200"/>
            <a:ext cx="3231219" cy="4648200"/>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28600"/>
            <a:ext cx="7162800" cy="838200"/>
          </a:xfrm>
          <a:ln>
            <a:miter lim="800000"/>
            <a:headEnd/>
            <a:tailEnd/>
          </a:ln>
        </p:spPr>
        <p:txBody>
          <a:bodyPr wrap="square" numCol="1" anchorCtr="0" compatLnSpc="1">
            <a:prstTxWarp prst="textNoShape">
              <a:avLst/>
            </a:prstTxWarp>
            <a:normAutofit/>
          </a:bodyPr>
          <a:lstStyle/>
          <a:p>
            <a:r>
              <a:rPr lang="en-US" sz="2500" dirty="0">
                <a:latin typeface="Times New Roman" charset="0"/>
                <a:cs typeface="Times New Roman" charset="0"/>
              </a:rPr>
              <a:t>Math</a:t>
            </a:r>
            <a:r>
              <a:rPr lang="en-US" sz="2500" dirty="0" smtClean="0">
                <a:latin typeface="Times New Roman" charset="0"/>
                <a:cs typeface="Times New Roman" charset="0"/>
              </a:rPr>
              <a:t> 7 – Probability Unit – Number Line Activity</a:t>
            </a:r>
            <a:endParaRPr lang="en-US" sz="2500" dirty="0">
              <a:latin typeface="Times New Roman" charset="0"/>
              <a:cs typeface="Times New Roman" charset="0"/>
            </a:endParaRPr>
          </a:p>
        </p:txBody>
      </p:sp>
      <p:pic>
        <p:nvPicPr>
          <p:cNvPr id="4" name="Picture 3"/>
          <p:cNvPicPr>
            <a:picLocks noChangeAspect="1"/>
          </p:cNvPicPr>
          <p:nvPr/>
        </p:nvPicPr>
        <p:blipFill>
          <a:blip r:embed="rId2" cstate="print"/>
          <a:stretch>
            <a:fillRect/>
          </a:stretch>
        </p:blipFill>
        <p:spPr>
          <a:xfrm>
            <a:off x="4229099" y="1371600"/>
            <a:ext cx="4914901" cy="4356100"/>
          </a:xfrm>
          <a:prstGeom prst="rect">
            <a:avLst/>
          </a:prstGeom>
          <a:ln>
            <a:solidFill>
              <a:srgbClr val="000000"/>
            </a:solidFill>
          </a:ln>
        </p:spPr>
      </p:pic>
      <p:pic>
        <p:nvPicPr>
          <p:cNvPr id="5" name="Picture 4"/>
          <p:cNvPicPr>
            <a:picLocks noChangeAspect="1"/>
          </p:cNvPicPr>
          <p:nvPr/>
        </p:nvPicPr>
        <p:blipFill>
          <a:blip r:embed="rId3" cstate="print"/>
          <a:stretch>
            <a:fillRect/>
          </a:stretch>
        </p:blipFill>
        <p:spPr>
          <a:xfrm>
            <a:off x="304800" y="1447800"/>
            <a:ext cx="3886735" cy="4572000"/>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28600"/>
            <a:ext cx="7162800" cy="838200"/>
          </a:xfrm>
          <a:ln>
            <a:miter lim="800000"/>
            <a:headEnd/>
            <a:tailEnd/>
          </a:ln>
        </p:spPr>
        <p:txBody>
          <a:bodyPr wrap="square" numCol="1" anchorCtr="0" compatLnSpc="1">
            <a:prstTxWarp prst="textNoShape">
              <a:avLst/>
            </a:prstTxWarp>
            <a:normAutofit fontScale="90000"/>
          </a:bodyPr>
          <a:lstStyle/>
          <a:p>
            <a:r>
              <a:rPr lang="en-US" sz="2500" dirty="0">
                <a:latin typeface="Times New Roman" charset="0"/>
                <a:cs typeface="Times New Roman" charset="0"/>
              </a:rPr>
              <a:t>Math</a:t>
            </a:r>
            <a:r>
              <a:rPr lang="en-US" sz="2500" dirty="0" smtClean="0">
                <a:latin typeface="Times New Roman" charset="0"/>
                <a:cs typeface="Times New Roman" charset="0"/>
              </a:rPr>
              <a:t> 7 – Probability Unit – Concept 2: Compound Event</a:t>
            </a:r>
            <a:endParaRPr lang="en-US" sz="2500" dirty="0">
              <a:latin typeface="Times New Roman" charset="0"/>
              <a:cs typeface="Times New Roman" charset="0"/>
            </a:endParaRPr>
          </a:p>
        </p:txBody>
      </p:sp>
      <p:pic>
        <p:nvPicPr>
          <p:cNvPr id="3" name="Picture 2"/>
          <p:cNvPicPr>
            <a:picLocks noChangeAspect="1"/>
          </p:cNvPicPr>
          <p:nvPr/>
        </p:nvPicPr>
        <p:blipFill>
          <a:blip r:embed="rId2" cstate="print"/>
          <a:stretch>
            <a:fillRect/>
          </a:stretch>
        </p:blipFill>
        <p:spPr>
          <a:xfrm>
            <a:off x="990600" y="1447800"/>
            <a:ext cx="3732722" cy="4724400"/>
          </a:xfrm>
          <a:prstGeom prst="rect">
            <a:avLst/>
          </a:prstGeom>
          <a:ln>
            <a:solidFill>
              <a:srgbClr val="000000"/>
            </a:solidFill>
          </a:ln>
        </p:spPr>
      </p:pic>
      <p:pic>
        <p:nvPicPr>
          <p:cNvPr id="4" name="Picture 3"/>
          <p:cNvPicPr>
            <a:picLocks noChangeAspect="1"/>
          </p:cNvPicPr>
          <p:nvPr/>
        </p:nvPicPr>
        <p:blipFill>
          <a:blip r:embed="rId3" cstate="print"/>
          <a:stretch>
            <a:fillRect/>
          </a:stretch>
        </p:blipFill>
        <p:spPr>
          <a:xfrm>
            <a:off x="4876800" y="1524000"/>
            <a:ext cx="3561425" cy="4419600"/>
          </a:xfrm>
          <a:prstGeom prst="rect">
            <a:avLst/>
          </a:prstGeom>
          <a:ln>
            <a:solidFill>
              <a:srgbClr val="00000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13946</TotalTime>
  <Words>352</Words>
  <Application>Microsoft Office PowerPoint</Application>
  <PresentationFormat>On-screen Show (4:3)</PresentationFormat>
  <Paragraphs>35</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Agenda</vt:lpstr>
      <vt:lpstr>Slide 3</vt:lpstr>
      <vt:lpstr>Slide 4</vt:lpstr>
      <vt:lpstr>Math 7 – Probability Unit – Flow Map</vt:lpstr>
      <vt:lpstr>Math 7 – Probability Unit – Formative Assessment</vt:lpstr>
      <vt:lpstr>Math 7 – Probability Unit – Concept 1: Single Event</vt:lpstr>
      <vt:lpstr>Math 7 – Probability Unit – Number Line Activity</vt:lpstr>
      <vt:lpstr>Math 7 – Probability Unit – Concept 2: Compound Event</vt:lpstr>
      <vt:lpstr>Math 7 – Probability Unit – 20 Practice Problems (Single and Compound)</vt:lpstr>
      <vt:lpstr>Problem of the Month (POM)</vt:lpstr>
      <vt:lpstr>Slide 12</vt:lpstr>
      <vt:lpstr> POM:  Explanation/Status Posters &amp; Gallery Walk  </vt:lpstr>
      <vt:lpstr>Mars Tasks</vt:lpstr>
      <vt:lpstr>Slide 15</vt:lpstr>
      <vt:lpstr>Slide 16</vt:lpstr>
      <vt:lpstr>Reflection</vt:lpstr>
      <vt:lpstr>A Special Thank You to…</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 Shin</dc:creator>
  <cp:keywords>Nata Shin</cp:keywords>
  <cp:lastModifiedBy>nata.shin</cp:lastModifiedBy>
  <cp:revision>411</cp:revision>
  <cp:lastPrinted>2013-10-09T22:56:18Z</cp:lastPrinted>
  <dcterms:created xsi:type="dcterms:W3CDTF">2014-04-09T20:41:51Z</dcterms:created>
  <dcterms:modified xsi:type="dcterms:W3CDTF">2014-05-23T05:51:29Z</dcterms:modified>
</cp:coreProperties>
</file>