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56" r:id="rId5"/>
    <p:sldId id="348" r:id="rId6"/>
    <p:sldId id="393" r:id="rId7"/>
    <p:sldId id="354" r:id="rId8"/>
    <p:sldId id="398" r:id="rId9"/>
    <p:sldId id="397" r:id="rId10"/>
    <p:sldId id="381" r:id="rId11"/>
    <p:sldId id="357" r:id="rId12"/>
    <p:sldId id="377" r:id="rId13"/>
    <p:sldId id="394" r:id="rId14"/>
    <p:sldId id="399" r:id="rId15"/>
    <p:sldId id="401" r:id="rId16"/>
    <p:sldId id="400" r:id="rId17"/>
    <p:sldId id="309" r:id="rId18"/>
    <p:sldId id="336" r:id="rId19"/>
    <p:sldId id="335" r:id="rId20"/>
    <p:sldId id="402" r:id="rId21"/>
    <p:sldId id="388" r:id="rId22"/>
    <p:sldId id="339" r:id="rId23"/>
    <p:sldId id="314" r:id="rId24"/>
    <p:sldId id="340" r:id="rId25"/>
    <p:sldId id="341" r:id="rId26"/>
    <p:sldId id="372" r:id="rId27"/>
    <p:sldId id="332" r:id="rId28"/>
    <p:sldId id="375" r:id="rId29"/>
    <p:sldId id="303" r:id="rId30"/>
    <p:sldId id="395" r:id="rId31"/>
    <p:sldId id="376" r:id="rId32"/>
    <p:sldId id="396" r:id="rId33"/>
    <p:sldId id="276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cker, Ron" initials="HR" lastIdx="1" clrIdx="0">
    <p:extLst>
      <p:ext uri="{19B8F6BF-5375-455C-9EA6-DF929625EA0E}">
        <p15:presenceInfo xmlns:p15="http://schemas.microsoft.com/office/powerpoint/2012/main" userId="S-1-5-21-148869999-3727413927-2776655787-46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00"/>
    <a:srgbClr val="E60000"/>
    <a:srgbClr val="DC0000"/>
    <a:srgbClr val="F00000"/>
    <a:srgbClr val="DA00C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55" autoAdjust="0"/>
    <p:restoredTop sz="96374" autoAdjust="0"/>
  </p:normalViewPr>
  <p:slideViewPr>
    <p:cSldViewPr snapToGrid="0">
      <p:cViewPr varScale="1">
        <p:scale>
          <a:sx n="76" d="100"/>
          <a:sy n="76" d="100"/>
        </p:scale>
        <p:origin x="108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958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n.Hacker\AppData\Local\Microsoft\Windows\INetCache\Content.Outlook\38IJKPNM\Copy%20of%20Source%20Document--SAUSD%202024-2025%20First%20Interim%2012.5.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n.Hacker\AppData\Local\Microsoft\Windows\INetCache\Content.Outlook\38IJKPNM\Copy%20of%20Source%20Document--SAUSD%202024-2025%20First%20Interim%2012.5.202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n.Hacker\AppData\Local\Microsoft\Windows\INetCache\Content.Outlook\38IJKPNM\Copy%20of%20Source%20Document--SAUSD%202024-2025%20First%20Interim%2012.5.2024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n.Hacker\AppData\Local\Microsoft\Windows\INetCache\Content.Outlook\38IJKPNM\Copy%20of%20Source%20Document--SAUSD%202024-2025%20First%20Interim%2012.5.2024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n.Hacker\AppData\Local\Microsoft\Windows\INetCache\Content.Outlook\38IJKPNM\Copy%20of%20Source%20Document--SAUSD%202024-2025%20First%20Interim%2012.5.2024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n.Hacker\AppData\Local\Microsoft\Windows\INetCache\Content.Outlook\38IJKPNM\Copy%20of%20Source%20Document--SAUSD%202024-2025%20First%20Interim%2012.5.2024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n.Hacker\Desktop\Source%20Document--SAUSD%202024-2025%20First%20Interim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n.Hacker\AppData\Local\Microsoft\Windows\INetCache\Content.Outlook\38IJKPNM\Copy%20of%20Source%20Document--SAUSD%202024-2025%20First%20Interim%2012.5.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n.Hacker\Desktop\Move%20to%20External%20Hard%20Drive--2024-09-26\SAUSD%20Enrollment%20Analysis-2023-2024%20U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n.Hacker\Desktop\Move%20to%20External%20Hard%20Drive--2024-09-26\SAUSD%20Enrollment%20Analysis-2023-2024%20U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n.Hacker\OneDrive%20-%20Santa%20Ana%20Unified%20School%20District\Desktop\Orange%20County%20School%20District%20Enrollment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n.Hacker\AppData\Local\Microsoft\Windows\INetCache\Content.Outlook\38IJKPNM\Copy%20of%20Source%20Document--SAUSD%202024-2025%20First%20Interim%2012.5.20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n.Hacker\AppData\Local\Microsoft\Windows\INetCache\Content.Outlook\38IJKPNM\Copy%20of%20Source%20Document--SAUSD%202024-2025%20First%20Interim%2012.5.20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n.Hacker\Desktop\Source--COVID%20Relief%20Grant%20Funds%20for%202023-2024%20U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n.Hacker\AppData\Local\Microsoft\Windows\INetCache\Content.Outlook\38IJKPNM\Copy%20of%20Source%20Document--SAUSD%202024-2025%20First%20Interim%2012.5.202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'Tables &amp; Chart Sources'!$C$94</c:f>
              <c:strCache>
                <c:ptCount val="1"/>
                <c:pt idx="0">
                  <c:v>Ending Fund Balance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248122067164013E-2"/>
                  <c:y val="4.2380335143118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69-43D9-BEB8-2A40D47503D3}"/>
                </c:ext>
              </c:extLst>
            </c:dLbl>
            <c:dLbl>
              <c:idx val="1"/>
              <c:layout>
                <c:manualLayout>
                  <c:x val="-7.9156887901029468E-2"/>
                  <c:y val="-4.4340127693999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69-43D9-BEB8-2A40D47503D3}"/>
                </c:ext>
              </c:extLst>
            </c:dLbl>
            <c:dLbl>
              <c:idx val="2"/>
              <c:layout>
                <c:manualLayout>
                  <c:x val="-7.3308273063735191E-2"/>
                  <c:y val="4.0362223945826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69-43D9-BEB8-2A40D47503D3}"/>
                </c:ext>
              </c:extLst>
            </c:dLbl>
            <c:dLbl>
              <c:idx val="5"/>
              <c:layout>
                <c:manualLayout>
                  <c:x val="-0.15104160471347391"/>
                  <c:y val="-8.04947108884116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69-43D9-BEB8-2A40D47503D3}"/>
                </c:ext>
              </c:extLst>
            </c:dLbl>
            <c:dLbl>
              <c:idx val="6"/>
              <c:layout>
                <c:manualLayout>
                  <c:x val="-0.11439999879895014"/>
                  <c:y val="9.4949494949494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69-43D9-BEB8-2A40D47503D3}"/>
                </c:ext>
              </c:extLst>
            </c:dLbl>
            <c:dLbl>
              <c:idx val="7"/>
              <c:layout>
                <c:manualLayout>
                  <c:x val="-1.3199999861417325E-2"/>
                  <c:y val="-6.464646464646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69-43D9-BEB8-2A40D47503D3}"/>
                </c:ext>
              </c:extLst>
            </c:dLbl>
            <c:dLbl>
              <c:idx val="8"/>
              <c:layout>
                <c:manualLayout>
                  <c:x val="-0.11434987806456831"/>
                  <c:y val="7.4755905511810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69-43D9-BEB8-2A40D47503D3}"/>
                </c:ext>
              </c:extLst>
            </c:dLbl>
            <c:dLbl>
              <c:idx val="9"/>
              <c:layout>
                <c:manualLayout>
                  <c:x val="-7.3132387683649477E-3"/>
                  <c:y val="5.667843792253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69-43D9-BEB8-2A40D47503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 &amp; Chart Sources'!$D$93:$M$93</c:f>
              <c:strCache>
                <c:ptCount val="10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  <c:pt idx="5">
                  <c:v>2022-2023</c:v>
                </c:pt>
                <c:pt idx="6">
                  <c:v>2023-2024</c:v>
                </c:pt>
                <c:pt idx="7">
                  <c:v>2024-2025</c:v>
                </c:pt>
                <c:pt idx="8">
                  <c:v>2025-2026</c:v>
                </c:pt>
                <c:pt idx="9">
                  <c:v>2026-2027</c:v>
                </c:pt>
              </c:strCache>
            </c:strRef>
          </c:cat>
          <c:val>
            <c:numRef>
              <c:f>'Tables &amp; Chart Sources'!$D$94:$M$94</c:f>
              <c:numCache>
                <c:formatCode>"$"#,##0_);\("$"#,##0\)</c:formatCode>
                <c:ptCount val="10"/>
                <c:pt idx="0">
                  <c:v>105947580.82999998</c:v>
                </c:pt>
                <c:pt idx="1">
                  <c:v>135014631.74000007</c:v>
                </c:pt>
                <c:pt idx="2">
                  <c:v>130910922.96000034</c:v>
                </c:pt>
                <c:pt idx="3">
                  <c:v>189796392.56000048</c:v>
                </c:pt>
                <c:pt idx="4">
                  <c:v>275590707.67000043</c:v>
                </c:pt>
                <c:pt idx="5">
                  <c:v>418263344.33000046</c:v>
                </c:pt>
                <c:pt idx="6">
                  <c:v>362505162.65000057</c:v>
                </c:pt>
                <c:pt idx="7">
                  <c:v>175168263.4600001</c:v>
                </c:pt>
                <c:pt idx="8">
                  <c:v>157437035.97000009</c:v>
                </c:pt>
                <c:pt idx="9">
                  <c:v>167795097.66000003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769-43D9-BEB8-2A40D47503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843232"/>
        <c:axId val="2011211680"/>
      </c:lineChart>
      <c:catAx>
        <c:axId val="67284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211680"/>
        <c:crosses val="autoZero"/>
        <c:auto val="1"/>
        <c:lblAlgn val="ctr"/>
        <c:lblOffset val="100"/>
        <c:noMultiLvlLbl val="0"/>
      </c:catAx>
      <c:valAx>
        <c:axId val="201121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84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'Tables &amp; Chart Sources'!$C$71</c:f>
              <c:strCache>
                <c:ptCount val="1"/>
                <c:pt idx="0">
                  <c:v>Books &amp; Supplies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 &amp; Chart Sources'!$F$70:$M$70</c:f>
              <c:strCache>
                <c:ptCount val="8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  <c:pt idx="5">
                  <c:v>2024-2025</c:v>
                </c:pt>
                <c:pt idx="6">
                  <c:v>2025-2026</c:v>
                </c:pt>
                <c:pt idx="7">
                  <c:v>2026-2027</c:v>
                </c:pt>
              </c:strCache>
            </c:strRef>
          </c:cat>
          <c:val>
            <c:numRef>
              <c:f>'Tables &amp; Chart Sources'!$F$71:$M$71</c:f>
              <c:numCache>
                <c:formatCode>"$"#,##0_);\("$"#,##0\)</c:formatCode>
                <c:ptCount val="8"/>
                <c:pt idx="0">
                  <c:v>22179898.350000001</c:v>
                </c:pt>
                <c:pt idx="1">
                  <c:v>73027512.189999998</c:v>
                </c:pt>
                <c:pt idx="2">
                  <c:v>35220499.989999995</c:v>
                </c:pt>
                <c:pt idx="3">
                  <c:v>32732834.850000001</c:v>
                </c:pt>
                <c:pt idx="4">
                  <c:v>33236420.879999999</c:v>
                </c:pt>
                <c:pt idx="5">
                  <c:v>38596066.32</c:v>
                </c:pt>
                <c:pt idx="6">
                  <c:v>23017906.300000001</c:v>
                </c:pt>
                <c:pt idx="7">
                  <c:v>17571409.309999999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6B-4F03-A794-BC7A63DB1322}"/>
            </c:ext>
          </c:extLst>
        </c:ser>
        <c:ser>
          <c:idx val="1"/>
          <c:order val="1"/>
          <c:tx>
            <c:strRef>
              <c:f>'Tables &amp; Chart Sources'!$C$72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 &amp; Chart Sources'!$F$70:$M$70</c:f>
              <c:strCache>
                <c:ptCount val="8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  <c:pt idx="5">
                  <c:v>2024-2025</c:v>
                </c:pt>
                <c:pt idx="6">
                  <c:v>2025-2026</c:v>
                </c:pt>
                <c:pt idx="7">
                  <c:v>2026-2027</c:v>
                </c:pt>
              </c:strCache>
            </c:strRef>
          </c:cat>
          <c:val>
            <c:numRef>
              <c:f>'Tables &amp; Chart Sources'!$F$72:$M$72</c:f>
              <c:numCache>
                <c:formatCode>"$"#,##0_);\("$"#,##0\)</c:formatCode>
                <c:ptCount val="8"/>
                <c:pt idx="0">
                  <c:v>60390935.030000001</c:v>
                </c:pt>
                <c:pt idx="1">
                  <c:v>58540751.539999999</c:v>
                </c:pt>
                <c:pt idx="2">
                  <c:v>88391751.49000001</c:v>
                </c:pt>
                <c:pt idx="3">
                  <c:v>92817891.960000008</c:v>
                </c:pt>
                <c:pt idx="4">
                  <c:v>112570600.18000001</c:v>
                </c:pt>
                <c:pt idx="5">
                  <c:v>127978736.19</c:v>
                </c:pt>
                <c:pt idx="6">
                  <c:v>61075186.539999999</c:v>
                </c:pt>
                <c:pt idx="7">
                  <c:v>45992795.009999998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6B-4F03-A794-BC7A63DB1322}"/>
            </c:ext>
          </c:extLst>
        </c:ser>
        <c:ser>
          <c:idx val="2"/>
          <c:order val="2"/>
          <c:tx>
            <c:strRef>
              <c:f>'Tables &amp; Chart Sources'!$C$73</c:f>
              <c:strCache>
                <c:ptCount val="1"/>
                <c:pt idx="0">
                  <c:v>Capital Outlay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 &amp; Chart Sources'!$F$70:$M$70</c:f>
              <c:strCache>
                <c:ptCount val="8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  <c:pt idx="5">
                  <c:v>2024-2025</c:v>
                </c:pt>
                <c:pt idx="6">
                  <c:v>2025-2026</c:v>
                </c:pt>
                <c:pt idx="7">
                  <c:v>2026-2027</c:v>
                </c:pt>
              </c:strCache>
            </c:strRef>
          </c:cat>
          <c:val>
            <c:numRef>
              <c:f>'Tables &amp; Chart Sources'!$F$73:$M$73</c:f>
              <c:numCache>
                <c:formatCode>"$"#,##0_);\("$"#,##0\)</c:formatCode>
                <c:ptCount val="8"/>
                <c:pt idx="0">
                  <c:v>9273036.790000001</c:v>
                </c:pt>
                <c:pt idx="1">
                  <c:v>3062980.2</c:v>
                </c:pt>
                <c:pt idx="2">
                  <c:v>3670131.4799999995</c:v>
                </c:pt>
                <c:pt idx="3">
                  <c:v>12618365.399999999</c:v>
                </c:pt>
                <c:pt idx="4">
                  <c:v>50201914.879999995</c:v>
                </c:pt>
                <c:pt idx="5">
                  <c:v>28551991.5</c:v>
                </c:pt>
                <c:pt idx="6">
                  <c:v>12482144.379999999</c:v>
                </c:pt>
                <c:pt idx="7">
                  <c:v>6867205.8399999999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6B-4F03-A794-BC7A63DB1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863810576"/>
        <c:axId val="744871552"/>
      </c:barChart>
      <c:lineChart>
        <c:grouping val="standard"/>
        <c:varyColors val="0"/>
        <c:ser>
          <c:idx val="3"/>
          <c:order val="3"/>
          <c:tx>
            <c:strRef>
              <c:f>'Tables &amp; Chart Sources'!$C$74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 &amp; Chart Sources'!$F$70:$M$70</c:f>
              <c:strCache>
                <c:ptCount val="8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  <c:pt idx="5">
                  <c:v>2024-2025</c:v>
                </c:pt>
                <c:pt idx="6">
                  <c:v>2025-2026</c:v>
                </c:pt>
                <c:pt idx="7">
                  <c:v>2026-2027</c:v>
                </c:pt>
              </c:strCache>
            </c:strRef>
          </c:cat>
          <c:val>
            <c:numRef>
              <c:f>'Tables &amp; Chart Sources'!$F$74:$M$74</c:f>
              <c:numCache>
                <c:formatCode>"$"#,##0_);\("$"#,##0\)</c:formatCode>
                <c:ptCount val="8"/>
                <c:pt idx="0">
                  <c:v>91843870.170000002</c:v>
                </c:pt>
                <c:pt idx="1">
                  <c:v>134631243.92999998</c:v>
                </c:pt>
                <c:pt idx="2">
                  <c:v>127282382.96000001</c:v>
                </c:pt>
                <c:pt idx="3">
                  <c:v>138169092.21000001</c:v>
                </c:pt>
                <c:pt idx="4">
                  <c:v>196008935.94</c:v>
                </c:pt>
                <c:pt idx="5">
                  <c:v>195126794.00999999</c:v>
                </c:pt>
                <c:pt idx="6">
                  <c:v>96575237.219999999</c:v>
                </c:pt>
                <c:pt idx="7">
                  <c:v>70431410.159999996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E6B-4F03-A794-BC7A63DB1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3810576"/>
        <c:axId val="744871552"/>
      </c:lineChart>
      <c:catAx>
        <c:axId val="86381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871552"/>
        <c:crosses val="autoZero"/>
        <c:auto val="1"/>
        <c:lblAlgn val="ctr"/>
        <c:lblOffset val="100"/>
        <c:noMultiLvlLbl val="0"/>
      </c:catAx>
      <c:valAx>
        <c:axId val="74487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81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Total Expenses</a:t>
            </a:r>
          </a:p>
          <a:p>
            <a:pPr>
              <a:defRPr/>
            </a:pPr>
            <a:r>
              <a:rPr lang="en-US" sz="1800" b="0" i="0" baseline="0">
                <a:effectLst/>
              </a:rPr>
              <a:t>2024-2025 First Interim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3A2-4BDB-9AC0-CC9098FE9D04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3A2-4BDB-9AC0-CC9098FE9D04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3A2-4BDB-9AC0-CC9098FE9D04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3A2-4BDB-9AC0-CC9098FE9D04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3A2-4BDB-9AC0-CC9098FE9D04}"/>
              </c:ext>
            </c:extLst>
          </c:dPt>
          <c:dPt>
            <c:idx val="5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3A2-4BDB-9AC0-CC9098FE9D04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3A2-4BDB-9AC0-CC9098FE9D0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C3A2-4BDB-9AC0-CC9098FE9D0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C3A2-4BDB-9AC0-CC9098FE9D04}"/>
              </c:ext>
            </c:extLst>
          </c:dPt>
          <c:dLbls>
            <c:dLbl>
              <c:idx val="2"/>
              <c:layout>
                <c:manualLayout>
                  <c:x val="3.7240167588029734E-2"/>
                  <c:y val="-0.240443490018293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AB458B9-8D07-46D9-8210-72E0F80D9920}" type="CATEGORYNAME">
                      <a:rPr lang="en-US" sz="110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932AC5A5-5DC0-44AE-B1A5-12DB0BA95DFE}" type="VALUE">
                      <a:rPr lang="en-US" sz="1100" baseline="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sz="1100" baseline="0" dirty="0"/>
                      <a:t>, </a:t>
                    </a:r>
                    <a:fld id="{A084A72F-A34C-42A6-B135-881101561DD1}" type="PERCENTAGE">
                      <a:rPr lang="en-US" sz="1100" baseline="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sz="11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98399878232023"/>
                      <c:h val="9.95959595959595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3A2-4BDB-9AC0-CC9098FE9D04}"/>
                </c:ext>
              </c:extLst>
            </c:dLbl>
            <c:dLbl>
              <c:idx val="4"/>
              <c:layout>
                <c:manualLayout>
                  <c:x val="6.8301568836728929E-2"/>
                  <c:y val="-8.23407301360057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A2-4BDB-9AC0-CC9098FE9D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E8904AB-29D5-440E-A8BE-D5CB3A6CA753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>
                        <a:solidFill>
                          <a:schemeClr val="tx1"/>
                        </a:solidFill>
                      </a:rPr>
                      <a:t>, </a:t>
                    </a:r>
                    <a:fld id="{6DC71930-C62D-446D-8651-BF5ED5C7E134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r>
                      <a:rPr lang="en-US" baseline="0">
                        <a:solidFill>
                          <a:schemeClr val="tx1"/>
                        </a:solidFill>
                      </a:rPr>
                      <a:t>, </a:t>
                    </a:r>
                    <a:fld id="{F950A5AA-907F-4E01-A9C3-659EF905B9DE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aseline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3A2-4BDB-9AC0-CC9098FE9D0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C3A2-4BDB-9AC0-CC9098FE9D04}"/>
                </c:ext>
              </c:extLst>
            </c:dLbl>
            <c:dLbl>
              <c:idx val="7"/>
              <c:layout>
                <c:manualLayout>
                  <c:x val="5.054935904935056E-2"/>
                  <c:y val="-2.9179511651952598E-2"/>
                </c:manualLayout>
              </c:layout>
              <c:tx>
                <c:rich>
                  <a:bodyPr/>
                  <a:lstStyle/>
                  <a:p>
                    <a:fld id="{DCBF9A68-F404-4679-BF5E-0334A2E5AF7D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1C7F3BD0-6FAE-4D50-AF6A-CF850C8D3BCF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r>
                      <a:rPr lang="en-US" baseline="0"/>
                      <a:t>, </a:t>
                    </a:r>
                    <a:fld id="{A25C48C6-0FDF-4D6C-BE14-E740E96F174C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3A2-4BDB-9AC0-CC9098FE9D0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56411A3-1509-457A-B4BB-099BD1D24014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>
                        <a:solidFill>
                          <a:schemeClr val="tx1"/>
                        </a:solidFill>
                      </a:rPr>
                      <a:t>, </a:t>
                    </a:r>
                    <a:fld id="{3AF818BC-FF9C-491E-8A24-8EBB8C4BA697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r>
                      <a:rPr lang="en-US" baseline="0">
                        <a:solidFill>
                          <a:schemeClr val="tx1"/>
                        </a:solidFill>
                      </a:rPr>
                      <a:t>, </a:t>
                    </a:r>
                    <a:fld id="{73D47291-9C6E-484B-86AA-219ABDA4D5E5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aseline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C3A2-4BDB-9AC0-CC9098FE9D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'Tables &amp; Chart Sources'!$G$125:$G$133</c:f>
              <c:strCache>
                <c:ptCount val="8"/>
                <c:pt idx="0">
                  <c:v>Certificated Salaries</c:v>
                </c:pt>
                <c:pt idx="1">
                  <c:v>Classified Salaries</c:v>
                </c:pt>
                <c:pt idx="2">
                  <c:v>Mgmt Salaries</c:v>
                </c:pt>
                <c:pt idx="3">
                  <c:v>Benefits</c:v>
                </c:pt>
                <c:pt idx="4">
                  <c:v>Books &amp; Supplies</c:v>
                </c:pt>
                <c:pt idx="5">
                  <c:v>Services</c:v>
                </c:pt>
                <c:pt idx="6">
                  <c:v>Capital Outlay</c:v>
                </c:pt>
                <c:pt idx="7">
                  <c:v>Other Outgo</c:v>
                </c:pt>
              </c:strCache>
            </c:strRef>
          </c:cat>
          <c:val>
            <c:numRef>
              <c:f>'Tables &amp; Chart Sources'!$H$125:$H$133</c:f>
              <c:numCache>
                <c:formatCode>"$"#,##0</c:formatCode>
                <c:ptCount val="9"/>
                <c:pt idx="0">
                  <c:v>346470962.98999995</c:v>
                </c:pt>
                <c:pt idx="1">
                  <c:v>139095654.34999999</c:v>
                </c:pt>
                <c:pt idx="2">
                  <c:v>44429525.109999999</c:v>
                </c:pt>
                <c:pt idx="3">
                  <c:v>266054902.44999999</c:v>
                </c:pt>
                <c:pt idx="4">
                  <c:v>38596066.32</c:v>
                </c:pt>
                <c:pt idx="5">
                  <c:v>127978736.19</c:v>
                </c:pt>
                <c:pt idx="6">
                  <c:v>28551991.5</c:v>
                </c:pt>
                <c:pt idx="7">
                  <c:v>821427.64999999991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3A2-4BDB-9AC0-CC9098FE9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0065604083509"/>
          <c:y val="7.0815521912953303E-2"/>
          <c:w val="0.87581624489976695"/>
          <c:h val="0.83216703985833174"/>
        </c:manualLayout>
      </c:layout>
      <c:lineChart>
        <c:grouping val="standard"/>
        <c:varyColors val="0"/>
        <c:ser>
          <c:idx val="0"/>
          <c:order val="0"/>
          <c:tx>
            <c:strRef>
              <c:f>'Tables &amp; Chart Sources'!$C$89</c:f>
              <c:strCache>
                <c:ptCount val="1"/>
                <c:pt idx="0">
                  <c:v>Total Revenue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730253724484994E-2"/>
                  <c:y val="-5.18956499851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C2-483F-AAAC-AA3A22428839}"/>
                </c:ext>
              </c:extLst>
            </c:dLbl>
            <c:dLbl>
              <c:idx val="2"/>
              <c:layout>
                <c:manualLayout>
                  <c:x val="-4.4742031087662185E-2"/>
                  <c:y val="2.9277708468105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C2-483F-AAAC-AA3A22428839}"/>
                </c:ext>
              </c:extLst>
            </c:dLbl>
            <c:dLbl>
              <c:idx val="3"/>
              <c:layout>
                <c:manualLayout>
                  <c:x val="-6.085470771581529E-2"/>
                  <c:y val="-4.74105170289653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C2-483F-AAAC-AA3A22428839}"/>
                </c:ext>
              </c:extLst>
            </c:dLbl>
            <c:dLbl>
              <c:idx val="4"/>
              <c:layout>
                <c:manualLayout>
                  <c:x val="-7.403780677521328E-2"/>
                  <c:y val="-5.34648506208393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C2-483F-AAAC-AA3A22428839}"/>
                </c:ext>
              </c:extLst>
            </c:dLbl>
            <c:dLbl>
              <c:idx val="6"/>
              <c:layout>
                <c:manualLayout>
                  <c:x val="-7.9348874764186908E-2"/>
                  <c:y val="3.48831314983776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C2-483F-AAAC-AA3A22428839}"/>
                </c:ext>
              </c:extLst>
            </c:dLbl>
            <c:dLbl>
              <c:idx val="7"/>
              <c:layout>
                <c:manualLayout>
                  <c:x val="-4.1800030962643835E-2"/>
                  <c:y val="4.1386375651853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C2-483F-AAAC-AA3A22428839}"/>
                </c:ext>
              </c:extLst>
            </c:dLbl>
            <c:dLbl>
              <c:idx val="8"/>
              <c:layout>
                <c:manualLayout>
                  <c:x val="-8.57767981278338E-2"/>
                  <c:y val="9.1839155584137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C2-483F-AAAC-AA3A22428839}"/>
                </c:ext>
              </c:extLst>
            </c:dLbl>
            <c:dLbl>
              <c:idx val="9"/>
              <c:layout>
                <c:manualLayout>
                  <c:x val="-6.1131018508203197E-3"/>
                  <c:y val="-3.73199610425085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C2-483F-AAAC-AA3A22428839}"/>
                </c:ext>
              </c:extLst>
            </c:dLbl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 &amp; Chart Sources'!$D$88:$M$88</c:f>
              <c:strCache>
                <c:ptCount val="10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  <c:pt idx="5">
                  <c:v>2022-2023</c:v>
                </c:pt>
                <c:pt idx="6">
                  <c:v>2023-2024</c:v>
                </c:pt>
                <c:pt idx="7">
                  <c:v>2024-2025</c:v>
                </c:pt>
                <c:pt idx="8">
                  <c:v>2025-2026</c:v>
                </c:pt>
                <c:pt idx="9">
                  <c:v>2026-2027</c:v>
                </c:pt>
              </c:strCache>
            </c:strRef>
          </c:cat>
          <c:val>
            <c:numRef>
              <c:f>'Tables &amp; Chart Sources'!$D$89:$M$89</c:f>
              <c:numCache>
                <c:formatCode>"$"#,##0_);\("$"#,##0\)</c:formatCode>
                <c:ptCount val="10"/>
                <c:pt idx="0">
                  <c:v>655298588.9799999</c:v>
                </c:pt>
                <c:pt idx="1">
                  <c:v>674071265.48000002</c:v>
                </c:pt>
                <c:pt idx="2">
                  <c:v>670402985.16000009</c:v>
                </c:pt>
                <c:pt idx="3">
                  <c:v>753300558.25999999</c:v>
                </c:pt>
                <c:pt idx="4">
                  <c:v>846086520.2299999</c:v>
                </c:pt>
                <c:pt idx="5">
                  <c:v>1008304639.23</c:v>
                </c:pt>
                <c:pt idx="6">
                  <c:v>892058855.95000005</c:v>
                </c:pt>
                <c:pt idx="7">
                  <c:v>810487213.4000001</c:v>
                </c:pt>
                <c:pt idx="8">
                  <c:v>794332506.9000001</c:v>
                </c:pt>
                <c:pt idx="9">
                  <c:v>798535711.14999998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7C2-483F-AAAC-AA3A22428839}"/>
            </c:ext>
          </c:extLst>
        </c:ser>
        <c:ser>
          <c:idx val="1"/>
          <c:order val="1"/>
          <c:tx>
            <c:strRef>
              <c:f>'Tables &amp; Chart Sources'!$C$90</c:f>
              <c:strCache>
                <c:ptCount val="1"/>
                <c:pt idx="0">
                  <c:v>Total Expenditures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2908170891717274E-2"/>
                  <c:y val="5.79501424834176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C2-483F-AAAC-AA3A22428839}"/>
                </c:ext>
              </c:extLst>
            </c:dLbl>
            <c:dLbl>
              <c:idx val="2"/>
              <c:layout>
                <c:manualLayout>
                  <c:x val="-4.913639744079485E-2"/>
                  <c:y val="-3.7350153257271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C2-483F-AAAC-AA3A22428839}"/>
                </c:ext>
              </c:extLst>
            </c:dLbl>
            <c:dLbl>
              <c:idx val="3"/>
              <c:layout>
                <c:manualLayout>
                  <c:x val="-5.1443382107339723E-2"/>
                  <c:y val="8.418558804820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7C2-483F-AAAC-AA3A22428839}"/>
                </c:ext>
              </c:extLst>
            </c:dLbl>
            <c:dLbl>
              <c:idx val="4"/>
              <c:layout>
                <c:manualLayout>
                  <c:x val="-5.0601186225172408E-2"/>
                  <c:y val="3.73199610425085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7C2-483F-AAAC-AA3A22428839}"/>
                </c:ext>
              </c:extLst>
            </c:dLbl>
            <c:dLbl>
              <c:idx val="5"/>
              <c:layout>
                <c:manualLayout>
                  <c:x val="-4.6206819872039742E-2"/>
                  <c:y val="5.75010730154220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7C2-483F-AAAC-AA3A22428839}"/>
                </c:ext>
              </c:extLst>
            </c:dLbl>
            <c:dLbl>
              <c:idx val="6"/>
              <c:layout>
                <c:manualLayout>
                  <c:x val="-6.1754889228890476E-2"/>
                  <c:y val="-2.479241660552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7C2-483F-AAAC-AA3A22428839}"/>
                </c:ext>
              </c:extLst>
            </c:dLbl>
            <c:dLbl>
              <c:idx val="7"/>
              <c:layout>
                <c:manualLayout>
                  <c:x val="-2.7146688469047341E-2"/>
                  <c:y val="-5.5513154032893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7C2-483F-AAAC-AA3A22428839}"/>
                </c:ext>
              </c:extLst>
            </c:dLbl>
            <c:dLbl>
              <c:idx val="8"/>
              <c:layout>
                <c:manualLayout>
                  <c:x val="-5.6460300222199215E-2"/>
                  <c:y val="-6.9639932413932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7C2-483F-AAAC-AA3A22428839}"/>
                </c:ext>
              </c:extLst>
            </c:dLbl>
            <c:dLbl>
              <c:idx val="9"/>
              <c:layout>
                <c:manualLayout>
                  <c:x val="-4.6413949767785947E-3"/>
                  <c:y val="3.1265627450634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7C2-483F-AAAC-AA3A22428839}"/>
                </c:ext>
              </c:extLst>
            </c:dLbl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 &amp; Chart Sources'!$D$88:$M$88</c:f>
              <c:strCache>
                <c:ptCount val="10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  <c:pt idx="5">
                  <c:v>2022-2023</c:v>
                </c:pt>
                <c:pt idx="6">
                  <c:v>2023-2024</c:v>
                </c:pt>
                <c:pt idx="7">
                  <c:v>2024-2025</c:v>
                </c:pt>
                <c:pt idx="8">
                  <c:v>2025-2026</c:v>
                </c:pt>
                <c:pt idx="9">
                  <c:v>2026-2027</c:v>
                </c:pt>
              </c:strCache>
            </c:strRef>
          </c:cat>
          <c:val>
            <c:numRef>
              <c:f>'Tables &amp; Chart Sources'!$D$90:$M$90</c:f>
              <c:numCache>
                <c:formatCode>"$"#,##0_);\("$"#,##0\)</c:formatCode>
                <c:ptCount val="10"/>
                <c:pt idx="0">
                  <c:v>650926031.77999997</c:v>
                </c:pt>
                <c:pt idx="1">
                  <c:v>644298597.08999991</c:v>
                </c:pt>
                <c:pt idx="2">
                  <c:v>674363686.54999983</c:v>
                </c:pt>
                <c:pt idx="3">
                  <c:v>694225514.94999993</c:v>
                </c:pt>
                <c:pt idx="4">
                  <c:v>760265674.65999997</c:v>
                </c:pt>
                <c:pt idx="5">
                  <c:v>862015140.96999991</c:v>
                </c:pt>
                <c:pt idx="6">
                  <c:v>947817037.62999988</c:v>
                </c:pt>
                <c:pt idx="7">
                  <c:v>997824112.60000002</c:v>
                </c:pt>
                <c:pt idx="8">
                  <c:v>812063734.38999999</c:v>
                </c:pt>
                <c:pt idx="9">
                  <c:v>788177649.46000004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F7C2-483F-AAAC-AA3A22428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7186592"/>
        <c:axId val="1582261360"/>
      </c:lineChart>
      <c:catAx>
        <c:axId val="180718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2261360"/>
        <c:crosses val="autoZero"/>
        <c:auto val="1"/>
        <c:lblAlgn val="ctr"/>
        <c:lblOffset val="100"/>
        <c:noMultiLvlLbl val="0"/>
      </c:catAx>
      <c:valAx>
        <c:axId val="158226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8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103133125540934E-2"/>
          <c:y val="6.4761188321079272E-2"/>
          <c:w val="0.88578419024630595"/>
          <c:h val="0.83216703985833174"/>
        </c:manualLayout>
      </c:layout>
      <c:lineChart>
        <c:grouping val="standard"/>
        <c:varyColors val="0"/>
        <c:ser>
          <c:idx val="0"/>
          <c:order val="0"/>
          <c:tx>
            <c:strRef>
              <c:f>'Tables &amp; Chart Sources'!$C$97</c:f>
              <c:strCache>
                <c:ptCount val="1"/>
                <c:pt idx="0">
                  <c:v>Ending Fund Balance (First Interim)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7671608656417272E-2"/>
                  <c:y val="-2.3223374876231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03-4686-A259-3D1E5309F6C8}"/>
                </c:ext>
              </c:extLst>
            </c:dLbl>
            <c:dLbl>
              <c:idx val="3"/>
              <c:layout>
                <c:manualLayout>
                  <c:x val="-0.10040400489400927"/>
                  <c:y val="-3.042262903318331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03-4686-A259-3D1E5309F6C8}"/>
                </c:ext>
              </c:extLst>
            </c:dLbl>
            <c:dLbl>
              <c:idx val="4"/>
              <c:layout>
                <c:manualLayout>
                  <c:x val="-0.10040400489400932"/>
                  <c:y val="-1.024151706026985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03-4686-A259-3D1E5309F6C8}"/>
                </c:ext>
              </c:extLst>
            </c:dLbl>
            <c:dLbl>
              <c:idx val="5"/>
              <c:layout>
                <c:manualLayout>
                  <c:x val="-0.10333358246276449"/>
                  <c:y val="7.048293083138395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03-4686-A259-3D1E5309F6C8}"/>
                </c:ext>
              </c:extLst>
            </c:dLbl>
            <c:dLbl>
              <c:idx val="6"/>
              <c:layout>
                <c:manualLayout>
                  <c:x val="-8.7212601264989087E-2"/>
                  <c:y val="4.1356183437091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03-4686-A259-3D1E5309F6C8}"/>
                </c:ext>
              </c:extLst>
            </c:dLbl>
            <c:dLbl>
              <c:idx val="7"/>
              <c:layout>
                <c:manualLayout>
                  <c:x val="-4.7628440444845772E-2"/>
                  <c:y val="2.9226596675415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03-4686-A259-3D1E5309F6C8}"/>
                </c:ext>
              </c:extLst>
            </c:dLbl>
            <c:dLbl>
              <c:idx val="8"/>
              <c:layout>
                <c:manualLayout>
                  <c:x val="-3.3051737185808644E-2"/>
                  <c:y val="-4.146377157400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03-4686-A259-3D1E5309F6C8}"/>
                </c:ext>
              </c:extLst>
            </c:dLbl>
            <c:dLbl>
              <c:idx val="9"/>
              <c:layout>
                <c:manualLayout>
                  <c:x val="-9.022656073253062E-3"/>
                  <c:y val="-3.7417004692595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03-4686-A259-3D1E5309F6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 &amp; Chart Sources'!$D$96:$M$96</c:f>
              <c:strCache>
                <c:ptCount val="10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  <c:pt idx="5">
                  <c:v>2022-2023</c:v>
                </c:pt>
                <c:pt idx="6">
                  <c:v>2023-2024</c:v>
                </c:pt>
                <c:pt idx="7">
                  <c:v>2024-2025</c:v>
                </c:pt>
                <c:pt idx="8">
                  <c:v>2025-2026</c:v>
                </c:pt>
                <c:pt idx="9">
                  <c:v>2026-2027</c:v>
                </c:pt>
              </c:strCache>
            </c:strRef>
          </c:cat>
          <c:val>
            <c:numRef>
              <c:f>'Tables &amp; Chart Sources'!$D$97:$M$97</c:f>
              <c:numCache>
                <c:formatCode>"$"#,##0_);\("$"#,##0\)</c:formatCode>
                <c:ptCount val="10"/>
                <c:pt idx="0">
                  <c:v>105947580.82999998</c:v>
                </c:pt>
                <c:pt idx="1">
                  <c:v>135014631.74000007</c:v>
                </c:pt>
                <c:pt idx="2">
                  <c:v>130910922.96000034</c:v>
                </c:pt>
                <c:pt idx="3">
                  <c:v>189796392.56000048</c:v>
                </c:pt>
                <c:pt idx="4">
                  <c:v>275590707.67000043</c:v>
                </c:pt>
                <c:pt idx="5">
                  <c:v>418263344.33000046</c:v>
                </c:pt>
                <c:pt idx="6">
                  <c:v>362505162.65000057</c:v>
                </c:pt>
                <c:pt idx="7">
                  <c:v>175168263.4600001</c:v>
                </c:pt>
                <c:pt idx="8">
                  <c:v>157437035.97000009</c:v>
                </c:pt>
                <c:pt idx="9">
                  <c:v>167795097.66000003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903-4686-A259-3D1E5309F6C8}"/>
            </c:ext>
          </c:extLst>
        </c:ser>
        <c:ser>
          <c:idx val="1"/>
          <c:order val="1"/>
          <c:tx>
            <c:strRef>
              <c:f>'Tables &amp; Chart Sources'!$C$98</c:f>
              <c:strCache>
                <c:ptCount val="1"/>
                <c:pt idx="0">
                  <c:v>Ending Fund Balance (Unaudited Actuals)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03-4686-A259-3D1E5309F6C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03-4686-A259-3D1E5309F6C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903-4686-A259-3D1E5309F6C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03-4686-A259-3D1E5309F6C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903-4686-A259-3D1E5309F6C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03-4686-A259-3D1E5309F6C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903-4686-A259-3D1E5309F6C8}"/>
                </c:ext>
              </c:extLst>
            </c:dLbl>
            <c:dLbl>
              <c:idx val="7"/>
              <c:layout>
                <c:manualLayout>
                  <c:x val="-2.2645906841233018E-3"/>
                  <c:y val="-2.5211293858760576E-2"/>
                </c:manualLayout>
              </c:layout>
              <c:spPr>
                <a:solidFill>
                  <a:srgbClr val="7030A0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03-4686-A259-3D1E5309F6C8}"/>
                </c:ext>
              </c:extLst>
            </c:dLbl>
            <c:dLbl>
              <c:idx val="8"/>
              <c:layout>
                <c:manualLayout>
                  <c:x val="-6.2393962599538451E-2"/>
                  <c:y val="4.14866778016384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903-4686-A259-3D1E5309F6C8}"/>
                </c:ext>
              </c:extLst>
            </c:dLbl>
            <c:dLbl>
              <c:idx val="9"/>
              <c:layout>
                <c:manualLayout>
                  <c:x val="-1.0489784666774022E-2"/>
                  <c:y val="2.934669529945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03-4686-A259-3D1E5309F6C8}"/>
                </c:ext>
              </c:extLst>
            </c:dLbl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 &amp; Chart Sources'!$D$96:$M$96</c:f>
              <c:strCache>
                <c:ptCount val="10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  <c:pt idx="5">
                  <c:v>2022-2023</c:v>
                </c:pt>
                <c:pt idx="6">
                  <c:v>2023-2024</c:v>
                </c:pt>
                <c:pt idx="7">
                  <c:v>2024-2025</c:v>
                </c:pt>
                <c:pt idx="8">
                  <c:v>2025-2026</c:v>
                </c:pt>
                <c:pt idx="9">
                  <c:v>2026-2027</c:v>
                </c:pt>
              </c:strCache>
            </c:strRef>
          </c:cat>
          <c:val>
            <c:numRef>
              <c:f>'Tables &amp; Chart Sources'!$D$98:$M$98</c:f>
              <c:numCache>
                <c:formatCode>"$"#,##0_);\("$"#,##0\)</c:formatCode>
                <c:ptCount val="10"/>
                <c:pt idx="0">
                  <c:v>105947580.82999998</c:v>
                </c:pt>
                <c:pt idx="1">
                  <c:v>135014631.74000007</c:v>
                </c:pt>
                <c:pt idx="2">
                  <c:v>130910922.96000034</c:v>
                </c:pt>
                <c:pt idx="3">
                  <c:v>189796392.56000048</c:v>
                </c:pt>
                <c:pt idx="4">
                  <c:v>275590707.67000043</c:v>
                </c:pt>
                <c:pt idx="5">
                  <c:v>418263344.33000046</c:v>
                </c:pt>
                <c:pt idx="6">
                  <c:v>361691490</c:v>
                </c:pt>
                <c:pt idx="7">
                  <c:v>214701640</c:v>
                </c:pt>
                <c:pt idx="8">
                  <c:v>146443223</c:v>
                </c:pt>
                <c:pt idx="9">
                  <c:v>142427447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1903-4686-A259-3D1E5309F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3444800"/>
        <c:axId val="1433815792"/>
      </c:lineChart>
      <c:catAx>
        <c:axId val="105344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815792"/>
        <c:crosses val="autoZero"/>
        <c:auto val="1"/>
        <c:lblAlgn val="ctr"/>
        <c:lblOffset val="100"/>
        <c:noMultiLvlLbl val="0"/>
      </c:catAx>
      <c:valAx>
        <c:axId val="143381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344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3BA-4BEE-85C2-EDF890FFC2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3BA-4BEE-85C2-EDF890FFC27F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3BA-4BEE-85C2-EDF890FFC27F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3BA-4BEE-85C2-EDF890FFC27F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3BA-4BEE-85C2-EDF890FFC27F}"/>
              </c:ext>
            </c:extLst>
          </c:dPt>
          <c:dLbls>
            <c:dLbl>
              <c:idx val="0"/>
              <c:layout>
                <c:manualLayout>
                  <c:x val="-0.16487460715979529"/>
                  <c:y val="6.077311456372329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BA-4BEE-85C2-EDF890FFC27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7D519C7-57DD-41BD-840D-27DAC09E18C7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>
                        <a:solidFill>
                          <a:schemeClr val="tx1"/>
                        </a:solidFill>
                      </a:rPr>
                      <a:t>, </a:t>
                    </a:r>
                    <a:fld id="{F3DB0049-B633-4AE1-BFE6-95D79D03B5E6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r>
                      <a:rPr lang="en-US" baseline="0">
                        <a:solidFill>
                          <a:schemeClr val="tx1"/>
                        </a:solidFill>
                      </a:rPr>
                      <a:t>, </a:t>
                    </a:r>
                    <a:fld id="{D472559E-54DC-4080-9462-2ED4211E4E7A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aseline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3BA-4BEE-85C2-EDF890FFC2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'Tables &amp; Chart Sources'!$G$146:$G$150</c:f>
              <c:strCache>
                <c:ptCount val="5"/>
                <c:pt idx="0">
                  <c:v>Unrestricted</c:v>
                </c:pt>
                <c:pt idx="1">
                  <c:v>ELOP Funds</c:v>
                </c:pt>
                <c:pt idx="2">
                  <c:v>COVID Relief Grant Funds</c:v>
                </c:pt>
                <c:pt idx="3">
                  <c:v>Other Restricted Funds</c:v>
                </c:pt>
                <c:pt idx="4">
                  <c:v>Reserved for Economic Uncertainties &amp; Unspendable</c:v>
                </c:pt>
              </c:strCache>
            </c:strRef>
          </c:cat>
          <c:val>
            <c:numRef>
              <c:f>'Tables &amp; Chart Sources'!$H$146:$H$150</c:f>
              <c:numCache>
                <c:formatCode>_("$"* #,##0.00_);_("$"* \(#,##0.00\);_("$"* "-"??_);_(@_)</c:formatCode>
                <c:ptCount val="5"/>
                <c:pt idx="0">
                  <c:v>47774085.309999987</c:v>
                </c:pt>
                <c:pt idx="1">
                  <c:v>31472847.559999999</c:v>
                </c:pt>
                <c:pt idx="2">
                  <c:v>20701256.5</c:v>
                </c:pt>
                <c:pt idx="3">
                  <c:v>54073591.829999983</c:v>
                </c:pt>
                <c:pt idx="4">
                  <c:v>21146482.260000002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3BA-4BEE-85C2-EDF890FFC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'Tables &amp; Chart Sources'!$C$103</c:f>
              <c:strCache>
                <c:ptCount val="1"/>
                <c:pt idx="0">
                  <c:v>Unrestricted EFB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 &amp; Chart Sources'!$I$102:$M$102</c:f>
              <c:strCache>
                <c:ptCount val="5"/>
                <c:pt idx="0">
                  <c:v>2022-2023</c:v>
                </c:pt>
                <c:pt idx="1">
                  <c:v>2023-2024</c:v>
                </c:pt>
                <c:pt idx="2">
                  <c:v>2024-2025</c:v>
                </c:pt>
                <c:pt idx="3">
                  <c:v>2025-2026</c:v>
                </c:pt>
                <c:pt idx="4">
                  <c:v>2026-2027</c:v>
                </c:pt>
              </c:strCache>
            </c:strRef>
          </c:cat>
          <c:val>
            <c:numRef>
              <c:f>'Tables &amp; Chart Sources'!$I$103:$M$103</c:f>
              <c:numCache>
                <c:formatCode>"$"#,##0_);\("$"#,##0\)</c:formatCode>
                <c:ptCount val="5"/>
                <c:pt idx="0">
                  <c:v>224016985.53000006</c:v>
                </c:pt>
                <c:pt idx="1">
                  <c:v>192138827.09999999</c:v>
                </c:pt>
                <c:pt idx="2">
                  <c:v>68920567.570000112</c:v>
                </c:pt>
                <c:pt idx="3">
                  <c:v>35910475.720000148</c:v>
                </c:pt>
                <c:pt idx="4">
                  <c:v>17397309.890000105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CD-4BFF-8836-FC806EF1665F}"/>
            </c:ext>
          </c:extLst>
        </c:ser>
        <c:ser>
          <c:idx val="1"/>
          <c:order val="1"/>
          <c:tx>
            <c:strRef>
              <c:f>'Tables &amp; Chart Sources'!$C$104</c:f>
              <c:strCache>
                <c:ptCount val="1"/>
                <c:pt idx="0">
                  <c:v>Restricted EFB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 &amp; Chart Sources'!$I$102:$M$102</c:f>
              <c:strCache>
                <c:ptCount val="5"/>
                <c:pt idx="0">
                  <c:v>2022-2023</c:v>
                </c:pt>
                <c:pt idx="1">
                  <c:v>2023-2024</c:v>
                </c:pt>
                <c:pt idx="2">
                  <c:v>2024-2025</c:v>
                </c:pt>
                <c:pt idx="3">
                  <c:v>2025-2026</c:v>
                </c:pt>
                <c:pt idx="4">
                  <c:v>2026-2027</c:v>
                </c:pt>
              </c:strCache>
            </c:strRef>
          </c:cat>
          <c:val>
            <c:numRef>
              <c:f>'Tables &amp; Chart Sources'!$I$104:$M$104</c:f>
              <c:numCache>
                <c:formatCode>"$"#,##0_);\("$"#,##0\)</c:formatCode>
                <c:ptCount val="5"/>
                <c:pt idx="0">
                  <c:v>194246358.80000001</c:v>
                </c:pt>
                <c:pt idx="1">
                  <c:v>170366335.55000001</c:v>
                </c:pt>
                <c:pt idx="2">
                  <c:v>106247695.89000005</c:v>
                </c:pt>
                <c:pt idx="3">
                  <c:v>121526560.25000006</c:v>
                </c:pt>
                <c:pt idx="4">
                  <c:v>150397787.7700001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CD-4BFF-8836-FC806EF16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559236208"/>
        <c:axId val="1554932736"/>
      </c:barChart>
      <c:lineChart>
        <c:grouping val="standard"/>
        <c:varyColors val="0"/>
        <c:ser>
          <c:idx val="2"/>
          <c:order val="2"/>
          <c:tx>
            <c:strRef>
              <c:f>'Tables &amp; Chart Sources'!$C$105</c:f>
              <c:strCache>
                <c:ptCount val="1"/>
                <c:pt idx="0">
                  <c:v>Total Ending Fund Balance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 &amp; Chart Sources'!$I$102:$M$102</c:f>
              <c:strCache>
                <c:ptCount val="5"/>
                <c:pt idx="0">
                  <c:v>2022-2023</c:v>
                </c:pt>
                <c:pt idx="1">
                  <c:v>2023-2024</c:v>
                </c:pt>
                <c:pt idx="2">
                  <c:v>2024-2025</c:v>
                </c:pt>
                <c:pt idx="3">
                  <c:v>2025-2026</c:v>
                </c:pt>
                <c:pt idx="4">
                  <c:v>2026-2027</c:v>
                </c:pt>
              </c:strCache>
            </c:strRef>
          </c:cat>
          <c:val>
            <c:numRef>
              <c:f>'Tables &amp; Chart Sources'!$I$105:$M$105</c:f>
              <c:numCache>
                <c:formatCode>"$"#,##0_);\("$"#,##0\)</c:formatCode>
                <c:ptCount val="5"/>
                <c:pt idx="0">
                  <c:v>418263344.33000004</c:v>
                </c:pt>
                <c:pt idx="1">
                  <c:v>362505162.64999998</c:v>
                </c:pt>
                <c:pt idx="2">
                  <c:v>175168263.46000016</c:v>
                </c:pt>
                <c:pt idx="3">
                  <c:v>157437035.97000021</c:v>
                </c:pt>
                <c:pt idx="4">
                  <c:v>167795097.66000021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CD-4BFF-8836-FC806EF16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9236208"/>
        <c:axId val="1554932736"/>
      </c:lineChart>
      <c:catAx>
        <c:axId val="15592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932736"/>
        <c:crosses val="autoZero"/>
        <c:auto val="1"/>
        <c:lblAlgn val="ctr"/>
        <c:lblOffset val="100"/>
        <c:noMultiLvlLbl val="0"/>
      </c:catAx>
      <c:valAx>
        <c:axId val="155493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923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8903454502506981"/>
          <c:y val="0.94374491201591348"/>
          <c:w val="0.42193090994986038"/>
          <c:h val="3.40558648138816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Cohort!$W$3</c:f>
              <c:strCache>
                <c:ptCount val="1"/>
                <c:pt idx="0">
                  <c:v>First Interim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Cohort!$V$4:$V$17</c:f>
              <c:strCache>
                <c:ptCount val="14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  <c:pt idx="6">
                  <c:v>2019-2020</c:v>
                </c:pt>
                <c:pt idx="7">
                  <c:v>2020-2021</c:v>
                </c:pt>
                <c:pt idx="8">
                  <c:v>2021-2022</c:v>
                </c:pt>
                <c:pt idx="9">
                  <c:v>2022-2023</c:v>
                </c:pt>
                <c:pt idx="10">
                  <c:v>2023-2024</c:v>
                </c:pt>
                <c:pt idx="11">
                  <c:v>2024-2025</c:v>
                </c:pt>
                <c:pt idx="12">
                  <c:v>2025-2026</c:v>
                </c:pt>
                <c:pt idx="13">
                  <c:v>2026-2027</c:v>
                </c:pt>
              </c:strCache>
            </c:strRef>
          </c:cat>
          <c:val>
            <c:numRef>
              <c:f>Cohort!$W$4:$W$17</c:f>
              <c:numCache>
                <c:formatCode>#,##0</c:formatCode>
                <c:ptCount val="14"/>
                <c:pt idx="0">
                  <c:v>53388</c:v>
                </c:pt>
                <c:pt idx="1">
                  <c:v>52622.813999999998</c:v>
                </c:pt>
                <c:pt idx="2">
                  <c:v>51488.860999999997</c:v>
                </c:pt>
                <c:pt idx="3">
                  <c:v>50010.254000000001</c:v>
                </c:pt>
                <c:pt idx="4">
                  <c:v>48668.664000000004</c:v>
                </c:pt>
                <c:pt idx="5">
                  <c:v>46919.342000000004</c:v>
                </c:pt>
                <c:pt idx="6">
                  <c:v>45532.635999999999</c:v>
                </c:pt>
                <c:pt idx="7">
                  <c:v>44224.141999999993</c:v>
                </c:pt>
                <c:pt idx="8">
                  <c:v>41788.231</c:v>
                </c:pt>
                <c:pt idx="9">
                  <c:v>39899.508000000002</c:v>
                </c:pt>
                <c:pt idx="10">
                  <c:v>38031</c:v>
                </c:pt>
                <c:pt idx="11">
                  <c:v>36068</c:v>
                </c:pt>
                <c:pt idx="12">
                  <c:v>34484</c:v>
                </c:pt>
                <c:pt idx="13">
                  <c:v>32850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F1-44E1-B075-8CD95A08F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5"/>
        <c:axId val="737486896"/>
        <c:axId val="344028544"/>
      </c:barChart>
      <c:catAx>
        <c:axId val="73748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028544"/>
        <c:crosses val="autoZero"/>
        <c:auto val="1"/>
        <c:lblAlgn val="ctr"/>
        <c:lblOffset val="100"/>
        <c:noMultiLvlLbl val="0"/>
      </c:catAx>
      <c:valAx>
        <c:axId val="34402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48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083234827425844E-2"/>
          <c:y val="1.8181818181818181E-2"/>
          <c:w val="0.92539414001716835"/>
          <c:h val="0.88470023065298653"/>
        </c:manualLayout>
      </c:layout>
      <c:lineChart>
        <c:grouping val="standard"/>
        <c:varyColors val="0"/>
        <c:ser>
          <c:idx val="0"/>
          <c:order val="0"/>
          <c:tx>
            <c:strRef>
              <c:f>Cohort!$W$3</c:f>
              <c:strCache>
                <c:ptCount val="1"/>
                <c:pt idx="0">
                  <c:v>First Interim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0E-4FB3-95C4-AD8D168F0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Cohort!$V$14:$V$17</c:f>
              <c:strCache>
                <c:ptCount val="4"/>
                <c:pt idx="0">
                  <c:v>2023-2024</c:v>
                </c:pt>
                <c:pt idx="1">
                  <c:v>2024-2025</c:v>
                </c:pt>
                <c:pt idx="2">
                  <c:v>2025-2026</c:v>
                </c:pt>
                <c:pt idx="3">
                  <c:v>2026-2027</c:v>
                </c:pt>
              </c:strCache>
            </c:strRef>
          </c:cat>
          <c:val>
            <c:numRef>
              <c:f>Cohort!$W$14:$W$17</c:f>
              <c:numCache>
                <c:formatCode>#,##0</c:formatCode>
                <c:ptCount val="4"/>
                <c:pt idx="0">
                  <c:v>38031</c:v>
                </c:pt>
                <c:pt idx="1">
                  <c:v>36068</c:v>
                </c:pt>
                <c:pt idx="2">
                  <c:v>34484</c:v>
                </c:pt>
                <c:pt idx="3">
                  <c:v>32850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0E-4FB3-95C4-AD8D168F0387}"/>
            </c:ext>
          </c:extLst>
        </c:ser>
        <c:ser>
          <c:idx val="1"/>
          <c:order val="1"/>
          <c:tx>
            <c:strRef>
              <c:f>Cohort!$X$3</c:f>
              <c:strCache>
                <c:ptCount val="1"/>
                <c:pt idx="0">
                  <c:v>At Adopted Budget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Cohort!$V$14:$V$17</c:f>
              <c:strCache>
                <c:ptCount val="4"/>
                <c:pt idx="0">
                  <c:v>2023-2024</c:v>
                </c:pt>
                <c:pt idx="1">
                  <c:v>2024-2025</c:v>
                </c:pt>
                <c:pt idx="2">
                  <c:v>2025-2026</c:v>
                </c:pt>
                <c:pt idx="3">
                  <c:v>2026-2027</c:v>
                </c:pt>
              </c:strCache>
            </c:strRef>
          </c:cat>
          <c:val>
            <c:numRef>
              <c:f>Cohort!$X$14:$X$17</c:f>
              <c:numCache>
                <c:formatCode>#,##0</c:formatCode>
                <c:ptCount val="4"/>
                <c:pt idx="0">
                  <c:v>38031</c:v>
                </c:pt>
                <c:pt idx="1">
                  <c:v>36318</c:v>
                </c:pt>
                <c:pt idx="2">
                  <c:v>34741</c:v>
                </c:pt>
                <c:pt idx="3">
                  <c:v>33114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0E-4FB3-95C4-AD8D168F0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2246128"/>
        <c:axId val="792379120"/>
      </c:lineChart>
      <c:catAx>
        <c:axId val="80224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379120"/>
        <c:crosses val="autoZero"/>
        <c:auto val="1"/>
        <c:lblAlgn val="ctr"/>
        <c:lblOffset val="100"/>
        <c:noMultiLvlLbl val="0"/>
      </c:catAx>
      <c:valAx>
        <c:axId val="792379120"/>
        <c:scaling>
          <c:orientation val="minMax"/>
          <c:min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24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'2023-24 to 2014-15 USD'!$A$2</c:f>
              <c:strCache>
                <c:ptCount val="1"/>
                <c:pt idx="0">
                  <c:v>Capistrano Unified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779816513761481E-2"/>
                  <c:y val="-2.2250314283698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C6-42CB-8E6F-7690E2C22AD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C6-42CB-8E6F-7690E2C22AD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C6-42CB-8E6F-7690E2C22AD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C6-42CB-8E6F-7690E2C22ADD}"/>
                </c:ext>
              </c:extLst>
            </c:dLbl>
            <c:dLbl>
              <c:idx val="4"/>
              <c:layout>
                <c:manualLayout>
                  <c:x val="-2.2018348623853212E-2"/>
                  <c:y val="-3.8432361035478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C6-42CB-8E6F-7690E2C22AD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C6-42CB-8E6F-7690E2C22AD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C6-42CB-8E6F-7690E2C22ADD}"/>
                </c:ext>
              </c:extLst>
            </c:dLbl>
            <c:dLbl>
              <c:idx val="7"/>
              <c:layout>
                <c:manualLayout>
                  <c:x val="-3.81651376146789E-2"/>
                  <c:y val="-3.2364093503561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C6-42CB-8E6F-7690E2C22AD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C6-42CB-8E6F-7690E2C22ADD}"/>
                </c:ext>
              </c:extLst>
            </c:dLbl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'2023-24 to 2014-15 USD'!$B$1:$K$1</c:f>
              <c:strCache>
                <c:ptCount val="10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  <c:pt idx="5">
                  <c:v>2019-20</c:v>
                </c:pt>
                <c:pt idx="6">
                  <c:v>2020-21</c:v>
                </c:pt>
                <c:pt idx="7">
                  <c:v>2021-22</c:v>
                </c:pt>
                <c:pt idx="8">
                  <c:v>2022-23</c:v>
                </c:pt>
                <c:pt idx="9">
                  <c:v>2023-24</c:v>
                </c:pt>
              </c:strCache>
            </c:strRef>
          </c:cat>
          <c:val>
            <c:numRef>
              <c:f>'2023-24 to 2014-15 USD'!$B$2:$K$2</c:f>
              <c:numCache>
                <c:formatCode>_(* #,##0_);_(* \(#,##0\);_(* "-"??_);_(@_)</c:formatCode>
                <c:ptCount val="10"/>
                <c:pt idx="0">
                  <c:v>49838</c:v>
                </c:pt>
                <c:pt idx="1">
                  <c:v>49117</c:v>
                </c:pt>
                <c:pt idx="2">
                  <c:v>48256</c:v>
                </c:pt>
                <c:pt idx="3">
                  <c:v>47899</c:v>
                </c:pt>
                <c:pt idx="4">
                  <c:v>47205</c:v>
                </c:pt>
                <c:pt idx="5">
                  <c:v>46501</c:v>
                </c:pt>
                <c:pt idx="6">
                  <c:v>43719</c:v>
                </c:pt>
                <c:pt idx="7">
                  <c:v>42754</c:v>
                </c:pt>
                <c:pt idx="8">
                  <c:v>41855</c:v>
                </c:pt>
                <c:pt idx="9">
                  <c:v>40836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9C6-42CB-8E6F-7690E2C22ADD}"/>
            </c:ext>
          </c:extLst>
        </c:ser>
        <c:ser>
          <c:idx val="1"/>
          <c:order val="1"/>
          <c:tx>
            <c:strRef>
              <c:f>'2023-24 to 2014-15 USD'!$A$3</c:f>
              <c:strCache>
                <c:ptCount val="1"/>
                <c:pt idx="0">
                  <c:v>Garden Grove Unified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871559633027524E-2"/>
                  <c:y val="-2.02275584397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C6-42CB-8E6F-7690E2C22AD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C6-42CB-8E6F-7690E2C22AD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9C6-42CB-8E6F-7690E2C22AD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C6-42CB-8E6F-7690E2C22ADD}"/>
                </c:ext>
              </c:extLst>
            </c:dLbl>
            <c:dLbl>
              <c:idx val="4"/>
              <c:layout>
                <c:manualLayout>
                  <c:x val="-6.0183486238532112E-2"/>
                  <c:y val="1.213653506383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9C6-42CB-8E6F-7690E2C22AD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C6-42CB-8E6F-7690E2C22AD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9C6-42CB-8E6F-7690E2C22ADD}"/>
                </c:ext>
              </c:extLst>
            </c:dLbl>
            <c:dLbl>
              <c:idx val="7"/>
              <c:layout>
                <c:manualLayout>
                  <c:x val="-6.3119266055045975E-2"/>
                  <c:y val="1.011377921986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C6-42CB-8E6F-7690E2C22AD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C6-42CB-8E6F-7690E2C22ADD}"/>
                </c:ext>
              </c:extLst>
            </c:dLbl>
            <c:dLbl>
              <c:idx val="9"/>
              <c:layout>
                <c:manualLayout>
                  <c:x val="0"/>
                  <c:y val="-3.6409605191506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9C6-42CB-8E6F-7690E2C22ADD}"/>
                </c:ext>
              </c:extLst>
            </c:dLbl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'2023-24 to 2014-15 USD'!$B$1:$K$1</c:f>
              <c:strCache>
                <c:ptCount val="10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  <c:pt idx="5">
                  <c:v>2019-20</c:v>
                </c:pt>
                <c:pt idx="6">
                  <c:v>2020-21</c:v>
                </c:pt>
                <c:pt idx="7">
                  <c:v>2021-22</c:v>
                </c:pt>
                <c:pt idx="8">
                  <c:v>2022-23</c:v>
                </c:pt>
                <c:pt idx="9">
                  <c:v>2023-24</c:v>
                </c:pt>
              </c:strCache>
            </c:strRef>
          </c:cat>
          <c:val>
            <c:numRef>
              <c:f>'2023-24 to 2014-15 USD'!$B$3:$K$3</c:f>
              <c:numCache>
                <c:formatCode>_(* #,##0_);_(* \(#,##0\);_(* "-"??_);_(@_)</c:formatCode>
                <c:ptCount val="10"/>
                <c:pt idx="0">
                  <c:v>46177</c:v>
                </c:pt>
                <c:pt idx="1">
                  <c:v>45252</c:v>
                </c:pt>
                <c:pt idx="2">
                  <c:v>44223</c:v>
                </c:pt>
                <c:pt idx="3">
                  <c:v>43163</c:v>
                </c:pt>
                <c:pt idx="4">
                  <c:v>42301</c:v>
                </c:pt>
                <c:pt idx="5">
                  <c:v>41423</c:v>
                </c:pt>
                <c:pt idx="6">
                  <c:v>40124</c:v>
                </c:pt>
                <c:pt idx="7">
                  <c:v>38560</c:v>
                </c:pt>
                <c:pt idx="8">
                  <c:v>38164</c:v>
                </c:pt>
                <c:pt idx="9">
                  <c:v>37763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59C6-42CB-8E6F-7690E2C22ADD}"/>
            </c:ext>
          </c:extLst>
        </c:ser>
        <c:ser>
          <c:idx val="2"/>
          <c:order val="2"/>
          <c:tx>
            <c:strRef>
              <c:f>'2023-24 to 2014-15 USD'!$A$4</c:f>
              <c:strCache>
                <c:ptCount val="1"/>
                <c:pt idx="0">
                  <c:v>Irvine Unified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779816513761481E-2"/>
                  <c:y val="-2.6295825971643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C6-42CB-8E6F-7690E2C22AD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C6-42CB-8E6F-7690E2C22AD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C6-42CB-8E6F-7690E2C22AD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C6-42CB-8E6F-7690E2C22ADD}"/>
                </c:ext>
              </c:extLst>
            </c:dLbl>
            <c:dLbl>
              <c:idx val="4"/>
              <c:layout>
                <c:manualLayout>
                  <c:x val="-3.81651376146789E-2"/>
                  <c:y val="-2.2250314283698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C6-42CB-8E6F-7690E2C22AD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C6-42CB-8E6F-7690E2C22AD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C6-42CB-8E6F-7690E2C22ADD}"/>
                </c:ext>
              </c:extLst>
            </c:dLbl>
            <c:dLbl>
              <c:idx val="7"/>
              <c:layout>
                <c:manualLayout>
                  <c:x val="-3.0825688073394496E-2"/>
                  <c:y val="2.2250314283698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9C6-42CB-8E6F-7690E2C22AD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9C6-42CB-8E6F-7690E2C22ADD}"/>
                </c:ext>
              </c:extLst>
            </c:dLbl>
            <c:dLbl>
              <c:idx val="9"/>
              <c:layout>
                <c:manualLayout>
                  <c:x val="1.4678899082567732E-3"/>
                  <c:y val="-7.416685749712781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9C6-42CB-8E6F-7690E2C22ADD}"/>
                </c:ext>
              </c:extLst>
            </c:dLbl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'2023-24 to 2014-15 USD'!$B$1:$K$1</c:f>
              <c:strCache>
                <c:ptCount val="10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  <c:pt idx="5">
                  <c:v>2019-20</c:v>
                </c:pt>
                <c:pt idx="6">
                  <c:v>2020-21</c:v>
                </c:pt>
                <c:pt idx="7">
                  <c:v>2021-22</c:v>
                </c:pt>
                <c:pt idx="8">
                  <c:v>2022-23</c:v>
                </c:pt>
                <c:pt idx="9">
                  <c:v>2023-24</c:v>
                </c:pt>
              </c:strCache>
            </c:strRef>
          </c:cat>
          <c:val>
            <c:numRef>
              <c:f>'2023-24 to 2014-15 USD'!$B$4:$K$4</c:f>
              <c:numCache>
                <c:formatCode>_(* #,##0_);_(* \(#,##0\);_(* "-"??_);_(@_)</c:formatCode>
                <c:ptCount val="10"/>
                <c:pt idx="0">
                  <c:v>31392</c:v>
                </c:pt>
                <c:pt idx="1">
                  <c:v>32319</c:v>
                </c:pt>
                <c:pt idx="2">
                  <c:v>33381</c:v>
                </c:pt>
                <c:pt idx="3">
                  <c:v>34617</c:v>
                </c:pt>
                <c:pt idx="4">
                  <c:v>35291</c:v>
                </c:pt>
                <c:pt idx="5">
                  <c:v>36177</c:v>
                </c:pt>
                <c:pt idx="6">
                  <c:v>35660</c:v>
                </c:pt>
                <c:pt idx="7">
                  <c:v>36083</c:v>
                </c:pt>
                <c:pt idx="8">
                  <c:v>36542</c:v>
                </c:pt>
                <c:pt idx="9">
                  <c:v>37731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59C6-42CB-8E6F-7690E2C22ADD}"/>
            </c:ext>
          </c:extLst>
        </c:ser>
        <c:ser>
          <c:idx val="3"/>
          <c:order val="3"/>
          <c:tx>
            <c:strRef>
              <c:f>'2023-24 to 2014-15 USD'!$A$5</c:f>
              <c:strCache>
                <c:ptCount val="1"/>
                <c:pt idx="0">
                  <c:v>Santa Ana Unified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871559633027524E-2"/>
                  <c:y val="-1.8204802595753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9C6-42CB-8E6F-7690E2C22AD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9C6-42CB-8E6F-7690E2C22AD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9C6-42CB-8E6F-7690E2C22AD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9C6-42CB-8E6F-7690E2C22ADD}"/>
                </c:ext>
              </c:extLst>
            </c:dLbl>
            <c:dLbl>
              <c:idx val="4"/>
              <c:layout>
                <c:manualLayout>
                  <c:x val="-6.6055045871559581E-2"/>
                  <c:y val="2.02275584397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59C6-42CB-8E6F-7690E2C22AD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59C6-42CB-8E6F-7690E2C22AD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59C6-42CB-8E6F-7690E2C22ADD}"/>
                </c:ext>
              </c:extLst>
            </c:dLbl>
            <c:dLbl>
              <c:idx val="7"/>
              <c:layout>
                <c:manualLayout>
                  <c:x val="-6.1651376146789096E-2"/>
                  <c:y val="1.8204802595753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59C6-42CB-8E6F-7690E2C22AD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59C6-42CB-8E6F-7690E2C22ADD}"/>
                </c:ext>
              </c:extLst>
            </c:dLbl>
            <c:dLbl>
              <c:idx val="9"/>
              <c:layout>
                <c:manualLayout>
                  <c:x val="0"/>
                  <c:y val="3.4386849347533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9C6-42CB-8E6F-7690E2C22ADD}"/>
                </c:ext>
              </c:extLst>
            </c:dLbl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'2023-24 to 2014-15 USD'!$B$1:$K$1</c:f>
              <c:strCache>
                <c:ptCount val="10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  <c:pt idx="5">
                  <c:v>2019-20</c:v>
                </c:pt>
                <c:pt idx="6">
                  <c:v>2020-21</c:v>
                </c:pt>
                <c:pt idx="7">
                  <c:v>2021-22</c:v>
                </c:pt>
                <c:pt idx="8">
                  <c:v>2022-23</c:v>
                </c:pt>
                <c:pt idx="9">
                  <c:v>2023-24</c:v>
                </c:pt>
              </c:strCache>
            </c:strRef>
          </c:cat>
          <c:val>
            <c:numRef>
              <c:f>'2023-24 to 2014-15 USD'!$B$5:$K$5</c:f>
              <c:numCache>
                <c:formatCode>_(* #,##0_);_(* \(#,##0\);_(* "-"??_);_(@_)</c:formatCode>
                <c:ptCount val="10"/>
                <c:pt idx="0">
                  <c:v>52638</c:v>
                </c:pt>
                <c:pt idx="1">
                  <c:v>51383</c:v>
                </c:pt>
                <c:pt idx="2">
                  <c:v>49792</c:v>
                </c:pt>
                <c:pt idx="3">
                  <c:v>48326</c:v>
                </c:pt>
                <c:pt idx="4">
                  <c:v>46597</c:v>
                </c:pt>
                <c:pt idx="5">
                  <c:v>45215</c:v>
                </c:pt>
                <c:pt idx="6">
                  <c:v>43917</c:v>
                </c:pt>
                <c:pt idx="7">
                  <c:v>41504</c:v>
                </c:pt>
                <c:pt idx="8">
                  <c:v>39603</c:v>
                </c:pt>
                <c:pt idx="9">
                  <c:v>37663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59C6-42CB-8E6F-7690E2C22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473439"/>
        <c:axId val="457492639"/>
      </c:lineChart>
      <c:catAx>
        <c:axId val="457473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492639"/>
        <c:crosses val="autoZero"/>
        <c:auto val="1"/>
        <c:lblAlgn val="ctr"/>
        <c:lblOffset val="100"/>
        <c:noMultiLvlLbl val="0"/>
      </c:catAx>
      <c:valAx>
        <c:axId val="457492639"/>
        <c:scaling>
          <c:orientation val="minMax"/>
          <c:min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47343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'Tables &amp; Chart Sources'!$C$40</c:f>
              <c:strCache>
                <c:ptCount val="1"/>
                <c:pt idx="0">
                  <c:v>LCFF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 &amp; Chart Sources'!$F$39:$M$39</c:f>
              <c:strCache>
                <c:ptCount val="8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  <c:pt idx="5">
                  <c:v>2024-2025</c:v>
                </c:pt>
                <c:pt idx="6">
                  <c:v>2025-2026</c:v>
                </c:pt>
                <c:pt idx="7">
                  <c:v>2026-2027</c:v>
                </c:pt>
              </c:strCache>
            </c:strRef>
          </c:cat>
          <c:val>
            <c:numRef>
              <c:f>'Tables &amp; Chart Sources'!$F$40:$M$40</c:f>
              <c:numCache>
                <c:formatCode>"$"#,##0_);\("$"#,##0\)</c:formatCode>
                <c:ptCount val="8"/>
                <c:pt idx="0">
                  <c:v>519180967.17000002</c:v>
                </c:pt>
                <c:pt idx="1">
                  <c:v>505591658.18000001</c:v>
                </c:pt>
                <c:pt idx="2">
                  <c:v>542446546.92999995</c:v>
                </c:pt>
                <c:pt idx="3">
                  <c:v>597188247.22000003</c:v>
                </c:pt>
                <c:pt idx="4">
                  <c:v>611931573.70000005</c:v>
                </c:pt>
                <c:pt idx="5">
                  <c:v>577184010</c:v>
                </c:pt>
                <c:pt idx="6">
                  <c:v>569888739</c:v>
                </c:pt>
                <c:pt idx="7">
                  <c:v>572429293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7F-42E2-A1D8-98AFC016DD06}"/>
            </c:ext>
          </c:extLst>
        </c:ser>
        <c:ser>
          <c:idx val="1"/>
          <c:order val="1"/>
          <c:tx>
            <c:strRef>
              <c:f>'Tables &amp; Chart Sources'!$C$41</c:f>
              <c:strCache>
                <c:ptCount val="1"/>
                <c:pt idx="0">
                  <c:v>Federal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 &amp; Chart Sources'!$F$39:$M$39</c:f>
              <c:strCache>
                <c:ptCount val="8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  <c:pt idx="5">
                  <c:v>2024-2025</c:v>
                </c:pt>
                <c:pt idx="6">
                  <c:v>2025-2026</c:v>
                </c:pt>
                <c:pt idx="7">
                  <c:v>2026-2027</c:v>
                </c:pt>
              </c:strCache>
            </c:strRef>
          </c:cat>
          <c:val>
            <c:numRef>
              <c:f>'Tables &amp; Chart Sources'!$F$41:$M$41</c:f>
              <c:numCache>
                <c:formatCode>"$"#,##0_);\("$"#,##0\)</c:formatCode>
                <c:ptCount val="8"/>
                <c:pt idx="0">
                  <c:v>44980675.020000003</c:v>
                </c:pt>
                <c:pt idx="1">
                  <c:v>114129573.31999999</c:v>
                </c:pt>
                <c:pt idx="2">
                  <c:v>160405073.42000002</c:v>
                </c:pt>
                <c:pt idx="3">
                  <c:v>128270477.75999999</c:v>
                </c:pt>
                <c:pt idx="4">
                  <c:v>59138060.420000002</c:v>
                </c:pt>
                <c:pt idx="5">
                  <c:v>41594984.729999997</c:v>
                </c:pt>
                <c:pt idx="6">
                  <c:v>34246159.579999998</c:v>
                </c:pt>
                <c:pt idx="7">
                  <c:v>35614739.789999999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7F-42E2-A1D8-98AFC016DD06}"/>
            </c:ext>
          </c:extLst>
        </c:ser>
        <c:ser>
          <c:idx val="2"/>
          <c:order val="2"/>
          <c:tx>
            <c:strRef>
              <c:f>'Tables &amp; Chart Sources'!$C$42</c:f>
              <c:strCache>
                <c:ptCount val="1"/>
                <c:pt idx="0">
                  <c:v>Other State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 &amp; Chart Sources'!$F$39:$M$39</c:f>
              <c:strCache>
                <c:ptCount val="8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  <c:pt idx="5">
                  <c:v>2024-2025</c:v>
                </c:pt>
                <c:pt idx="6">
                  <c:v>2025-2026</c:v>
                </c:pt>
                <c:pt idx="7">
                  <c:v>2026-2027</c:v>
                </c:pt>
              </c:strCache>
            </c:strRef>
          </c:cat>
          <c:val>
            <c:numRef>
              <c:f>'Tables &amp; Chart Sources'!$F$42:$M$42</c:f>
              <c:numCache>
                <c:formatCode>"$"#,##0_);\("$"#,##0\)</c:formatCode>
                <c:ptCount val="8"/>
                <c:pt idx="0">
                  <c:v>93459372.38000001</c:v>
                </c:pt>
                <c:pt idx="1">
                  <c:v>120120727.58</c:v>
                </c:pt>
                <c:pt idx="2">
                  <c:v>131078791.59999999</c:v>
                </c:pt>
                <c:pt idx="3">
                  <c:v>256362860.86999997</c:v>
                </c:pt>
                <c:pt idx="4">
                  <c:v>166763267.58000001</c:v>
                </c:pt>
                <c:pt idx="5">
                  <c:v>159964429.70999998</c:v>
                </c:pt>
                <c:pt idx="6">
                  <c:v>161393272.84999999</c:v>
                </c:pt>
                <c:pt idx="7">
                  <c:v>161951228.08000001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7F-42E2-A1D8-98AFC016DD06}"/>
            </c:ext>
          </c:extLst>
        </c:ser>
        <c:ser>
          <c:idx val="3"/>
          <c:order val="3"/>
          <c:tx>
            <c:strRef>
              <c:f>'Tables &amp; Chart Sources'!$C$43</c:f>
              <c:strCache>
                <c:ptCount val="1"/>
                <c:pt idx="0">
                  <c:v>Other Local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 &amp; Chart Sources'!$F$39:$M$39</c:f>
              <c:strCache>
                <c:ptCount val="8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  <c:pt idx="5">
                  <c:v>2024-2025</c:v>
                </c:pt>
                <c:pt idx="6">
                  <c:v>2025-2026</c:v>
                </c:pt>
                <c:pt idx="7">
                  <c:v>2026-2027</c:v>
                </c:pt>
              </c:strCache>
            </c:strRef>
          </c:cat>
          <c:val>
            <c:numRef>
              <c:f>'Tables &amp; Chart Sources'!$F$43:$M$43</c:f>
              <c:numCache>
                <c:formatCode>"$"#,##0_);\("$"#,##0\)</c:formatCode>
                <c:ptCount val="8"/>
                <c:pt idx="0">
                  <c:v>12781970.59</c:v>
                </c:pt>
                <c:pt idx="1">
                  <c:v>13458599.18</c:v>
                </c:pt>
                <c:pt idx="2">
                  <c:v>12156108.279999999</c:v>
                </c:pt>
                <c:pt idx="3">
                  <c:v>26483053.380000003</c:v>
                </c:pt>
                <c:pt idx="4">
                  <c:v>54225954.25</c:v>
                </c:pt>
                <c:pt idx="5">
                  <c:v>31743788.960000001</c:v>
                </c:pt>
                <c:pt idx="6">
                  <c:v>28804335.469999999</c:v>
                </c:pt>
                <c:pt idx="7">
                  <c:v>28540450.280000001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7F-42E2-A1D8-98AFC016D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571541968"/>
        <c:axId val="573115088"/>
      </c:barChart>
      <c:lineChart>
        <c:grouping val="standard"/>
        <c:varyColors val="0"/>
        <c:ser>
          <c:idx val="4"/>
          <c:order val="4"/>
          <c:tx>
            <c:strRef>
              <c:f>'Tables &amp; Chart Sources'!$C$44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 &amp; Chart Sources'!$F$39:$M$39</c:f>
              <c:strCache>
                <c:ptCount val="8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  <c:pt idx="5">
                  <c:v>2024-2025</c:v>
                </c:pt>
                <c:pt idx="6">
                  <c:v>2025-2026</c:v>
                </c:pt>
                <c:pt idx="7">
                  <c:v>2026-2027</c:v>
                </c:pt>
              </c:strCache>
            </c:strRef>
          </c:cat>
          <c:val>
            <c:numRef>
              <c:f>'Tables &amp; Chart Sources'!$F$44:$M$44</c:f>
              <c:numCache>
                <c:formatCode>"$"#,##0_);\("$"#,##0\)</c:formatCode>
                <c:ptCount val="8"/>
                <c:pt idx="0">
                  <c:v>670402985.16000009</c:v>
                </c:pt>
                <c:pt idx="1">
                  <c:v>753300558.25999999</c:v>
                </c:pt>
                <c:pt idx="2">
                  <c:v>846086520.2299999</c:v>
                </c:pt>
                <c:pt idx="3">
                  <c:v>1008304639.23</c:v>
                </c:pt>
                <c:pt idx="4">
                  <c:v>892058855.95000005</c:v>
                </c:pt>
                <c:pt idx="5">
                  <c:v>810487213.4000001</c:v>
                </c:pt>
                <c:pt idx="6">
                  <c:v>794332506.9000001</c:v>
                </c:pt>
                <c:pt idx="7">
                  <c:v>798535711.14999998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87F-42E2-A1D8-98AFC016D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1541968"/>
        <c:axId val="573115088"/>
      </c:lineChart>
      <c:catAx>
        <c:axId val="57154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115088"/>
        <c:crosses val="autoZero"/>
        <c:auto val="1"/>
        <c:lblAlgn val="ctr"/>
        <c:lblOffset val="100"/>
        <c:noMultiLvlLbl val="0"/>
      </c:catAx>
      <c:valAx>
        <c:axId val="57311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54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'Tables &amp; Chart Sources'!$K$4</c:f>
              <c:strCache>
                <c:ptCount val="1"/>
                <c:pt idx="0">
                  <c:v>2024-2025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F53-4D07-B937-BBFC50ED648C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F53-4D07-B937-BBFC50ED648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F53-4D07-B937-BBFC50ED648C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F53-4D07-B937-BBFC50ED648C}"/>
              </c:ext>
            </c:extLst>
          </c:dPt>
          <c:dLbls>
            <c:dLbl>
              <c:idx val="1"/>
              <c:layout>
                <c:manualLayout>
                  <c:x val="0.17500000866141724"/>
                  <c:y val="-8.3444364908931909E-2"/>
                </c:manualLayout>
              </c:layout>
              <c:tx>
                <c:rich>
                  <a:bodyPr/>
                  <a:lstStyle/>
                  <a:p>
                    <a:fld id="{34EAE442-DA2D-4627-9F9F-F0E176FCD1D3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, </a:t>
                    </a:r>
                    <a:fld id="{DED91DCE-3324-4F66-B212-65C61D46B205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, </a:t>
                    </a:r>
                    <a:fld id="{C0CDE2DD-F4F7-438A-96FB-5856713C6928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F53-4D07-B937-BBFC50ED648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5C9BC07-167B-4B1C-B291-2836B1B1A560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>
                        <a:solidFill>
                          <a:schemeClr val="tx1"/>
                        </a:solidFill>
                      </a:rPr>
                      <a:t>, </a:t>
                    </a:r>
                    <a:fld id="{DF2C907C-40AF-4662-A244-BAEC46943DB7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r>
                      <a:rPr lang="en-US" baseline="0"/>
                      <a:t>, </a:t>
                    </a:r>
                    <a:fld id="{0FAA15B3-F41E-4E0A-B840-243E7DAC5D19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F53-4D07-B937-BBFC50ED64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'Tables &amp; Chart Sources'!$B$5:$B$8</c:f>
              <c:strCache>
                <c:ptCount val="4"/>
                <c:pt idx="0">
                  <c:v>LCFF</c:v>
                </c:pt>
                <c:pt idx="1">
                  <c:v>Federal</c:v>
                </c:pt>
                <c:pt idx="2">
                  <c:v>Other State</c:v>
                </c:pt>
                <c:pt idx="3">
                  <c:v>Other Local</c:v>
                </c:pt>
              </c:strCache>
            </c:strRef>
          </c:cat>
          <c:val>
            <c:numRef>
              <c:f>'Tables &amp; Chart Sources'!$K$5:$K$8</c:f>
              <c:numCache>
                <c:formatCode>"$"#,##0_);\("$"#,##0\)</c:formatCode>
                <c:ptCount val="4"/>
                <c:pt idx="0">
                  <c:v>577184010</c:v>
                </c:pt>
                <c:pt idx="1">
                  <c:v>41594984.729999997</c:v>
                </c:pt>
                <c:pt idx="2">
                  <c:v>159964429.70999998</c:v>
                </c:pt>
                <c:pt idx="3">
                  <c:v>31743788.960000001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53-4D07-B937-BBFC50ED6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'Mar-23 EA COVID-19 balance'!$J$57:$P$57</c:f>
              <c:strCache>
                <c:ptCount val="7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  <c:pt idx="5">
                  <c:v>2024-2025</c:v>
                </c:pt>
                <c:pt idx="6">
                  <c:v>2025-2026</c:v>
                </c:pt>
              </c:strCache>
            </c:strRef>
          </c:cat>
          <c:val>
            <c:numRef>
              <c:f>'Mar-23 EA COVID-19 balance'!$J$58:$P$58</c:f>
              <c:numCache>
                <c:formatCode>"$"#,##0</c:formatCode>
                <c:ptCount val="7"/>
                <c:pt idx="0">
                  <c:v>2307999.75</c:v>
                </c:pt>
                <c:pt idx="1">
                  <c:v>80267061.980000004</c:v>
                </c:pt>
                <c:pt idx="2">
                  <c:v>99454181.840000004</c:v>
                </c:pt>
                <c:pt idx="3">
                  <c:v>94347040.700000003</c:v>
                </c:pt>
                <c:pt idx="4">
                  <c:v>55943545.090000004</c:v>
                </c:pt>
                <c:pt idx="5">
                  <c:v>45000000</c:v>
                </c:pt>
                <c:pt idx="6">
                  <c:v>24751865.690000013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02-4460-8B68-F76AE6BCE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2"/>
        <c:axId val="474477376"/>
        <c:axId val="2094703232"/>
      </c:barChart>
      <c:catAx>
        <c:axId val="47447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4703232"/>
        <c:crosses val="autoZero"/>
        <c:auto val="1"/>
        <c:lblAlgn val="ctr"/>
        <c:lblOffset val="100"/>
        <c:noMultiLvlLbl val="0"/>
      </c:catAx>
      <c:valAx>
        <c:axId val="209470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47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'Tables &amp; Chart Sources'!$C$51</c:f>
              <c:strCache>
                <c:ptCount val="1"/>
                <c:pt idx="0">
                  <c:v>Certificated Salaries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 &amp; Chart Sources'!$F$50:$M$50</c:f>
              <c:strCache>
                <c:ptCount val="8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  <c:pt idx="5">
                  <c:v>2024-2025</c:v>
                </c:pt>
                <c:pt idx="6">
                  <c:v>2025-2026</c:v>
                </c:pt>
                <c:pt idx="7">
                  <c:v>2026-2027</c:v>
                </c:pt>
              </c:strCache>
            </c:strRef>
          </c:cat>
          <c:val>
            <c:numRef>
              <c:f>'Tables &amp; Chart Sources'!$F$51:$M$51</c:f>
              <c:numCache>
                <c:formatCode>"$"#,##0_);\("$"#,##0\)</c:formatCode>
                <c:ptCount val="8"/>
                <c:pt idx="0">
                  <c:v>275825163.06999999</c:v>
                </c:pt>
                <c:pt idx="1">
                  <c:v>277881270.63999999</c:v>
                </c:pt>
                <c:pt idx="2">
                  <c:v>327590159.88</c:v>
                </c:pt>
                <c:pt idx="3">
                  <c:v>371629813.00999999</c:v>
                </c:pt>
                <c:pt idx="4">
                  <c:v>353079323.02999997</c:v>
                </c:pt>
                <c:pt idx="5">
                  <c:v>376115813.53000003</c:v>
                </c:pt>
                <c:pt idx="6">
                  <c:v>328442147.09000003</c:v>
                </c:pt>
                <c:pt idx="7">
                  <c:v>323162075.36000001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FE-4A32-B1C5-274CBC55EDE6}"/>
            </c:ext>
          </c:extLst>
        </c:ser>
        <c:ser>
          <c:idx val="1"/>
          <c:order val="1"/>
          <c:tx>
            <c:strRef>
              <c:f>'Tables &amp; Chart Sources'!$C$52</c:f>
              <c:strCache>
                <c:ptCount val="1"/>
                <c:pt idx="0">
                  <c:v>Classified Salaries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 &amp; Chart Sources'!$F$50:$M$50</c:f>
              <c:strCache>
                <c:ptCount val="8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  <c:pt idx="5">
                  <c:v>2024-2025</c:v>
                </c:pt>
                <c:pt idx="6">
                  <c:v>2025-2026</c:v>
                </c:pt>
                <c:pt idx="7">
                  <c:v>2026-2027</c:v>
                </c:pt>
              </c:strCache>
            </c:strRef>
          </c:cat>
          <c:val>
            <c:numRef>
              <c:f>'Tables &amp; Chart Sources'!$F$52:$M$52</c:f>
              <c:numCache>
                <c:formatCode>"$"#,##0_);\("$"#,##0\)</c:formatCode>
                <c:ptCount val="8"/>
                <c:pt idx="0">
                  <c:v>108036524.08000001</c:v>
                </c:pt>
                <c:pt idx="1">
                  <c:v>112170750.92</c:v>
                </c:pt>
                <c:pt idx="2">
                  <c:v>116437854.34999999</c:v>
                </c:pt>
                <c:pt idx="3">
                  <c:v>137103766.66</c:v>
                </c:pt>
                <c:pt idx="4">
                  <c:v>147353122.62</c:v>
                </c:pt>
                <c:pt idx="5">
                  <c:v>153880328.92000002</c:v>
                </c:pt>
                <c:pt idx="6">
                  <c:v>155095797.84</c:v>
                </c:pt>
                <c:pt idx="7">
                  <c:v>156111119.23000002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FE-4A32-B1C5-274CBC55EDE6}"/>
            </c:ext>
          </c:extLst>
        </c:ser>
        <c:ser>
          <c:idx val="2"/>
          <c:order val="2"/>
          <c:tx>
            <c:strRef>
              <c:f>'Tables &amp; Chart Sources'!$C$53</c:f>
              <c:strCache>
                <c:ptCount val="1"/>
                <c:pt idx="0">
                  <c:v>Benefits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 &amp; Chart Sources'!$F$50:$M$50</c:f>
              <c:strCache>
                <c:ptCount val="8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  <c:pt idx="5">
                  <c:v>2024-2025</c:v>
                </c:pt>
                <c:pt idx="6">
                  <c:v>2025-2026</c:v>
                </c:pt>
                <c:pt idx="7">
                  <c:v>2026-2027</c:v>
                </c:pt>
              </c:strCache>
            </c:strRef>
          </c:cat>
          <c:val>
            <c:numRef>
              <c:f>'Tables &amp; Chart Sources'!$F$53:$M$53</c:f>
              <c:numCache>
                <c:formatCode>"$"#,##0_);\("$"#,##0\)</c:formatCode>
                <c:ptCount val="8"/>
                <c:pt idx="0">
                  <c:v>186893352.64999998</c:v>
                </c:pt>
                <c:pt idx="1">
                  <c:v>160982368.28</c:v>
                </c:pt>
                <c:pt idx="2">
                  <c:v>179378490.90000001</c:v>
                </c:pt>
                <c:pt idx="3">
                  <c:v>205405673.38</c:v>
                </c:pt>
                <c:pt idx="4">
                  <c:v>242366014.38999999</c:v>
                </c:pt>
                <c:pt idx="5">
                  <c:v>266054902.44999999</c:v>
                </c:pt>
                <c:pt idx="6">
                  <c:v>222246887.75</c:v>
                </c:pt>
                <c:pt idx="7">
                  <c:v>228618029.58000001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FE-4A32-B1C5-274CBC55E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881007584"/>
        <c:axId val="754068064"/>
      </c:barChart>
      <c:lineChart>
        <c:grouping val="standard"/>
        <c:varyColors val="0"/>
        <c:ser>
          <c:idx val="3"/>
          <c:order val="3"/>
          <c:tx>
            <c:strRef>
              <c:f>'Tables &amp; Chart Sources'!$C$54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 &amp; Chart Sources'!$F$50:$M$50</c:f>
              <c:strCache>
                <c:ptCount val="8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  <c:pt idx="5">
                  <c:v>2024-2025</c:v>
                </c:pt>
                <c:pt idx="6">
                  <c:v>2025-2026</c:v>
                </c:pt>
                <c:pt idx="7">
                  <c:v>2026-2027</c:v>
                </c:pt>
              </c:strCache>
            </c:strRef>
          </c:cat>
          <c:val>
            <c:numRef>
              <c:f>'Tables &amp; Chart Sources'!$F$54:$M$54</c:f>
              <c:numCache>
                <c:formatCode>"$"#,##0_);\("$"#,##0\)</c:formatCode>
                <c:ptCount val="8"/>
                <c:pt idx="0">
                  <c:v>570755039.79999995</c:v>
                </c:pt>
                <c:pt idx="1">
                  <c:v>551034389.84000003</c:v>
                </c:pt>
                <c:pt idx="2">
                  <c:v>623406505.13</c:v>
                </c:pt>
                <c:pt idx="3">
                  <c:v>714139253.04999995</c:v>
                </c:pt>
                <c:pt idx="4">
                  <c:v>742798460.03999996</c:v>
                </c:pt>
                <c:pt idx="5">
                  <c:v>796051044.9000001</c:v>
                </c:pt>
                <c:pt idx="6">
                  <c:v>705784832.68000007</c:v>
                </c:pt>
                <c:pt idx="7">
                  <c:v>707891224.17000008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AFE-4A32-B1C5-274CBC55E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1007584"/>
        <c:axId val="754068064"/>
      </c:lineChart>
      <c:catAx>
        <c:axId val="88100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4068064"/>
        <c:crosses val="autoZero"/>
        <c:auto val="1"/>
        <c:lblAlgn val="ctr"/>
        <c:lblOffset val="100"/>
        <c:noMultiLvlLbl val="0"/>
      </c:catAx>
      <c:valAx>
        <c:axId val="75406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100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0.73126</cdr:x>
      <cdr:y>0.07453</cdr:y>
    </cdr:from>
    <cdr:to>
      <cdr:x>1</cdr:x>
      <cdr:y>0.16767</cdr:y>
    </cdr:to>
    <cdr:sp macro="" textlink="">
      <cdr:nvSpPr>
        <cdr:cNvPr id="2" name="TextBox 15">
          <a:extLst xmlns:a="http://schemas.openxmlformats.org/drawingml/2006/main">
            <a:ext uri="{FF2B5EF4-FFF2-40B4-BE49-F238E27FC236}">
              <a16:creationId xmlns:a16="http://schemas.microsoft.com/office/drawing/2014/main" id="{13B868C2-4A51-4ABF-916E-0B43754CD3F9}"/>
            </a:ext>
          </a:extLst>
        </cdr:cNvPr>
        <cdr:cNvSpPr txBox="1"/>
      </cdr:nvSpPr>
      <cdr:spPr>
        <a:xfrm xmlns:a="http://schemas.openxmlformats.org/drawingml/2006/main">
          <a:off x="9577977" y="467929"/>
          <a:ext cx="2325112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Source: CDE </a:t>
          </a:r>
          <a:r>
            <a:rPr lang="en-US" sz="1600" dirty="0" err="1"/>
            <a:t>DataQuest</a:t>
          </a:r>
          <a:endParaRPr lang="en-US" sz="1600" dirty="0"/>
        </a:p>
        <a:p xmlns:a="http://schemas.openxmlformats.org/drawingml/2006/main">
          <a:r>
            <a:rPr lang="en-US" sz="1600" dirty="0"/>
            <a:t>Non-Charter Enrollment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A5E3FCD2-6819-4101-8B6B-23479015F7EB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2047F5B7-095A-4D41-B443-5FC73EC8F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9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5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quick look at our overall enrollment since 2013-2014; since that time we have lost almost 29% of our students. That is sobering, and we do need to stay focused on this,</a:t>
            </a:r>
          </a:p>
          <a:p>
            <a:r>
              <a:rPr lang="en-US" dirty="0"/>
              <a:t>However, from a funding standpoint, we are fortunate to have a hold harmless provision in place on ADA, and I want to spend some time going over the relationship between enrollment, ADA, and funded ADA..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68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quick look at our overall enrollment since 2013-2014; since that time we have lost almost 29% of our students. That is sobering, and we do need to stay focused on this,</a:t>
            </a:r>
          </a:p>
          <a:p>
            <a:r>
              <a:rPr lang="en-US" dirty="0"/>
              <a:t>However, from a funding standpoint, we are fortunate to have a hold harmless provision in place on ADA, and I want to spend some time going over the relationship between enrollment, ADA, and funded ADA..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28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quick look at our overall enrollment since 2013-2014; since that time we have lost almost 29% of our students. That is sobering, and we do need to stay focused on this,</a:t>
            </a:r>
          </a:p>
          <a:p>
            <a:r>
              <a:rPr lang="en-US" dirty="0"/>
              <a:t>However, from a funding standpoint, we are fortunate to have a hold harmless provision in place on ADA, and I want to spend some time going over the relationship between enrollment, ADA, and funded ADA..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41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quick look at our overall enrollment since 2013-2014; since that time we have lost almost 29% of our students. That is sobering, and we do need to stay focused on this,</a:t>
            </a:r>
          </a:p>
          <a:p>
            <a:r>
              <a:rPr lang="en-US" dirty="0"/>
              <a:t>However, from a funding standpoint, we are fortunate to have a hold harmless provision in place on ADA, and I want to spend some time going over the relationship between enrollment, ADA, and funded ADA..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40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current year revenue.</a:t>
            </a:r>
          </a:p>
          <a:p>
            <a:r>
              <a:rPr lang="en-US" dirty="0"/>
              <a:t>For each of these slides, we will show what the approved budget was at the time of unaudited actuals, back in September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8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4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graphical rep of all revenue sources</a:t>
            </a:r>
          </a:p>
          <a:p>
            <a:r>
              <a:rPr lang="en-US" dirty="0"/>
              <a:t>Green and Purple still bigger due to COVID Relief</a:t>
            </a:r>
          </a:p>
          <a:p>
            <a:r>
              <a:rPr lang="en-US" dirty="0"/>
              <a:t>But LCFF still makes up the lion’s share of our revenue</a:t>
            </a:r>
          </a:p>
          <a:p>
            <a:r>
              <a:rPr lang="en-US" dirty="0"/>
              <a:t>Which makes…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42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graphical rep of all revenue sources</a:t>
            </a:r>
          </a:p>
          <a:p>
            <a:r>
              <a:rPr lang="en-US" dirty="0"/>
              <a:t>Green and Purple still bigger due to COVID Relief</a:t>
            </a:r>
          </a:p>
          <a:p>
            <a:r>
              <a:rPr lang="en-US" dirty="0"/>
              <a:t>But LCFF still makes up the lion’s share of our revenue</a:t>
            </a:r>
          </a:p>
          <a:p>
            <a:r>
              <a:rPr lang="en-US" dirty="0"/>
              <a:t>Which makes…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24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38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Pause:</a:t>
            </a:r>
          </a:p>
          <a:p>
            <a:endParaRPr lang="en-US" dirty="0"/>
          </a:p>
          <a:p>
            <a:r>
              <a:rPr lang="en-US" dirty="0"/>
              <a:t>Trendline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0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we often point out, the Budget team is always working on multiple fiscal years at any given time.</a:t>
            </a:r>
          </a:p>
          <a:p>
            <a:endParaRPr lang="en-US" dirty="0"/>
          </a:p>
          <a:p>
            <a:r>
              <a:rPr lang="en-US" dirty="0"/>
              <a:t>This slide shows the full budget cycle for the current year, as well as the budget development timeline for the 2024-2025 year.</a:t>
            </a:r>
          </a:p>
          <a:p>
            <a:endParaRPr lang="en-US" dirty="0"/>
          </a:p>
          <a:p>
            <a:r>
              <a:rPr lang="en-US" dirty="0"/>
              <a:t>Pause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41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67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69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798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690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361.3 vs 375.8 M</a:t>
            </a:r>
          </a:p>
          <a:p>
            <a:r>
              <a:rPr lang="en-US" dirty="0"/>
              <a:t>264.2 vs 298.5 M</a:t>
            </a:r>
          </a:p>
          <a:p>
            <a:r>
              <a:rPr lang="en-US" dirty="0"/>
              <a:t>181.5 vs 264.2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14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counterclockwise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49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552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we often point out, the Budget team is always working on multiple fiscal years at any given time.</a:t>
            </a:r>
          </a:p>
          <a:p>
            <a:endParaRPr lang="en-US" dirty="0"/>
          </a:p>
          <a:p>
            <a:r>
              <a:rPr lang="en-US" dirty="0"/>
              <a:t>This slide shows the full budget cycle for the current year, as well as the budget development timeline for the 2024-2025 year.</a:t>
            </a:r>
          </a:p>
          <a:p>
            <a:endParaRPr lang="en-US" dirty="0"/>
          </a:p>
          <a:p>
            <a:r>
              <a:rPr lang="en-US" dirty="0"/>
              <a:t>Pause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919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248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53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we often point out, the Budget team is always working on multiple fiscal years at any given time.</a:t>
            </a:r>
          </a:p>
          <a:p>
            <a:endParaRPr lang="en-US" dirty="0"/>
          </a:p>
          <a:p>
            <a:r>
              <a:rPr lang="en-US" dirty="0"/>
              <a:t>This slide shows the full budget cycle for the current year, as well as the budget development timeline for the 2024-2025 year.</a:t>
            </a:r>
          </a:p>
          <a:p>
            <a:endParaRPr lang="en-US" dirty="0"/>
          </a:p>
          <a:p>
            <a:r>
              <a:rPr lang="en-US" dirty="0"/>
              <a:t>Pause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191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82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we have done for previous reports, we are starting tonight with the projected multiyear ending fund balance.</a:t>
            </a:r>
          </a:p>
          <a:p>
            <a:endParaRPr lang="en-US" dirty="0"/>
          </a:p>
          <a:p>
            <a:r>
              <a:rPr lang="en-US" dirty="0"/>
              <a:t>I do want to point out now that the projected deficit spending in 2024-2025 and 2025-2026 (the out years) is more steep than it was at first interim.</a:t>
            </a:r>
          </a:p>
          <a:p>
            <a:endParaRPr lang="en-US" dirty="0"/>
          </a:p>
          <a:p>
            <a:r>
              <a:rPr lang="en-US" dirty="0"/>
              <a:t>As we go through the slides, we will discuss how we arrived at these projections.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47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we have done for previous reports, we are starting tonight with the projected multiyear ending fund balance.</a:t>
            </a:r>
          </a:p>
          <a:p>
            <a:endParaRPr lang="en-US" dirty="0"/>
          </a:p>
          <a:p>
            <a:r>
              <a:rPr lang="en-US" dirty="0"/>
              <a:t>I do want to point out now that the projected deficit spending in 2024-2025 and 2025-2026 (the out years) is more steep than it was at first interim.</a:t>
            </a:r>
          </a:p>
          <a:p>
            <a:endParaRPr lang="en-US" dirty="0"/>
          </a:p>
          <a:p>
            <a:r>
              <a:rPr lang="en-US" dirty="0"/>
              <a:t>As we go through the slides, we will discuss how we arrived at these projections.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9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we have done for previous reports, we are starting tonight with the projected multiyear ending fund balance.</a:t>
            </a:r>
          </a:p>
          <a:p>
            <a:endParaRPr lang="en-US" dirty="0"/>
          </a:p>
          <a:p>
            <a:r>
              <a:rPr lang="en-US" dirty="0"/>
              <a:t>I do want to point out now that the projected deficit spending in 2024-2025 and 2025-2026 (the out years) is more steep than it was at first interim.</a:t>
            </a:r>
          </a:p>
          <a:p>
            <a:endParaRPr lang="en-US" dirty="0"/>
          </a:p>
          <a:p>
            <a:r>
              <a:rPr lang="en-US" dirty="0"/>
              <a:t>As we go through the slides, we will discuss how we arrived at these projections.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53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we have done for previous reports, we are starting tonight with the projected multiyear ending fund balance.</a:t>
            </a:r>
          </a:p>
          <a:p>
            <a:endParaRPr lang="en-US" dirty="0"/>
          </a:p>
          <a:p>
            <a:r>
              <a:rPr lang="en-US" dirty="0"/>
              <a:t>I do want to point out now that the projected deficit spending in 2024-2025 and 2025-2026 (the out years) is more steep than it was at first interim.</a:t>
            </a:r>
          </a:p>
          <a:p>
            <a:endParaRPr lang="en-US" dirty="0"/>
          </a:p>
          <a:p>
            <a:r>
              <a:rPr lang="en-US" dirty="0"/>
              <a:t>As we go through the slides, we will discuss how we arrived at these projections.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02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some of the official assumptions for the second interim report.</a:t>
            </a:r>
          </a:p>
          <a:p>
            <a:endParaRPr lang="en-US" dirty="0"/>
          </a:p>
          <a:p>
            <a:r>
              <a:rPr lang="en-US" dirty="0"/>
              <a:t>COLA for 2024-2025 .76% versus the 3.94% The 2025-2026 COLA has also been reduced; we are at 2.76% versus the 3.29% at first interim.</a:t>
            </a:r>
          </a:p>
          <a:p>
            <a:endParaRPr lang="en-US" dirty="0"/>
          </a:p>
          <a:p>
            <a:r>
              <a:rPr lang="en-US" dirty="0"/>
              <a:t>increased enrollment projection out years to reflect the projections by Davis Demographic</a:t>
            </a:r>
          </a:p>
          <a:p>
            <a:r>
              <a:rPr lang="en-US" dirty="0"/>
              <a:t>2024 -2025 increased by 244 to 35978; and 2025-2026 increased by 507 to 33,070</a:t>
            </a:r>
          </a:p>
          <a:p>
            <a:r>
              <a:rPr lang="en-US" dirty="0"/>
              <a:t>That does not mean…  It is still significant; we are losing 4 1/2% of our students between the current year and 2024-2025; and 4.4% between 2024-2025 and 2025-2026.</a:t>
            </a:r>
          </a:p>
          <a:p>
            <a:endParaRPr lang="en-US" dirty="0"/>
          </a:p>
          <a:p>
            <a:r>
              <a:rPr lang="en-US" dirty="0"/>
              <a:t>For ADA, hard look at attendance patterns, seen some increases CY. assumed increases in both of the out years The AF in CY is 94.2%, for 2024-2025 95.1%, in 2025-2026, 96.2%</a:t>
            </a:r>
          </a:p>
          <a:p>
            <a:endParaRPr lang="en-US" dirty="0"/>
          </a:p>
          <a:p>
            <a:r>
              <a:rPr lang="en-US" dirty="0"/>
              <a:t>I will come back to Funded ADA in future slides.</a:t>
            </a:r>
          </a:p>
          <a:p>
            <a:endParaRPr lang="en-US" dirty="0"/>
          </a:p>
          <a:p>
            <a:r>
              <a:rPr lang="en-US" dirty="0"/>
              <a:t>UPP</a:t>
            </a:r>
          </a:p>
          <a:p>
            <a:r>
              <a:rPr lang="en-US" dirty="0"/>
              <a:t>There are also incremental increases in the PERS rates in the out years. The rate for 2024-2025 increased by .1% from 27.7% to 27.8%…and the rate for 2025-2026 increased by .2% from 28.3% to 28.5%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19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quick look at our overall enrollment since 2013-2014; since that time we have lost almost 29% of our students. That is sobering, and we do need to stay focused on this,</a:t>
            </a:r>
          </a:p>
          <a:p>
            <a:r>
              <a:rPr lang="en-US" dirty="0"/>
              <a:t>However, from a funding standpoint, we are fortunate to have a hold harmless provision in place on ADA, and I want to spend some time going over the relationship between enrollment, ADA, and funded ADA..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7F5B7-095A-4D41-B443-5FC73EC8F1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8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5818-8E9A-485D-82B5-0FD2EB8ED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FE81F2-BA24-48A3-805A-D5779086D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75841-08FC-42E0-AD65-68FA3216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985DC-A2C5-484A-BC66-850A2FC5D2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B8543F-E12A-4320-A5A5-4699ECC1D704}"/>
              </a:ext>
            </a:extLst>
          </p:cNvPr>
          <p:cNvSpPr/>
          <p:nvPr userDrawn="1"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2AE96D-778B-45C0-BBBD-CC9DCBC3524D}"/>
              </a:ext>
            </a:extLst>
          </p:cNvPr>
          <p:cNvSpPr/>
          <p:nvPr userDrawn="1"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81875D-35E2-4AAA-8568-9BF2025116FB}"/>
              </a:ext>
            </a:extLst>
          </p:cNvPr>
          <p:cNvSpPr/>
          <p:nvPr userDrawn="1"/>
        </p:nvSpPr>
        <p:spPr>
          <a:xfrm>
            <a:off x="-1656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A993D4-9914-4E95-9D7D-52D1F8F95589}"/>
              </a:ext>
            </a:extLst>
          </p:cNvPr>
          <p:cNvSpPr/>
          <p:nvPr userDrawn="1"/>
        </p:nvSpPr>
        <p:spPr>
          <a:xfrm>
            <a:off x="3051313" y="3943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F9CAD9-A502-4376-BD52-191E0D7B73EB}"/>
              </a:ext>
            </a:extLst>
          </p:cNvPr>
          <p:cNvSpPr/>
          <p:nvPr userDrawn="1"/>
        </p:nvSpPr>
        <p:spPr>
          <a:xfrm>
            <a:off x="6089375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171F67-0A41-45B9-9EFB-74442EDB6000}"/>
              </a:ext>
            </a:extLst>
          </p:cNvPr>
          <p:cNvSpPr/>
          <p:nvPr userDrawn="1"/>
        </p:nvSpPr>
        <p:spPr>
          <a:xfrm>
            <a:off x="9140687" y="3943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C85EE3-50A1-4FE6-8F81-856E69FB9739}"/>
              </a:ext>
            </a:extLst>
          </p:cNvPr>
          <p:cNvSpPr/>
          <p:nvPr userDrawn="1"/>
        </p:nvSpPr>
        <p:spPr>
          <a:xfrm>
            <a:off x="6102625" y="6637283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131F6D-9EDC-4749-A901-8ACC6A23CD4C}"/>
              </a:ext>
            </a:extLst>
          </p:cNvPr>
          <p:cNvSpPr/>
          <p:nvPr userDrawn="1"/>
        </p:nvSpPr>
        <p:spPr>
          <a:xfrm>
            <a:off x="9140687" y="663596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1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6C51-CEDD-4BA8-82C6-E4C50729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602079-4E6A-4306-A2F8-654DEACA9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1FEBC-97E3-491D-A0C9-CA43611C5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D580C-1248-4527-B839-7D752487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EE8AF-36DD-488A-B9CC-3F2B8825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C8214-C653-4E6E-86B6-5DB296CE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85DC-A2C5-484A-BC66-850A2FC5D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2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4D6B-9664-40AB-B86E-C9954572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884117-48E9-47D0-A5AF-4498F511A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8ED2F-3332-497E-8E03-DE809CBA4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8AADB-735A-4574-BD59-F08A6394F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6C5A-5C42-4366-96B5-3F3F85E19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85DC-A2C5-484A-BC66-850A2FC5D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02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2EEFE0-B3B7-4068-8231-290596C7C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02CF2-F981-4971-8FF9-96E6B43DF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96825-F1AA-4198-B9EB-2F2C2CE2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5631A-4E1D-4198-814B-1C943C62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4852E-F13E-42D6-A18A-426BF42CD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85DC-A2C5-484A-BC66-850A2FC5D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0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5818-8E9A-485D-82B5-0FD2EB8ED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FE81F2-BA24-48A3-805A-D5779086D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75841-08FC-42E0-AD65-68FA3216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85DC-A2C5-484A-BC66-850A2FC5D2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B8543F-E12A-4320-A5A5-4699ECC1D704}"/>
              </a:ext>
            </a:extLst>
          </p:cNvPr>
          <p:cNvSpPr/>
          <p:nvPr userDrawn="1"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2AE96D-778B-45C0-BBBD-CC9DCBC3524D}"/>
              </a:ext>
            </a:extLst>
          </p:cNvPr>
          <p:cNvSpPr/>
          <p:nvPr userDrawn="1"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81875D-35E2-4AAA-8568-9BF2025116FB}"/>
              </a:ext>
            </a:extLst>
          </p:cNvPr>
          <p:cNvSpPr/>
          <p:nvPr userDrawn="1"/>
        </p:nvSpPr>
        <p:spPr>
          <a:xfrm>
            <a:off x="-1656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A993D4-9914-4E95-9D7D-52D1F8F95589}"/>
              </a:ext>
            </a:extLst>
          </p:cNvPr>
          <p:cNvSpPr/>
          <p:nvPr userDrawn="1"/>
        </p:nvSpPr>
        <p:spPr>
          <a:xfrm>
            <a:off x="3051313" y="3943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F9CAD9-A502-4376-BD52-191E0D7B73EB}"/>
              </a:ext>
            </a:extLst>
          </p:cNvPr>
          <p:cNvSpPr/>
          <p:nvPr userDrawn="1"/>
        </p:nvSpPr>
        <p:spPr>
          <a:xfrm>
            <a:off x="6089375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171F67-0A41-45B9-9EFB-74442EDB6000}"/>
              </a:ext>
            </a:extLst>
          </p:cNvPr>
          <p:cNvSpPr/>
          <p:nvPr userDrawn="1"/>
        </p:nvSpPr>
        <p:spPr>
          <a:xfrm>
            <a:off x="9140687" y="3943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C85EE3-50A1-4FE6-8F81-856E69FB9739}"/>
              </a:ext>
            </a:extLst>
          </p:cNvPr>
          <p:cNvSpPr/>
          <p:nvPr userDrawn="1"/>
        </p:nvSpPr>
        <p:spPr>
          <a:xfrm>
            <a:off x="6102625" y="6637283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131F6D-9EDC-4749-A901-8ACC6A23CD4C}"/>
              </a:ext>
            </a:extLst>
          </p:cNvPr>
          <p:cNvSpPr/>
          <p:nvPr userDrawn="1"/>
        </p:nvSpPr>
        <p:spPr>
          <a:xfrm>
            <a:off x="9140687" y="663596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18364-2A0E-4C94-AA2A-6901F005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B46FA-2AC0-4DBD-991F-B48434C85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60EFA-2379-43CE-B260-A21FD22EC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214A3-4D1F-4650-A9F7-830E01425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77A9C-1073-4D5E-8E8F-5B328F3B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85DC-A2C5-484A-BC66-850A2FC5D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2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7025F-1BED-4C46-A2FD-F8F07BBEA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4EA25-CC33-42FE-A160-B74C52591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462BF-5F01-46F6-8CD6-BAECC7F20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D04CD-01A4-40FF-AE86-54F4C2014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47369-07A4-4B4B-AE3F-7482F8374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85DC-A2C5-484A-BC66-850A2FC5D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4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D4B2A-3061-4487-B182-E81641AEB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364D9-6AAE-4428-92AC-BC3F36BBD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80DC8-E069-4390-8636-3618A4022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724E8-A1AB-4A34-8817-CFD98A30F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F8870-11FD-4D51-B8F7-1D5DE69FC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F5300-42CC-4DE8-97F4-9EDF6AB0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85DC-A2C5-484A-BC66-850A2FC5D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8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C245A-5800-4D5D-A9A3-EA664D21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AD888-8AC4-421F-924A-F4D746558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A7075-FC8B-4EC3-B60D-2D18B6041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398AE-DA4D-47CF-96A2-A00F9E10C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D99948-3E6B-44CA-8F08-D06776177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65B80A-20D6-4EEF-8EA1-7DE214B87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47929B-6280-42DC-AFD1-F8ED132F7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358AB7-88DE-4893-89B7-EDF871F8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85DC-A2C5-484A-BC66-850A2FC5D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327B6-534E-416F-A3F2-0C92A095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65D099-2CD2-4C64-9520-1E078C105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C3276-183F-4C66-8994-F83351C1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C93E0-39F5-415D-A812-EEEC1626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85DC-A2C5-484A-BC66-850A2FC5D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8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356EDF-8427-4CC1-9A54-AAEAC45E5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2CB3E-BB44-4FAC-8DEA-E6E858520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CB0D5-0352-4288-AC2F-3AC7326C9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85DC-A2C5-484A-BC66-850A2FC5D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1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D3403-0DD6-4BD1-820A-D2B865B6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65919-BE89-4B71-B6E4-54FD4EC36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3CB29-2074-4B6D-AB66-09F09EF23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CC2C7-3E3C-49EA-A972-6FF16CE58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D5504-386C-4C69-9A58-7F617A878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83E3D-BEB6-4E54-A75A-3555DEBF2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85DC-A2C5-484A-BC66-850A2FC5D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7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E52B0D-073A-474C-BE90-1BDDCA474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9E230-2C5D-4952-A2E9-7A13FE0CD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89728-6829-4E9C-BB82-4C15CA84B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EEB41-B6EA-4DBE-846D-CC2B7C918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20ABF-E22E-429F-8777-A6FEF5DCB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985DC-A2C5-484A-BC66-850A2FC5D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4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13EEB-C23A-488A-997F-0F5FC29DF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063" y="382912"/>
            <a:ext cx="9144000" cy="17355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Santa Ana Unified School District</a:t>
            </a:r>
            <a:b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2024-2025 Budget Town Hall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20C6C5-0147-419A-AD16-A47EF678E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1751" y="2758543"/>
            <a:ext cx="4732020" cy="18570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sz="5100" dirty="0">
                <a:latin typeface="Cambria" panose="02040503050406030204" pitchFamily="18" charset="0"/>
                <a:ea typeface="Cambria" panose="02040503050406030204" pitchFamily="18" charset="0"/>
              </a:rPr>
              <a:t>December 18, 2024</a:t>
            </a:r>
          </a:p>
          <a:p>
            <a:r>
              <a:rPr lang="en-US" sz="5100" dirty="0"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</a:p>
          <a:p>
            <a:r>
              <a:rPr lang="en-US" sz="5100" dirty="0"/>
              <a:t>December 19, 2024</a:t>
            </a:r>
          </a:p>
          <a:p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46C29F-90AD-482D-9352-192E7C914BE7}"/>
              </a:ext>
            </a:extLst>
          </p:cNvPr>
          <p:cNvSpPr/>
          <p:nvPr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AB51B-BFB9-47AC-933E-2218F8DFB7B2}"/>
              </a:ext>
            </a:extLst>
          </p:cNvPr>
          <p:cNvSpPr/>
          <p:nvPr/>
        </p:nvSpPr>
        <p:spPr>
          <a:xfrm>
            <a:off x="3038063" y="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77856-5D97-4D48-82A3-AA537E633C78}"/>
              </a:ext>
            </a:extLst>
          </p:cNvPr>
          <p:cNvSpPr/>
          <p:nvPr/>
        </p:nvSpPr>
        <p:spPr>
          <a:xfrm>
            <a:off x="6089375" y="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063657-61DA-4836-91C6-FAFD8BEC0303}"/>
              </a:ext>
            </a:extLst>
          </p:cNvPr>
          <p:cNvSpPr/>
          <p:nvPr/>
        </p:nvSpPr>
        <p:spPr>
          <a:xfrm>
            <a:off x="9140687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4C65D-83CD-4B2C-97E2-1347C1F9E537}"/>
              </a:ext>
            </a:extLst>
          </p:cNvPr>
          <p:cNvSpPr/>
          <p:nvPr/>
        </p:nvSpPr>
        <p:spPr>
          <a:xfrm>
            <a:off x="6102625" y="662939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E2C52-030F-420E-B522-1945B79129E2}"/>
              </a:ext>
            </a:extLst>
          </p:cNvPr>
          <p:cNvSpPr/>
          <p:nvPr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C5417-88DD-4CED-B7C4-4DB57457142A}"/>
              </a:ext>
            </a:extLst>
          </p:cNvPr>
          <p:cNvSpPr/>
          <p:nvPr/>
        </p:nvSpPr>
        <p:spPr>
          <a:xfrm>
            <a:off x="1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7AE77-0170-432E-8F14-31319A9BE513}"/>
              </a:ext>
            </a:extLst>
          </p:cNvPr>
          <p:cNvSpPr/>
          <p:nvPr/>
        </p:nvSpPr>
        <p:spPr>
          <a:xfrm>
            <a:off x="9153937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44B1-A76B-43AD-8DDB-FC76ACD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265918"/>
            <a:ext cx="2743200" cy="365125"/>
          </a:xfrm>
        </p:spPr>
        <p:txBody>
          <a:bodyPr/>
          <a:lstStyle/>
          <a:p>
            <a:fld id="{79C985DC-A2C5-484A-BC66-850A2FC5D29C}" type="slidenum">
              <a:rPr lang="en-US" smtClean="0"/>
              <a:t>1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892373-B57E-4791-9A6C-0B648EF03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65" y="3966828"/>
            <a:ext cx="2379197" cy="2299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9EC888-467D-47A1-B8E7-C0E1B02787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518" y="3966828"/>
            <a:ext cx="2299090" cy="229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7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6C29F-90AD-482D-9352-192E7C914BE7}"/>
              </a:ext>
            </a:extLst>
          </p:cNvPr>
          <p:cNvSpPr/>
          <p:nvPr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AB51B-BFB9-47AC-933E-2218F8DFB7B2}"/>
              </a:ext>
            </a:extLst>
          </p:cNvPr>
          <p:cNvSpPr/>
          <p:nvPr/>
        </p:nvSpPr>
        <p:spPr>
          <a:xfrm>
            <a:off x="3038063" y="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77856-5D97-4D48-82A3-AA537E633C78}"/>
              </a:ext>
            </a:extLst>
          </p:cNvPr>
          <p:cNvSpPr/>
          <p:nvPr/>
        </p:nvSpPr>
        <p:spPr>
          <a:xfrm>
            <a:off x="6089375" y="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063657-61DA-4836-91C6-FAFD8BEC0303}"/>
              </a:ext>
            </a:extLst>
          </p:cNvPr>
          <p:cNvSpPr/>
          <p:nvPr/>
        </p:nvSpPr>
        <p:spPr>
          <a:xfrm>
            <a:off x="9140687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4C65D-83CD-4B2C-97E2-1347C1F9E537}"/>
              </a:ext>
            </a:extLst>
          </p:cNvPr>
          <p:cNvSpPr/>
          <p:nvPr/>
        </p:nvSpPr>
        <p:spPr>
          <a:xfrm>
            <a:off x="6102625" y="662939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E2C52-030F-420E-B522-1945B79129E2}"/>
              </a:ext>
            </a:extLst>
          </p:cNvPr>
          <p:cNvSpPr/>
          <p:nvPr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C5417-88DD-4CED-B7C4-4DB57457142A}"/>
              </a:ext>
            </a:extLst>
          </p:cNvPr>
          <p:cNvSpPr/>
          <p:nvPr/>
        </p:nvSpPr>
        <p:spPr>
          <a:xfrm>
            <a:off x="1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7AE77-0170-432E-8F14-31319A9BE513}"/>
              </a:ext>
            </a:extLst>
          </p:cNvPr>
          <p:cNvSpPr/>
          <p:nvPr/>
        </p:nvSpPr>
        <p:spPr>
          <a:xfrm>
            <a:off x="9153937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44B1-A76B-43AD-8DDB-FC76ACD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265918"/>
            <a:ext cx="2743200" cy="365125"/>
          </a:xfrm>
        </p:spPr>
        <p:txBody>
          <a:bodyPr/>
          <a:lstStyle/>
          <a:p>
            <a:fld id="{79C985DC-A2C5-484A-BC66-850A2FC5D29C}" type="slidenum">
              <a:rPr lang="en-US" smtClean="0"/>
              <a:t>10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2F0303D-DD52-4B54-AB47-48743364B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81" y="3003354"/>
            <a:ext cx="1295402" cy="12517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4D5588-C646-4999-86CA-45BE08486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1" y="4861941"/>
            <a:ext cx="1394452" cy="139445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E7B523E6-AA58-4562-847F-99EEF294E9A7}"/>
              </a:ext>
            </a:extLst>
          </p:cNvPr>
          <p:cNvSpPr txBox="1">
            <a:spLocks/>
          </p:cNvSpPr>
          <p:nvPr/>
        </p:nvSpPr>
        <p:spPr>
          <a:xfrm rot="19056004">
            <a:off x="-273898" y="889878"/>
            <a:ext cx="2734152" cy="6812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en-US" sz="3600" dirty="0"/>
              <a:t>Enrollment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628C7F5B-D409-47C1-9085-4E44283BE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763091"/>
              </p:ext>
            </p:extLst>
          </p:nvPr>
        </p:nvGraphicFramePr>
        <p:xfrm>
          <a:off x="3208947" y="445073"/>
          <a:ext cx="8232382" cy="581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57450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6C29F-90AD-482D-9352-192E7C914BE7}"/>
              </a:ext>
            </a:extLst>
          </p:cNvPr>
          <p:cNvSpPr/>
          <p:nvPr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AB51B-BFB9-47AC-933E-2218F8DFB7B2}"/>
              </a:ext>
            </a:extLst>
          </p:cNvPr>
          <p:cNvSpPr/>
          <p:nvPr/>
        </p:nvSpPr>
        <p:spPr>
          <a:xfrm>
            <a:off x="3038063" y="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77856-5D97-4D48-82A3-AA537E633C78}"/>
              </a:ext>
            </a:extLst>
          </p:cNvPr>
          <p:cNvSpPr/>
          <p:nvPr/>
        </p:nvSpPr>
        <p:spPr>
          <a:xfrm>
            <a:off x="6089375" y="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063657-61DA-4836-91C6-FAFD8BEC0303}"/>
              </a:ext>
            </a:extLst>
          </p:cNvPr>
          <p:cNvSpPr/>
          <p:nvPr/>
        </p:nvSpPr>
        <p:spPr>
          <a:xfrm>
            <a:off x="9140687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4C65D-83CD-4B2C-97E2-1347C1F9E537}"/>
              </a:ext>
            </a:extLst>
          </p:cNvPr>
          <p:cNvSpPr/>
          <p:nvPr/>
        </p:nvSpPr>
        <p:spPr>
          <a:xfrm>
            <a:off x="6102625" y="662939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E2C52-030F-420E-B522-1945B79129E2}"/>
              </a:ext>
            </a:extLst>
          </p:cNvPr>
          <p:cNvSpPr/>
          <p:nvPr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C5417-88DD-4CED-B7C4-4DB57457142A}"/>
              </a:ext>
            </a:extLst>
          </p:cNvPr>
          <p:cNvSpPr/>
          <p:nvPr/>
        </p:nvSpPr>
        <p:spPr>
          <a:xfrm>
            <a:off x="1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7AE77-0170-432E-8F14-31319A9BE513}"/>
              </a:ext>
            </a:extLst>
          </p:cNvPr>
          <p:cNvSpPr/>
          <p:nvPr/>
        </p:nvSpPr>
        <p:spPr>
          <a:xfrm>
            <a:off x="9153937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44B1-A76B-43AD-8DDB-FC76ACD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265918"/>
            <a:ext cx="2743200" cy="365125"/>
          </a:xfrm>
        </p:spPr>
        <p:txBody>
          <a:bodyPr/>
          <a:lstStyle/>
          <a:p>
            <a:fld id="{79C985DC-A2C5-484A-BC66-850A2FC5D29C}" type="slidenum">
              <a:rPr lang="en-US" smtClean="0"/>
              <a:t>11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2F0303D-DD52-4B54-AB47-48743364B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56" y="5150657"/>
            <a:ext cx="1295402" cy="12517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4D5588-C646-4999-86CA-45BE08486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733" y="5007991"/>
            <a:ext cx="1394452" cy="139445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E7B523E6-AA58-4562-847F-99EEF294E9A7}"/>
              </a:ext>
            </a:extLst>
          </p:cNvPr>
          <p:cNvSpPr txBox="1">
            <a:spLocks/>
          </p:cNvSpPr>
          <p:nvPr/>
        </p:nvSpPr>
        <p:spPr>
          <a:xfrm rot="19056004">
            <a:off x="-419309" y="688292"/>
            <a:ext cx="2734152" cy="6812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en-US" sz="3600" dirty="0"/>
              <a:t>Enrollment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027C76-FD50-4BEA-B30A-8538A2F90FCE}"/>
              </a:ext>
            </a:extLst>
          </p:cNvPr>
          <p:cNvSpPr txBox="1"/>
          <p:nvPr/>
        </p:nvSpPr>
        <p:spPr>
          <a:xfrm>
            <a:off x="9527177" y="417129"/>
            <a:ext cx="2325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CDE </a:t>
            </a:r>
            <a:r>
              <a:rPr lang="en-US" sz="1600" dirty="0" err="1"/>
              <a:t>DataQuest</a:t>
            </a:r>
            <a:endParaRPr lang="en-US" sz="1600" dirty="0"/>
          </a:p>
          <a:p>
            <a:r>
              <a:rPr lang="en-US" sz="1600" dirty="0"/>
              <a:t>Non-Charter Enrollment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779CBE-8CA7-4D03-91F0-54BD442C0C9F}"/>
              </a:ext>
            </a:extLst>
          </p:cNvPr>
          <p:cNvSpPr txBox="1"/>
          <p:nvPr/>
        </p:nvSpPr>
        <p:spPr>
          <a:xfrm>
            <a:off x="3881988" y="638422"/>
            <a:ext cx="395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Orange County School Districts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33B135C-36E6-4CCE-840A-BC659C702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272575"/>
              </p:ext>
            </p:extLst>
          </p:nvPr>
        </p:nvGraphicFramePr>
        <p:xfrm>
          <a:off x="1552066" y="1123679"/>
          <a:ext cx="9010787" cy="5307210"/>
        </p:xfrm>
        <a:graphic>
          <a:graphicData uri="http://schemas.openxmlformats.org/drawingml/2006/table">
            <a:tbl>
              <a:tblPr/>
              <a:tblGrid>
                <a:gridCol w="2178159">
                  <a:extLst>
                    <a:ext uri="{9D8B030D-6E8A-4147-A177-3AD203B41FA5}">
                      <a16:colId xmlns:a16="http://schemas.microsoft.com/office/drawing/2014/main" val="2476894345"/>
                    </a:ext>
                  </a:extLst>
                </a:gridCol>
                <a:gridCol w="621148">
                  <a:extLst>
                    <a:ext uri="{9D8B030D-6E8A-4147-A177-3AD203B41FA5}">
                      <a16:colId xmlns:a16="http://schemas.microsoft.com/office/drawing/2014/main" val="3730134298"/>
                    </a:ext>
                  </a:extLst>
                </a:gridCol>
                <a:gridCol w="621148">
                  <a:extLst>
                    <a:ext uri="{9D8B030D-6E8A-4147-A177-3AD203B41FA5}">
                      <a16:colId xmlns:a16="http://schemas.microsoft.com/office/drawing/2014/main" val="2452542691"/>
                    </a:ext>
                  </a:extLst>
                </a:gridCol>
                <a:gridCol w="621148">
                  <a:extLst>
                    <a:ext uri="{9D8B030D-6E8A-4147-A177-3AD203B41FA5}">
                      <a16:colId xmlns:a16="http://schemas.microsoft.com/office/drawing/2014/main" val="942053513"/>
                    </a:ext>
                  </a:extLst>
                </a:gridCol>
                <a:gridCol w="621148">
                  <a:extLst>
                    <a:ext uri="{9D8B030D-6E8A-4147-A177-3AD203B41FA5}">
                      <a16:colId xmlns:a16="http://schemas.microsoft.com/office/drawing/2014/main" val="3512819444"/>
                    </a:ext>
                  </a:extLst>
                </a:gridCol>
                <a:gridCol w="621148">
                  <a:extLst>
                    <a:ext uri="{9D8B030D-6E8A-4147-A177-3AD203B41FA5}">
                      <a16:colId xmlns:a16="http://schemas.microsoft.com/office/drawing/2014/main" val="617254774"/>
                    </a:ext>
                  </a:extLst>
                </a:gridCol>
                <a:gridCol w="621148">
                  <a:extLst>
                    <a:ext uri="{9D8B030D-6E8A-4147-A177-3AD203B41FA5}">
                      <a16:colId xmlns:a16="http://schemas.microsoft.com/office/drawing/2014/main" val="1442939257"/>
                    </a:ext>
                  </a:extLst>
                </a:gridCol>
                <a:gridCol w="621148">
                  <a:extLst>
                    <a:ext uri="{9D8B030D-6E8A-4147-A177-3AD203B41FA5}">
                      <a16:colId xmlns:a16="http://schemas.microsoft.com/office/drawing/2014/main" val="3168704463"/>
                    </a:ext>
                  </a:extLst>
                </a:gridCol>
                <a:gridCol w="621148">
                  <a:extLst>
                    <a:ext uri="{9D8B030D-6E8A-4147-A177-3AD203B41FA5}">
                      <a16:colId xmlns:a16="http://schemas.microsoft.com/office/drawing/2014/main" val="2007771347"/>
                    </a:ext>
                  </a:extLst>
                </a:gridCol>
                <a:gridCol w="621148">
                  <a:extLst>
                    <a:ext uri="{9D8B030D-6E8A-4147-A177-3AD203B41FA5}">
                      <a16:colId xmlns:a16="http://schemas.microsoft.com/office/drawing/2014/main" val="1748073613"/>
                    </a:ext>
                  </a:extLst>
                </a:gridCol>
                <a:gridCol w="621148">
                  <a:extLst>
                    <a:ext uri="{9D8B030D-6E8A-4147-A177-3AD203B41FA5}">
                      <a16:colId xmlns:a16="http://schemas.microsoft.com/office/drawing/2014/main" val="824875702"/>
                    </a:ext>
                  </a:extLst>
                </a:gridCol>
                <a:gridCol w="621148">
                  <a:extLst>
                    <a:ext uri="{9D8B030D-6E8A-4147-A177-3AD203B41FA5}">
                      <a16:colId xmlns:a16="http://schemas.microsoft.com/office/drawing/2014/main" val="4016783200"/>
                    </a:ext>
                  </a:extLst>
                </a:gridCol>
              </a:tblGrid>
              <a:tr h="176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2014-15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2015-16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2016-17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2017-18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2018-19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2019-20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2020-21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2021-22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2022-23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2023-24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970947"/>
                  </a:ext>
                </a:extLst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Huntington Beach City Elementary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6,864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6,917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6,773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6,658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6,456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5,310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4,904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4,703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4,628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-32.6%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976042"/>
                  </a:ext>
                </a:extLst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Ana Unified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52,638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51,383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49,792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48,326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46,597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45,215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43,917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41,504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39,603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37,663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-28.4%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48082"/>
                  </a:ext>
                </a:extLst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Savanna Elementary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2,392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2,397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2,331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2,199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2,095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1,843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1,735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-27.5%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492328"/>
                  </a:ext>
                </a:extLst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Anaheim Elementary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19,164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18,656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18,312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17,671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16,691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16,374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15,612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14,882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14,618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14,261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-25.6%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649348"/>
                  </a:ext>
                </a:extLst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Buena Park Elementary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4,985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4,869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4,837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4,684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4,552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4,464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4,133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4,015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3,966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3,784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-24.1%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913191"/>
                  </a:ext>
                </a:extLst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Ocean View Elementary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9,010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8,467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8,263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7,986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7,721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7,337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6,942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6,809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6,868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-23.8%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773841"/>
                  </a:ext>
                </a:extLst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Magnolia Elementary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6,403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6,418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6,277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6,080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5,851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5,678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5,385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5,121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4,920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-23.2%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800448"/>
                  </a:ext>
                </a:extLst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Laguna Beach Unified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3,074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3,029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2,929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2,861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2,788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2,578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2,456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2,386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-22.4%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970690"/>
                  </a:ext>
                </a:extLst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Newport-Mesa Unified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21,905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21,736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21,581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21,234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20,641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20,173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18,559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17,962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17,816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17,768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-18.9%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010109"/>
                  </a:ext>
                </a:extLst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Garden Grove Unified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46,177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45,252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44,223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43,163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42,301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41,423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40,124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38,560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38,164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37,763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-18.2%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60333"/>
                  </a:ext>
                </a:extLst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Capistrano Unified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49,838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49,117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48,256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47,899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47,205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46,501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43,719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42,754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41,855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40,836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-18.1%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295892"/>
                  </a:ext>
                </a:extLst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Saddleback Valley Unified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27,969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27,667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26,770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26,351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26,747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26,304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24,954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24,390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23,711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23,199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-17.1%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691551"/>
                  </a:ext>
                </a:extLst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Cypress Elementary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3,990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3,942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3,969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3,957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3,923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3,813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3,540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3,414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3,389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3,319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-16.8%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338784"/>
                  </a:ext>
                </a:extLst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Fullerton Elementary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13,678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13,520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13,363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13,307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13,067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12,852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12,141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11,681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11,626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11,439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-16.4%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352823"/>
                  </a:ext>
                </a:extLst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Westminster Elementary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9,503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9,401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9,338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9,264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9,120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9,036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8,607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8,203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8,149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7,950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-16.3%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228988"/>
                  </a:ext>
                </a:extLst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 Unified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27,320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26,716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26,298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25,749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25,246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25,070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24,268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24,078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23,656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23,145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-15.3%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418240"/>
                  </a:ext>
                </a:extLst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 County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485,100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479,628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473,317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467,571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459,930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453,967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435,711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426,434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418,667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412,461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-15.0%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088245"/>
                  </a:ext>
                </a:extLst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Habra City Elementary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5,022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4,913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4,726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4,713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4,656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4,666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4,537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4,499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4,352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4,298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-14.4%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930649"/>
                  </a:ext>
                </a:extLst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Anaheim Union High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31,659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31,276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30,964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30,729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30,292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29,832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29,183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28,404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27,748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27,195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-14.1%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202885"/>
                  </a:ext>
                </a:extLst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Huntington Beach Union High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16,343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16,048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16,140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16,188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15,967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15,894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15,534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15,098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14,522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14,104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-13.7%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776573"/>
                  </a:ext>
                </a:extLst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Placentia-Yorba Linda Unified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25,595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25,826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25,798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25,741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25,477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25,162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24,296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23,657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23,138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22,705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-11.3%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932773"/>
                  </a:ext>
                </a:extLst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Fullerton Joint Union High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14,396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14,235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13,983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13,901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13,695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13,630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13,473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13,431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13,173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12,826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-10.9%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458904"/>
                  </a:ext>
                </a:extLst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Tustin Unified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24,059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24,079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24,130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24,015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23,768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23,521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22,761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22,140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21,830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167188"/>
                  </a:ext>
                </a:extLst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Alamitos Unified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9,914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9,948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9,904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9,833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9,730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9,697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9,317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9,133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8,934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8,931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-9.9%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166384"/>
                  </a:ext>
                </a:extLst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Statewide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5,690,540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5,653,985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5,625,398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5,591,564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5,533,345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5,487,627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5,311,866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5,214,183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5,166,991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5,128,055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-9.9%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310919"/>
                  </a:ext>
                </a:extLst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Centralia Elementary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4,491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4,437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4,417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4,327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4,221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4,218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4,044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4,077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4,129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4,052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378177"/>
                  </a:ext>
                </a:extLst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Fountain Valley Elementary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6,305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6,371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6,387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6,362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6,328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6,320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6,165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5,998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5,976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6,036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678215"/>
                  </a:ext>
                </a:extLst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Brea-Olinda Unified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5,977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5,856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5,909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5,951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6,085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5,990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5,866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5,811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5,895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95848"/>
                  </a:ext>
                </a:extLst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Irvine Unified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31,392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32,319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33,381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34,617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35,291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36,177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35,660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36,083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36,542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37,731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68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093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6C29F-90AD-482D-9352-192E7C914BE7}"/>
              </a:ext>
            </a:extLst>
          </p:cNvPr>
          <p:cNvSpPr/>
          <p:nvPr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AB51B-BFB9-47AC-933E-2218F8DFB7B2}"/>
              </a:ext>
            </a:extLst>
          </p:cNvPr>
          <p:cNvSpPr/>
          <p:nvPr/>
        </p:nvSpPr>
        <p:spPr>
          <a:xfrm>
            <a:off x="3038063" y="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77856-5D97-4D48-82A3-AA537E633C78}"/>
              </a:ext>
            </a:extLst>
          </p:cNvPr>
          <p:cNvSpPr/>
          <p:nvPr/>
        </p:nvSpPr>
        <p:spPr>
          <a:xfrm>
            <a:off x="6089375" y="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063657-61DA-4836-91C6-FAFD8BEC0303}"/>
              </a:ext>
            </a:extLst>
          </p:cNvPr>
          <p:cNvSpPr/>
          <p:nvPr/>
        </p:nvSpPr>
        <p:spPr>
          <a:xfrm>
            <a:off x="9140687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4C65D-83CD-4B2C-97E2-1347C1F9E537}"/>
              </a:ext>
            </a:extLst>
          </p:cNvPr>
          <p:cNvSpPr/>
          <p:nvPr/>
        </p:nvSpPr>
        <p:spPr>
          <a:xfrm>
            <a:off x="6102625" y="662939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E2C52-030F-420E-B522-1945B79129E2}"/>
              </a:ext>
            </a:extLst>
          </p:cNvPr>
          <p:cNvSpPr/>
          <p:nvPr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C5417-88DD-4CED-B7C4-4DB57457142A}"/>
              </a:ext>
            </a:extLst>
          </p:cNvPr>
          <p:cNvSpPr/>
          <p:nvPr/>
        </p:nvSpPr>
        <p:spPr>
          <a:xfrm>
            <a:off x="1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7AE77-0170-432E-8F14-31319A9BE513}"/>
              </a:ext>
            </a:extLst>
          </p:cNvPr>
          <p:cNvSpPr/>
          <p:nvPr/>
        </p:nvSpPr>
        <p:spPr>
          <a:xfrm>
            <a:off x="9153937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44B1-A76B-43AD-8DDB-FC76ACD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265918"/>
            <a:ext cx="2743200" cy="365125"/>
          </a:xfrm>
        </p:spPr>
        <p:txBody>
          <a:bodyPr/>
          <a:lstStyle/>
          <a:p>
            <a:fld id="{79C985DC-A2C5-484A-BC66-850A2FC5D29C}" type="slidenum">
              <a:rPr lang="en-US" smtClean="0"/>
              <a:t>12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2F0303D-DD52-4B54-AB47-48743364B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56" y="5150657"/>
            <a:ext cx="1295402" cy="12517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4D5588-C646-4999-86CA-45BE08486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733" y="5007991"/>
            <a:ext cx="1394452" cy="139445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E7B523E6-AA58-4562-847F-99EEF294E9A7}"/>
              </a:ext>
            </a:extLst>
          </p:cNvPr>
          <p:cNvSpPr txBox="1">
            <a:spLocks/>
          </p:cNvSpPr>
          <p:nvPr/>
        </p:nvSpPr>
        <p:spPr>
          <a:xfrm rot="19056004">
            <a:off x="-419309" y="688292"/>
            <a:ext cx="2734152" cy="6812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en-US" sz="3600" dirty="0"/>
              <a:t>Enrollment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027C76-FD50-4BEA-B30A-8538A2F90FCE}"/>
              </a:ext>
            </a:extLst>
          </p:cNvPr>
          <p:cNvSpPr txBox="1"/>
          <p:nvPr/>
        </p:nvSpPr>
        <p:spPr>
          <a:xfrm>
            <a:off x="9527177" y="417129"/>
            <a:ext cx="2325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CDE </a:t>
            </a:r>
            <a:r>
              <a:rPr lang="en-US" sz="1600" dirty="0" err="1"/>
              <a:t>DataQuest</a:t>
            </a:r>
            <a:endParaRPr lang="en-US" sz="1600" dirty="0"/>
          </a:p>
          <a:p>
            <a:r>
              <a:rPr lang="en-US" sz="1600" dirty="0"/>
              <a:t>Non-Charter Enrollment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D43286F-593B-41C7-9733-3008AF2C9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784756"/>
              </p:ext>
            </p:extLst>
          </p:nvPr>
        </p:nvGraphicFramePr>
        <p:xfrm>
          <a:off x="738194" y="1747255"/>
          <a:ext cx="10417484" cy="3176445"/>
        </p:xfrm>
        <a:graphic>
          <a:graphicData uri="http://schemas.openxmlformats.org/drawingml/2006/table">
            <a:tbl>
              <a:tblPr/>
              <a:tblGrid>
                <a:gridCol w="2518197">
                  <a:extLst>
                    <a:ext uri="{9D8B030D-6E8A-4147-A177-3AD203B41FA5}">
                      <a16:colId xmlns:a16="http://schemas.microsoft.com/office/drawing/2014/main" val="4177523549"/>
                    </a:ext>
                  </a:extLst>
                </a:gridCol>
                <a:gridCol w="718117">
                  <a:extLst>
                    <a:ext uri="{9D8B030D-6E8A-4147-A177-3AD203B41FA5}">
                      <a16:colId xmlns:a16="http://schemas.microsoft.com/office/drawing/2014/main" val="920582235"/>
                    </a:ext>
                  </a:extLst>
                </a:gridCol>
                <a:gridCol w="718117">
                  <a:extLst>
                    <a:ext uri="{9D8B030D-6E8A-4147-A177-3AD203B41FA5}">
                      <a16:colId xmlns:a16="http://schemas.microsoft.com/office/drawing/2014/main" val="999450991"/>
                    </a:ext>
                  </a:extLst>
                </a:gridCol>
                <a:gridCol w="718117">
                  <a:extLst>
                    <a:ext uri="{9D8B030D-6E8A-4147-A177-3AD203B41FA5}">
                      <a16:colId xmlns:a16="http://schemas.microsoft.com/office/drawing/2014/main" val="2507646035"/>
                    </a:ext>
                  </a:extLst>
                </a:gridCol>
                <a:gridCol w="718117">
                  <a:extLst>
                    <a:ext uri="{9D8B030D-6E8A-4147-A177-3AD203B41FA5}">
                      <a16:colId xmlns:a16="http://schemas.microsoft.com/office/drawing/2014/main" val="412922160"/>
                    </a:ext>
                  </a:extLst>
                </a:gridCol>
                <a:gridCol w="718117">
                  <a:extLst>
                    <a:ext uri="{9D8B030D-6E8A-4147-A177-3AD203B41FA5}">
                      <a16:colId xmlns:a16="http://schemas.microsoft.com/office/drawing/2014/main" val="664823696"/>
                    </a:ext>
                  </a:extLst>
                </a:gridCol>
                <a:gridCol w="718117">
                  <a:extLst>
                    <a:ext uri="{9D8B030D-6E8A-4147-A177-3AD203B41FA5}">
                      <a16:colId xmlns:a16="http://schemas.microsoft.com/office/drawing/2014/main" val="381012037"/>
                    </a:ext>
                  </a:extLst>
                </a:gridCol>
                <a:gridCol w="718117">
                  <a:extLst>
                    <a:ext uri="{9D8B030D-6E8A-4147-A177-3AD203B41FA5}">
                      <a16:colId xmlns:a16="http://schemas.microsoft.com/office/drawing/2014/main" val="883460895"/>
                    </a:ext>
                  </a:extLst>
                </a:gridCol>
                <a:gridCol w="718117">
                  <a:extLst>
                    <a:ext uri="{9D8B030D-6E8A-4147-A177-3AD203B41FA5}">
                      <a16:colId xmlns:a16="http://schemas.microsoft.com/office/drawing/2014/main" val="82234221"/>
                    </a:ext>
                  </a:extLst>
                </a:gridCol>
                <a:gridCol w="718117">
                  <a:extLst>
                    <a:ext uri="{9D8B030D-6E8A-4147-A177-3AD203B41FA5}">
                      <a16:colId xmlns:a16="http://schemas.microsoft.com/office/drawing/2014/main" val="368212083"/>
                    </a:ext>
                  </a:extLst>
                </a:gridCol>
                <a:gridCol w="718117">
                  <a:extLst>
                    <a:ext uri="{9D8B030D-6E8A-4147-A177-3AD203B41FA5}">
                      <a16:colId xmlns:a16="http://schemas.microsoft.com/office/drawing/2014/main" val="22661845"/>
                    </a:ext>
                  </a:extLst>
                </a:gridCol>
                <a:gridCol w="718117">
                  <a:extLst>
                    <a:ext uri="{9D8B030D-6E8A-4147-A177-3AD203B41FA5}">
                      <a16:colId xmlns:a16="http://schemas.microsoft.com/office/drawing/2014/main" val="3100034987"/>
                    </a:ext>
                  </a:extLst>
                </a:gridCol>
              </a:tblGrid>
              <a:tr h="211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2014-15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2015-16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2018-19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2019-20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2020-21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2021-22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2022-23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2023-24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677689"/>
                  </a:ext>
                </a:extLst>
              </a:tr>
              <a:tr h="211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Ana Unified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52,638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51,383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49,792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48,326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46,597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45,215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43,917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41,504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39,603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37,663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-28.4%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273703"/>
                  </a:ext>
                </a:extLst>
              </a:tr>
              <a:tr h="211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Laguna Beach Unified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3,074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3,029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3,025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2,929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2,861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2,788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2,634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2,578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2,456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2,386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180043"/>
                  </a:ext>
                </a:extLst>
              </a:tr>
              <a:tr h="211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Newport-Mesa Unified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21,905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21,736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21,581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21,234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20,641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20,173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18,559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17,962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17,816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17,768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643242"/>
                  </a:ext>
                </a:extLst>
              </a:tr>
              <a:tr h="211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Garden Grove Unified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46,177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45,252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44,223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43,163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42,301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41,423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40,124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38,560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38,164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37,763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503607"/>
                  </a:ext>
                </a:extLst>
              </a:tr>
              <a:tr h="211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Capistrano Unified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49,838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49,117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48,256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47,899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47,205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46,501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43,719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42,754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41,855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40,836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68037"/>
                  </a:ext>
                </a:extLst>
              </a:tr>
              <a:tr h="211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Saddleback Valley Unified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27,969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27,667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26,770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26,351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26,747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26,304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24,954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24,390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23,711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23,199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075062"/>
                  </a:ext>
                </a:extLst>
              </a:tr>
              <a:tr h="211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 Unified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27,320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26,716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26,298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25,749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25,246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25,070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24,268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24,078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23,656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23,145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19779"/>
                  </a:ext>
                </a:extLst>
              </a:tr>
              <a:tr h="211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 County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479,628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473,317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467,571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459,930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453,967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435,711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426,434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418,667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412,461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976914"/>
                  </a:ext>
                </a:extLst>
              </a:tr>
              <a:tr h="211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Placentia-Yorba Linda Unified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25,595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25,826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25,798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25,741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25,477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25,162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24,296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23,657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23,138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22,705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925578"/>
                  </a:ext>
                </a:extLst>
              </a:tr>
              <a:tr h="211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Tustin Unified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24,059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24,079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24,130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24,015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23,768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23,521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22,761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22,140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21,830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21,600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863123"/>
                  </a:ext>
                </a:extLst>
              </a:tr>
              <a:tr h="211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Alamitos Unified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9,914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9,948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9,904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9,833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9,730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9,697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9,317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9,133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8,934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8,931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968766"/>
                  </a:ext>
                </a:extLst>
              </a:tr>
              <a:tr h="211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Statewide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5,690,540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5,653,985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5,625,398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5,591,564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5,533,345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5,487,627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5,311,866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5,214,183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5,166,991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5,128,055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651502"/>
                  </a:ext>
                </a:extLst>
              </a:tr>
              <a:tr h="211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Brea-Olinda Unified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5,977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5,856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5,909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5,951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6,008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6,085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5,990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5,866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5,811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5,895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64717"/>
                  </a:ext>
                </a:extLst>
              </a:tr>
              <a:tr h="211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Irvine Unified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31,392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32,319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33,381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34,617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35,291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36,177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35,660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36,083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36,542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37,731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619471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A633D3A3-8096-4AB7-83DB-C767A9134A47}"/>
              </a:ext>
            </a:extLst>
          </p:cNvPr>
          <p:cNvSpPr txBox="1"/>
          <p:nvPr/>
        </p:nvSpPr>
        <p:spPr>
          <a:xfrm>
            <a:off x="3881988" y="1197474"/>
            <a:ext cx="395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Orange County Unified School Districts</a:t>
            </a:r>
          </a:p>
        </p:txBody>
      </p:sp>
    </p:spTree>
    <p:extLst>
      <p:ext uri="{BB962C8B-B14F-4D97-AF65-F5344CB8AC3E}">
        <p14:creationId xmlns:p14="http://schemas.microsoft.com/office/powerpoint/2010/main" val="2734718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6C29F-90AD-482D-9352-192E7C914BE7}"/>
              </a:ext>
            </a:extLst>
          </p:cNvPr>
          <p:cNvSpPr/>
          <p:nvPr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AB51B-BFB9-47AC-933E-2218F8DFB7B2}"/>
              </a:ext>
            </a:extLst>
          </p:cNvPr>
          <p:cNvSpPr/>
          <p:nvPr/>
        </p:nvSpPr>
        <p:spPr>
          <a:xfrm>
            <a:off x="3038063" y="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77856-5D97-4D48-82A3-AA537E633C78}"/>
              </a:ext>
            </a:extLst>
          </p:cNvPr>
          <p:cNvSpPr/>
          <p:nvPr/>
        </p:nvSpPr>
        <p:spPr>
          <a:xfrm>
            <a:off x="6089375" y="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063657-61DA-4836-91C6-FAFD8BEC0303}"/>
              </a:ext>
            </a:extLst>
          </p:cNvPr>
          <p:cNvSpPr/>
          <p:nvPr/>
        </p:nvSpPr>
        <p:spPr>
          <a:xfrm>
            <a:off x="9140687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4C65D-83CD-4B2C-97E2-1347C1F9E537}"/>
              </a:ext>
            </a:extLst>
          </p:cNvPr>
          <p:cNvSpPr/>
          <p:nvPr/>
        </p:nvSpPr>
        <p:spPr>
          <a:xfrm>
            <a:off x="6102625" y="662939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E2C52-030F-420E-B522-1945B79129E2}"/>
              </a:ext>
            </a:extLst>
          </p:cNvPr>
          <p:cNvSpPr/>
          <p:nvPr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C5417-88DD-4CED-B7C4-4DB57457142A}"/>
              </a:ext>
            </a:extLst>
          </p:cNvPr>
          <p:cNvSpPr/>
          <p:nvPr/>
        </p:nvSpPr>
        <p:spPr>
          <a:xfrm>
            <a:off x="1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7AE77-0170-432E-8F14-31319A9BE513}"/>
              </a:ext>
            </a:extLst>
          </p:cNvPr>
          <p:cNvSpPr/>
          <p:nvPr/>
        </p:nvSpPr>
        <p:spPr>
          <a:xfrm>
            <a:off x="9153937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44B1-A76B-43AD-8DDB-FC76ACD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265918"/>
            <a:ext cx="2743200" cy="365125"/>
          </a:xfrm>
        </p:spPr>
        <p:txBody>
          <a:bodyPr/>
          <a:lstStyle/>
          <a:p>
            <a:fld id="{79C985DC-A2C5-484A-BC66-850A2FC5D29C}" type="slidenum">
              <a:rPr lang="en-US" smtClean="0"/>
              <a:t>13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2F0303D-DD52-4B54-AB47-48743364B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81" y="3003354"/>
            <a:ext cx="1295402" cy="12517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4D5588-C646-4999-86CA-45BE08486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1" y="4861941"/>
            <a:ext cx="1394452" cy="139445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E7B523E6-AA58-4562-847F-99EEF294E9A7}"/>
              </a:ext>
            </a:extLst>
          </p:cNvPr>
          <p:cNvSpPr txBox="1">
            <a:spLocks/>
          </p:cNvSpPr>
          <p:nvPr/>
        </p:nvSpPr>
        <p:spPr>
          <a:xfrm rot="19056004">
            <a:off x="-273898" y="889878"/>
            <a:ext cx="2734152" cy="6812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en-US" sz="3600" dirty="0"/>
              <a:t>Enrollment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09635FD-1BC8-458D-B427-D88001C65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75169"/>
              </p:ext>
            </p:extLst>
          </p:nvPr>
        </p:nvGraphicFramePr>
        <p:xfrm>
          <a:off x="2789454" y="226957"/>
          <a:ext cx="8651875" cy="6278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430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6C29F-90AD-482D-9352-192E7C914BE7}"/>
              </a:ext>
            </a:extLst>
          </p:cNvPr>
          <p:cNvSpPr/>
          <p:nvPr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AB51B-BFB9-47AC-933E-2218F8DFB7B2}"/>
              </a:ext>
            </a:extLst>
          </p:cNvPr>
          <p:cNvSpPr/>
          <p:nvPr/>
        </p:nvSpPr>
        <p:spPr>
          <a:xfrm>
            <a:off x="3038063" y="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77856-5D97-4D48-82A3-AA537E633C78}"/>
              </a:ext>
            </a:extLst>
          </p:cNvPr>
          <p:cNvSpPr/>
          <p:nvPr/>
        </p:nvSpPr>
        <p:spPr>
          <a:xfrm>
            <a:off x="6089375" y="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063657-61DA-4836-91C6-FAFD8BEC0303}"/>
              </a:ext>
            </a:extLst>
          </p:cNvPr>
          <p:cNvSpPr/>
          <p:nvPr/>
        </p:nvSpPr>
        <p:spPr>
          <a:xfrm>
            <a:off x="9140687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4C65D-83CD-4B2C-97E2-1347C1F9E537}"/>
              </a:ext>
            </a:extLst>
          </p:cNvPr>
          <p:cNvSpPr/>
          <p:nvPr/>
        </p:nvSpPr>
        <p:spPr>
          <a:xfrm>
            <a:off x="6102625" y="662939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E2C52-030F-420E-B522-1945B79129E2}"/>
              </a:ext>
            </a:extLst>
          </p:cNvPr>
          <p:cNvSpPr/>
          <p:nvPr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C5417-88DD-4CED-B7C4-4DB57457142A}"/>
              </a:ext>
            </a:extLst>
          </p:cNvPr>
          <p:cNvSpPr/>
          <p:nvPr/>
        </p:nvSpPr>
        <p:spPr>
          <a:xfrm>
            <a:off x="1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7AE77-0170-432E-8F14-31319A9BE513}"/>
              </a:ext>
            </a:extLst>
          </p:cNvPr>
          <p:cNvSpPr/>
          <p:nvPr/>
        </p:nvSpPr>
        <p:spPr>
          <a:xfrm>
            <a:off x="9153937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44B1-A76B-43AD-8DDB-FC76ACD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265918"/>
            <a:ext cx="2743200" cy="365125"/>
          </a:xfrm>
        </p:spPr>
        <p:txBody>
          <a:bodyPr/>
          <a:lstStyle/>
          <a:p>
            <a:fld id="{79C985DC-A2C5-484A-BC66-850A2FC5D29C}" type="slidenum">
              <a:rPr lang="en-US" smtClean="0"/>
              <a:t>14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2F0303D-DD52-4B54-AB47-48743364B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81" y="3003354"/>
            <a:ext cx="1295402" cy="12517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4D5588-C646-4999-86CA-45BE08486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1" y="4861941"/>
            <a:ext cx="1394452" cy="1394452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A7AB20E1-7835-447A-B044-B5F386F36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056004">
            <a:off x="-4963" y="1173277"/>
            <a:ext cx="2734152" cy="58415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Revenue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372742-F2B3-4C8E-A60A-A5C5FAADE0BA}"/>
              </a:ext>
            </a:extLst>
          </p:cNvPr>
          <p:cNvSpPr txBox="1"/>
          <p:nvPr/>
        </p:nvSpPr>
        <p:spPr>
          <a:xfrm>
            <a:off x="4844802" y="4251221"/>
            <a:ext cx="4239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Variances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LCFF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Unduplicated Pupil Count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Attendance 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5B48998-3241-4FC3-A958-23C40D453E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702296"/>
              </p:ext>
            </p:extLst>
          </p:nvPr>
        </p:nvGraphicFramePr>
        <p:xfrm>
          <a:off x="2670281" y="1129451"/>
          <a:ext cx="8588688" cy="2655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6038710" imgH="1866968" progId="Excel.Sheet.12">
                  <p:embed/>
                </p:oleObj>
              </mc:Choice>
              <mc:Fallback>
                <p:oleObj name="Worksheet" r:id="rId5" imgW="6038710" imgH="1866968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5B48998-3241-4FC3-A958-23C40D453E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70281" y="1129451"/>
                        <a:ext cx="8588688" cy="2655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5078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6C29F-90AD-482D-9352-192E7C914BE7}"/>
              </a:ext>
            </a:extLst>
          </p:cNvPr>
          <p:cNvSpPr/>
          <p:nvPr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AB51B-BFB9-47AC-933E-2218F8DFB7B2}"/>
              </a:ext>
            </a:extLst>
          </p:cNvPr>
          <p:cNvSpPr/>
          <p:nvPr/>
        </p:nvSpPr>
        <p:spPr>
          <a:xfrm>
            <a:off x="3038063" y="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77856-5D97-4D48-82A3-AA537E633C78}"/>
              </a:ext>
            </a:extLst>
          </p:cNvPr>
          <p:cNvSpPr/>
          <p:nvPr/>
        </p:nvSpPr>
        <p:spPr>
          <a:xfrm>
            <a:off x="6089375" y="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063657-61DA-4836-91C6-FAFD8BEC0303}"/>
              </a:ext>
            </a:extLst>
          </p:cNvPr>
          <p:cNvSpPr/>
          <p:nvPr/>
        </p:nvSpPr>
        <p:spPr>
          <a:xfrm>
            <a:off x="9140687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4C65D-83CD-4B2C-97E2-1347C1F9E537}"/>
              </a:ext>
            </a:extLst>
          </p:cNvPr>
          <p:cNvSpPr/>
          <p:nvPr/>
        </p:nvSpPr>
        <p:spPr>
          <a:xfrm>
            <a:off x="6102625" y="662939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E2C52-030F-420E-B522-1945B79129E2}"/>
              </a:ext>
            </a:extLst>
          </p:cNvPr>
          <p:cNvSpPr/>
          <p:nvPr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C5417-88DD-4CED-B7C4-4DB57457142A}"/>
              </a:ext>
            </a:extLst>
          </p:cNvPr>
          <p:cNvSpPr/>
          <p:nvPr/>
        </p:nvSpPr>
        <p:spPr>
          <a:xfrm>
            <a:off x="1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7AE77-0170-432E-8F14-31319A9BE513}"/>
              </a:ext>
            </a:extLst>
          </p:cNvPr>
          <p:cNvSpPr/>
          <p:nvPr/>
        </p:nvSpPr>
        <p:spPr>
          <a:xfrm>
            <a:off x="9153937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44B1-A76B-43AD-8DDB-FC76ACD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265918"/>
            <a:ext cx="2743200" cy="365125"/>
          </a:xfrm>
        </p:spPr>
        <p:txBody>
          <a:bodyPr/>
          <a:lstStyle/>
          <a:p>
            <a:fld id="{79C985DC-A2C5-484A-BC66-850A2FC5D29C}" type="slidenum">
              <a:rPr lang="en-US" smtClean="0"/>
              <a:t>15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2F0303D-DD52-4B54-AB47-48743364B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81" y="3003354"/>
            <a:ext cx="1295402" cy="12517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4D5588-C646-4999-86CA-45BE08486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1" y="4861941"/>
            <a:ext cx="1394452" cy="1394452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A7AB20E1-7835-447A-B044-B5F386F36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056004">
            <a:off x="-4963" y="1173277"/>
            <a:ext cx="2734152" cy="58415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Revenue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A785A7-85EE-4DE4-831E-A88A159C67DD}"/>
              </a:ext>
            </a:extLst>
          </p:cNvPr>
          <p:cNvCxnSpPr>
            <a:cxnSpLocks/>
          </p:cNvCxnSpPr>
          <p:nvPr/>
        </p:nvCxnSpPr>
        <p:spPr>
          <a:xfrm flipV="1">
            <a:off x="8548626" y="439098"/>
            <a:ext cx="0" cy="5443370"/>
          </a:xfrm>
          <a:prstGeom prst="line">
            <a:avLst/>
          </a:prstGeom>
          <a:ln w="31750">
            <a:solidFill>
              <a:srgbClr val="F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96257BF3-78DC-4794-A995-1D504407D323}"/>
              </a:ext>
            </a:extLst>
          </p:cNvPr>
          <p:cNvSpPr txBox="1"/>
          <p:nvPr/>
        </p:nvSpPr>
        <p:spPr>
          <a:xfrm>
            <a:off x="8513458" y="600874"/>
            <a:ext cx="1187487" cy="2757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Projections</a:t>
            </a:r>
            <a:r>
              <a:rPr lang="en-US" sz="1200" b="1" dirty="0">
                <a:sym typeface="Wingdings" panose="05000000000000000000" pitchFamily="2" charset="2"/>
              </a:rPr>
              <a:t></a:t>
            </a:r>
            <a:endParaRPr lang="en-US" sz="1200" b="1" dirty="0"/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006B617B-E58F-4D1C-95BC-3BCACA7259BC}"/>
              </a:ext>
            </a:extLst>
          </p:cNvPr>
          <p:cNvSpPr txBox="1"/>
          <p:nvPr/>
        </p:nvSpPr>
        <p:spPr>
          <a:xfrm>
            <a:off x="7767429" y="600874"/>
            <a:ext cx="807572" cy="2757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ym typeface="Wingdings" panose="05000000000000000000" pitchFamily="2" charset="2"/>
              </a:rPr>
              <a:t></a:t>
            </a:r>
            <a:r>
              <a:rPr lang="en-US" sz="1200" b="1" dirty="0"/>
              <a:t>Actuals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F94E2E87-A3D4-469A-A5C4-570980266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775957"/>
              </p:ext>
            </p:extLst>
          </p:nvPr>
        </p:nvGraphicFramePr>
        <p:xfrm>
          <a:off x="2686800" y="280987"/>
          <a:ext cx="8667750" cy="629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37687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6C29F-90AD-482D-9352-192E7C914BE7}"/>
              </a:ext>
            </a:extLst>
          </p:cNvPr>
          <p:cNvSpPr/>
          <p:nvPr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AB51B-BFB9-47AC-933E-2218F8DFB7B2}"/>
              </a:ext>
            </a:extLst>
          </p:cNvPr>
          <p:cNvSpPr/>
          <p:nvPr/>
        </p:nvSpPr>
        <p:spPr>
          <a:xfrm>
            <a:off x="3038063" y="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77856-5D97-4D48-82A3-AA537E633C78}"/>
              </a:ext>
            </a:extLst>
          </p:cNvPr>
          <p:cNvSpPr/>
          <p:nvPr/>
        </p:nvSpPr>
        <p:spPr>
          <a:xfrm>
            <a:off x="6089375" y="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063657-61DA-4836-91C6-FAFD8BEC0303}"/>
              </a:ext>
            </a:extLst>
          </p:cNvPr>
          <p:cNvSpPr/>
          <p:nvPr/>
        </p:nvSpPr>
        <p:spPr>
          <a:xfrm>
            <a:off x="9140687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4C65D-83CD-4B2C-97E2-1347C1F9E537}"/>
              </a:ext>
            </a:extLst>
          </p:cNvPr>
          <p:cNvSpPr/>
          <p:nvPr/>
        </p:nvSpPr>
        <p:spPr>
          <a:xfrm>
            <a:off x="6102625" y="662939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E2C52-030F-420E-B522-1945B79129E2}"/>
              </a:ext>
            </a:extLst>
          </p:cNvPr>
          <p:cNvSpPr/>
          <p:nvPr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C5417-88DD-4CED-B7C4-4DB57457142A}"/>
              </a:ext>
            </a:extLst>
          </p:cNvPr>
          <p:cNvSpPr/>
          <p:nvPr/>
        </p:nvSpPr>
        <p:spPr>
          <a:xfrm>
            <a:off x="1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7AE77-0170-432E-8F14-31319A9BE513}"/>
              </a:ext>
            </a:extLst>
          </p:cNvPr>
          <p:cNvSpPr/>
          <p:nvPr/>
        </p:nvSpPr>
        <p:spPr>
          <a:xfrm>
            <a:off x="9153937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44B1-A76B-43AD-8DDB-FC76ACD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265918"/>
            <a:ext cx="2743200" cy="365125"/>
          </a:xfrm>
        </p:spPr>
        <p:txBody>
          <a:bodyPr/>
          <a:lstStyle/>
          <a:p>
            <a:fld id="{79C985DC-A2C5-484A-BC66-850A2FC5D29C}" type="slidenum">
              <a:rPr lang="en-US" smtClean="0"/>
              <a:t>16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2F0303D-DD52-4B54-AB47-48743364B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81" y="3003354"/>
            <a:ext cx="1295402" cy="12517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4D5588-C646-4999-86CA-45BE08486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1" y="4861941"/>
            <a:ext cx="1394452" cy="1394452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A7AB20E1-7835-447A-B044-B5F386F36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056004">
            <a:off x="-4963" y="1173277"/>
            <a:ext cx="2734152" cy="58415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Revenue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00FAC9-9B26-455B-A9CD-1A64974789F0}"/>
              </a:ext>
            </a:extLst>
          </p:cNvPr>
          <p:cNvSpPr txBox="1"/>
          <p:nvPr/>
        </p:nvSpPr>
        <p:spPr>
          <a:xfrm>
            <a:off x="9296296" y="-735738"/>
            <a:ext cx="218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2024-2025 Revenue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4447248-8B17-4D5D-84B4-B2ED9C721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677313"/>
              </p:ext>
            </p:extLst>
          </p:nvPr>
        </p:nvGraphicFramePr>
        <p:xfrm>
          <a:off x="2167144" y="285750"/>
          <a:ext cx="8659091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68360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6C29F-90AD-482D-9352-192E7C914BE7}"/>
              </a:ext>
            </a:extLst>
          </p:cNvPr>
          <p:cNvSpPr/>
          <p:nvPr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AB51B-BFB9-47AC-933E-2218F8DFB7B2}"/>
              </a:ext>
            </a:extLst>
          </p:cNvPr>
          <p:cNvSpPr/>
          <p:nvPr/>
        </p:nvSpPr>
        <p:spPr>
          <a:xfrm>
            <a:off x="3038063" y="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77856-5D97-4D48-82A3-AA537E633C78}"/>
              </a:ext>
            </a:extLst>
          </p:cNvPr>
          <p:cNvSpPr/>
          <p:nvPr/>
        </p:nvSpPr>
        <p:spPr>
          <a:xfrm>
            <a:off x="6089375" y="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063657-61DA-4836-91C6-FAFD8BEC0303}"/>
              </a:ext>
            </a:extLst>
          </p:cNvPr>
          <p:cNvSpPr/>
          <p:nvPr/>
        </p:nvSpPr>
        <p:spPr>
          <a:xfrm>
            <a:off x="9140687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4C65D-83CD-4B2C-97E2-1347C1F9E537}"/>
              </a:ext>
            </a:extLst>
          </p:cNvPr>
          <p:cNvSpPr/>
          <p:nvPr/>
        </p:nvSpPr>
        <p:spPr>
          <a:xfrm>
            <a:off x="6102625" y="662939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E2C52-030F-420E-B522-1945B79129E2}"/>
              </a:ext>
            </a:extLst>
          </p:cNvPr>
          <p:cNvSpPr/>
          <p:nvPr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C5417-88DD-4CED-B7C4-4DB57457142A}"/>
              </a:ext>
            </a:extLst>
          </p:cNvPr>
          <p:cNvSpPr/>
          <p:nvPr/>
        </p:nvSpPr>
        <p:spPr>
          <a:xfrm>
            <a:off x="1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7AE77-0170-432E-8F14-31319A9BE513}"/>
              </a:ext>
            </a:extLst>
          </p:cNvPr>
          <p:cNvSpPr/>
          <p:nvPr/>
        </p:nvSpPr>
        <p:spPr>
          <a:xfrm>
            <a:off x="9153937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44B1-A76B-43AD-8DDB-FC76ACD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265918"/>
            <a:ext cx="2743200" cy="365125"/>
          </a:xfrm>
        </p:spPr>
        <p:txBody>
          <a:bodyPr/>
          <a:lstStyle/>
          <a:p>
            <a:fld id="{79C985DC-A2C5-484A-BC66-850A2FC5D29C}" type="slidenum">
              <a:rPr lang="en-US" smtClean="0"/>
              <a:t>17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2F0303D-DD52-4B54-AB47-48743364B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81" y="3003354"/>
            <a:ext cx="1295402" cy="12517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4D5588-C646-4999-86CA-45BE08486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1" y="4861941"/>
            <a:ext cx="1394452" cy="1394452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A7AB20E1-7835-447A-B044-B5F386F36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056004">
            <a:off x="-4963" y="1173277"/>
            <a:ext cx="2734152" cy="58415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Revenue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00FAC9-9B26-455B-A9CD-1A64974789F0}"/>
              </a:ext>
            </a:extLst>
          </p:cNvPr>
          <p:cNvSpPr txBox="1"/>
          <p:nvPr/>
        </p:nvSpPr>
        <p:spPr>
          <a:xfrm>
            <a:off x="9296296" y="-735738"/>
            <a:ext cx="218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2024-2025 Revenue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424B389-BB5B-48E8-8BA8-A2870090E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788687"/>
              </p:ext>
            </p:extLst>
          </p:nvPr>
        </p:nvGraphicFramePr>
        <p:xfrm>
          <a:off x="2863182" y="834361"/>
          <a:ext cx="7525546" cy="5552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54809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6C29F-90AD-482D-9352-192E7C914BE7}"/>
              </a:ext>
            </a:extLst>
          </p:cNvPr>
          <p:cNvSpPr/>
          <p:nvPr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AB51B-BFB9-47AC-933E-2218F8DFB7B2}"/>
              </a:ext>
            </a:extLst>
          </p:cNvPr>
          <p:cNvSpPr/>
          <p:nvPr/>
        </p:nvSpPr>
        <p:spPr>
          <a:xfrm>
            <a:off x="3038063" y="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77856-5D97-4D48-82A3-AA537E633C78}"/>
              </a:ext>
            </a:extLst>
          </p:cNvPr>
          <p:cNvSpPr/>
          <p:nvPr/>
        </p:nvSpPr>
        <p:spPr>
          <a:xfrm>
            <a:off x="6089375" y="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063657-61DA-4836-91C6-FAFD8BEC0303}"/>
              </a:ext>
            </a:extLst>
          </p:cNvPr>
          <p:cNvSpPr/>
          <p:nvPr/>
        </p:nvSpPr>
        <p:spPr>
          <a:xfrm>
            <a:off x="9140687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4C65D-83CD-4B2C-97E2-1347C1F9E537}"/>
              </a:ext>
            </a:extLst>
          </p:cNvPr>
          <p:cNvSpPr/>
          <p:nvPr/>
        </p:nvSpPr>
        <p:spPr>
          <a:xfrm>
            <a:off x="6102625" y="662939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E2C52-030F-420E-B522-1945B79129E2}"/>
              </a:ext>
            </a:extLst>
          </p:cNvPr>
          <p:cNvSpPr/>
          <p:nvPr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C5417-88DD-4CED-B7C4-4DB57457142A}"/>
              </a:ext>
            </a:extLst>
          </p:cNvPr>
          <p:cNvSpPr/>
          <p:nvPr/>
        </p:nvSpPr>
        <p:spPr>
          <a:xfrm>
            <a:off x="1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7AE77-0170-432E-8F14-31319A9BE513}"/>
              </a:ext>
            </a:extLst>
          </p:cNvPr>
          <p:cNvSpPr/>
          <p:nvPr/>
        </p:nvSpPr>
        <p:spPr>
          <a:xfrm>
            <a:off x="9153937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44B1-A76B-43AD-8DDB-FC76ACD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265918"/>
            <a:ext cx="2743200" cy="365125"/>
          </a:xfrm>
        </p:spPr>
        <p:txBody>
          <a:bodyPr/>
          <a:lstStyle/>
          <a:p>
            <a:fld id="{79C985DC-A2C5-484A-BC66-850A2FC5D29C}" type="slidenum">
              <a:rPr lang="en-US" smtClean="0"/>
              <a:t>18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57E4EF4-4723-4099-B4C8-6B5E00BB5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56" y="3012879"/>
            <a:ext cx="1295402" cy="12517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68B1B9-70F8-4301-8615-9E7551CE1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6" y="4871466"/>
            <a:ext cx="1394452" cy="1394452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C6DD51EC-9FE7-4F2D-B135-55D249CF7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056004">
            <a:off x="-9573" y="1031227"/>
            <a:ext cx="2734152" cy="103211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Salaries &amp; Benefits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BBFC6F-4E0B-4539-B5DF-8250394D9F24}"/>
              </a:ext>
            </a:extLst>
          </p:cNvPr>
          <p:cNvSpPr txBox="1"/>
          <p:nvPr/>
        </p:nvSpPr>
        <p:spPr>
          <a:xfrm>
            <a:off x="3406261" y="3957593"/>
            <a:ext cx="36623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Variances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Certificated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Salary Increase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Unfilled 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Classified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Filled vacancies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Paraprofessional Increases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E66C8E6B-E648-4899-A308-DC187EEC82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46560"/>
              </p:ext>
            </p:extLst>
          </p:nvPr>
        </p:nvGraphicFramePr>
        <p:xfrm>
          <a:off x="2670281" y="1129450"/>
          <a:ext cx="8638022" cy="238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6038710" imgH="1666739" progId="Excel.Sheet.12">
                  <p:embed/>
                </p:oleObj>
              </mc:Choice>
              <mc:Fallback>
                <p:oleObj name="Worksheet" r:id="rId5" imgW="6038710" imgH="1666739" progId="Excel.Sheet.12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E66C8E6B-E648-4899-A308-DC187EEC82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70281" y="1129450"/>
                        <a:ext cx="8638022" cy="2384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9347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6C29F-90AD-482D-9352-192E7C914BE7}"/>
              </a:ext>
            </a:extLst>
          </p:cNvPr>
          <p:cNvSpPr/>
          <p:nvPr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AB51B-BFB9-47AC-933E-2218F8DFB7B2}"/>
              </a:ext>
            </a:extLst>
          </p:cNvPr>
          <p:cNvSpPr/>
          <p:nvPr/>
        </p:nvSpPr>
        <p:spPr>
          <a:xfrm>
            <a:off x="3038063" y="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77856-5D97-4D48-82A3-AA537E633C78}"/>
              </a:ext>
            </a:extLst>
          </p:cNvPr>
          <p:cNvSpPr/>
          <p:nvPr/>
        </p:nvSpPr>
        <p:spPr>
          <a:xfrm>
            <a:off x="6089375" y="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063657-61DA-4836-91C6-FAFD8BEC0303}"/>
              </a:ext>
            </a:extLst>
          </p:cNvPr>
          <p:cNvSpPr/>
          <p:nvPr/>
        </p:nvSpPr>
        <p:spPr>
          <a:xfrm>
            <a:off x="9140687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4C65D-83CD-4B2C-97E2-1347C1F9E537}"/>
              </a:ext>
            </a:extLst>
          </p:cNvPr>
          <p:cNvSpPr/>
          <p:nvPr/>
        </p:nvSpPr>
        <p:spPr>
          <a:xfrm>
            <a:off x="6102625" y="662939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E2C52-030F-420E-B522-1945B79129E2}"/>
              </a:ext>
            </a:extLst>
          </p:cNvPr>
          <p:cNvSpPr/>
          <p:nvPr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C5417-88DD-4CED-B7C4-4DB57457142A}"/>
              </a:ext>
            </a:extLst>
          </p:cNvPr>
          <p:cNvSpPr/>
          <p:nvPr/>
        </p:nvSpPr>
        <p:spPr>
          <a:xfrm>
            <a:off x="1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7AE77-0170-432E-8F14-31319A9BE513}"/>
              </a:ext>
            </a:extLst>
          </p:cNvPr>
          <p:cNvSpPr/>
          <p:nvPr/>
        </p:nvSpPr>
        <p:spPr>
          <a:xfrm>
            <a:off x="9153937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44B1-A76B-43AD-8DDB-FC76ACD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265918"/>
            <a:ext cx="2743200" cy="365125"/>
          </a:xfrm>
        </p:spPr>
        <p:txBody>
          <a:bodyPr/>
          <a:lstStyle/>
          <a:p>
            <a:fld id="{79C985DC-A2C5-484A-BC66-850A2FC5D29C}" type="slidenum">
              <a:rPr lang="en-US" smtClean="0"/>
              <a:t>19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57E4EF4-4723-4099-B4C8-6B5E00BB5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56" y="3012879"/>
            <a:ext cx="1295402" cy="12517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68B1B9-70F8-4301-8615-9E7551CE1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6" y="4871466"/>
            <a:ext cx="1394452" cy="1394452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C6DD51EC-9FE7-4F2D-B135-55D249CF7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056004">
            <a:off x="-9573" y="1031227"/>
            <a:ext cx="2734152" cy="103211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Salaries &amp; Benefits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45CD79-303D-4F30-9F05-33055C1CBBA0}"/>
              </a:ext>
            </a:extLst>
          </p:cNvPr>
          <p:cNvCxnSpPr>
            <a:cxnSpLocks/>
          </p:cNvCxnSpPr>
          <p:nvPr/>
        </p:nvCxnSpPr>
        <p:spPr>
          <a:xfrm flipV="1">
            <a:off x="8579528" y="443947"/>
            <a:ext cx="0" cy="5559305"/>
          </a:xfrm>
          <a:prstGeom prst="line">
            <a:avLst/>
          </a:prstGeom>
          <a:ln w="31750">
            <a:solidFill>
              <a:srgbClr val="F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">
            <a:extLst>
              <a:ext uri="{FF2B5EF4-FFF2-40B4-BE49-F238E27FC236}">
                <a16:creationId xmlns:a16="http://schemas.microsoft.com/office/drawing/2014/main" id="{E2C9EEB9-866B-40A7-B4D5-4C0BD9D500FA}"/>
              </a:ext>
            </a:extLst>
          </p:cNvPr>
          <p:cNvSpPr txBox="1"/>
          <p:nvPr/>
        </p:nvSpPr>
        <p:spPr>
          <a:xfrm>
            <a:off x="8579525" y="443947"/>
            <a:ext cx="1187487" cy="2757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Projections</a:t>
            </a:r>
            <a:r>
              <a:rPr lang="en-US" sz="1200" b="1" dirty="0">
                <a:sym typeface="Wingdings" panose="05000000000000000000" pitchFamily="2" charset="2"/>
              </a:rPr>
              <a:t></a:t>
            </a:r>
            <a:endParaRPr lang="en-US" sz="1200" b="1" dirty="0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726CEB33-BD9B-462C-B830-B10671AE26A0}"/>
              </a:ext>
            </a:extLst>
          </p:cNvPr>
          <p:cNvSpPr txBox="1"/>
          <p:nvPr/>
        </p:nvSpPr>
        <p:spPr>
          <a:xfrm>
            <a:off x="7750348" y="444329"/>
            <a:ext cx="1187487" cy="2757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ym typeface="Wingdings" panose="05000000000000000000" pitchFamily="2" charset="2"/>
              </a:rPr>
              <a:t> </a:t>
            </a:r>
            <a:r>
              <a:rPr lang="en-US" sz="1200" b="1" dirty="0"/>
              <a:t>Actuals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5D4A4F98-0D30-4B01-B4E2-00C17151B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825577"/>
              </p:ext>
            </p:extLst>
          </p:nvPr>
        </p:nvGraphicFramePr>
        <p:xfrm>
          <a:off x="2935441" y="285750"/>
          <a:ext cx="866360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5268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13EEB-C23A-488A-997F-0F5FC29DF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2" y="438150"/>
            <a:ext cx="3216550" cy="57237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Budget Timeline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46C29F-90AD-482D-9352-192E7C914BE7}"/>
              </a:ext>
            </a:extLst>
          </p:cNvPr>
          <p:cNvSpPr/>
          <p:nvPr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AB51B-BFB9-47AC-933E-2218F8DFB7B2}"/>
              </a:ext>
            </a:extLst>
          </p:cNvPr>
          <p:cNvSpPr/>
          <p:nvPr/>
        </p:nvSpPr>
        <p:spPr>
          <a:xfrm>
            <a:off x="3038063" y="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77856-5D97-4D48-82A3-AA537E633C78}"/>
              </a:ext>
            </a:extLst>
          </p:cNvPr>
          <p:cNvSpPr/>
          <p:nvPr/>
        </p:nvSpPr>
        <p:spPr>
          <a:xfrm>
            <a:off x="6089375" y="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063657-61DA-4836-91C6-FAFD8BEC0303}"/>
              </a:ext>
            </a:extLst>
          </p:cNvPr>
          <p:cNvSpPr/>
          <p:nvPr/>
        </p:nvSpPr>
        <p:spPr>
          <a:xfrm>
            <a:off x="9140687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4C65D-83CD-4B2C-97E2-1347C1F9E537}"/>
              </a:ext>
            </a:extLst>
          </p:cNvPr>
          <p:cNvSpPr/>
          <p:nvPr/>
        </p:nvSpPr>
        <p:spPr>
          <a:xfrm>
            <a:off x="6102625" y="662939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E2C52-030F-420E-B522-1945B79129E2}"/>
              </a:ext>
            </a:extLst>
          </p:cNvPr>
          <p:cNvSpPr/>
          <p:nvPr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C5417-88DD-4CED-B7C4-4DB57457142A}"/>
              </a:ext>
            </a:extLst>
          </p:cNvPr>
          <p:cNvSpPr/>
          <p:nvPr/>
        </p:nvSpPr>
        <p:spPr>
          <a:xfrm>
            <a:off x="1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7AE77-0170-432E-8F14-31319A9BE513}"/>
              </a:ext>
            </a:extLst>
          </p:cNvPr>
          <p:cNvSpPr/>
          <p:nvPr/>
        </p:nvSpPr>
        <p:spPr>
          <a:xfrm>
            <a:off x="9153937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44B1-A76B-43AD-8DDB-FC76ACD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265918"/>
            <a:ext cx="2743200" cy="365125"/>
          </a:xfrm>
        </p:spPr>
        <p:txBody>
          <a:bodyPr/>
          <a:lstStyle/>
          <a:p>
            <a:fld id="{79C985DC-A2C5-484A-BC66-850A2FC5D29C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BDFBE8-8190-4792-9E5A-3C60673EF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84" y="1015145"/>
            <a:ext cx="11649282" cy="502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88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6C29F-90AD-482D-9352-192E7C914BE7}"/>
              </a:ext>
            </a:extLst>
          </p:cNvPr>
          <p:cNvSpPr/>
          <p:nvPr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AB51B-BFB9-47AC-933E-2218F8DFB7B2}"/>
              </a:ext>
            </a:extLst>
          </p:cNvPr>
          <p:cNvSpPr/>
          <p:nvPr/>
        </p:nvSpPr>
        <p:spPr>
          <a:xfrm>
            <a:off x="3038063" y="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77856-5D97-4D48-82A3-AA537E633C78}"/>
              </a:ext>
            </a:extLst>
          </p:cNvPr>
          <p:cNvSpPr/>
          <p:nvPr/>
        </p:nvSpPr>
        <p:spPr>
          <a:xfrm>
            <a:off x="6089375" y="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063657-61DA-4836-91C6-FAFD8BEC0303}"/>
              </a:ext>
            </a:extLst>
          </p:cNvPr>
          <p:cNvSpPr/>
          <p:nvPr/>
        </p:nvSpPr>
        <p:spPr>
          <a:xfrm>
            <a:off x="9140687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4C65D-83CD-4B2C-97E2-1347C1F9E537}"/>
              </a:ext>
            </a:extLst>
          </p:cNvPr>
          <p:cNvSpPr/>
          <p:nvPr/>
        </p:nvSpPr>
        <p:spPr>
          <a:xfrm>
            <a:off x="6102625" y="662939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E2C52-030F-420E-B522-1945B79129E2}"/>
              </a:ext>
            </a:extLst>
          </p:cNvPr>
          <p:cNvSpPr/>
          <p:nvPr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C5417-88DD-4CED-B7C4-4DB57457142A}"/>
              </a:ext>
            </a:extLst>
          </p:cNvPr>
          <p:cNvSpPr/>
          <p:nvPr/>
        </p:nvSpPr>
        <p:spPr>
          <a:xfrm>
            <a:off x="1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7AE77-0170-432E-8F14-31319A9BE513}"/>
              </a:ext>
            </a:extLst>
          </p:cNvPr>
          <p:cNvSpPr/>
          <p:nvPr/>
        </p:nvSpPr>
        <p:spPr>
          <a:xfrm>
            <a:off x="9153937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44B1-A76B-43AD-8DDB-FC76ACD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265918"/>
            <a:ext cx="2743200" cy="365125"/>
          </a:xfrm>
        </p:spPr>
        <p:txBody>
          <a:bodyPr/>
          <a:lstStyle/>
          <a:p>
            <a:fld id="{79C985DC-A2C5-484A-BC66-850A2FC5D29C}" type="slidenum">
              <a:rPr lang="en-US" smtClean="0"/>
              <a:t>20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CD29A5C-B84B-453A-B425-D5BCB917B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56" y="3012879"/>
            <a:ext cx="1295402" cy="12517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A9268C-1784-4CD4-8203-2585D315FC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6" y="4871466"/>
            <a:ext cx="1394452" cy="1394452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C494DADF-6265-447E-B33A-D82E676E9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056004">
            <a:off x="-243107" y="836933"/>
            <a:ext cx="3030455" cy="132787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Supplies, Services, &amp; Capital Outlay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7D1A28-343B-4FD0-8D0A-8C602F1D6183}"/>
              </a:ext>
            </a:extLst>
          </p:cNvPr>
          <p:cNvSpPr txBox="1"/>
          <p:nvPr/>
        </p:nvSpPr>
        <p:spPr>
          <a:xfrm>
            <a:off x="5093336" y="4278659"/>
            <a:ext cx="5586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Variances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Supplies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Carryover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Expanded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Capital Outlay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Expanded Learning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CD3CB55-79B2-4BC8-ABAB-37903A5166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778482"/>
              </p:ext>
            </p:extLst>
          </p:nvPr>
        </p:nvGraphicFramePr>
        <p:xfrm>
          <a:off x="2670281" y="1115051"/>
          <a:ext cx="8719218" cy="298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6038710" imgH="2066891" progId="Excel.Sheet.12">
                  <p:embed/>
                </p:oleObj>
              </mc:Choice>
              <mc:Fallback>
                <p:oleObj name="Worksheet" r:id="rId5" imgW="6038710" imgH="2066891" progId="Excel.Sheet.12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7CD3CB55-79B2-4BC8-ABAB-37903A5166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70281" y="1115051"/>
                        <a:ext cx="8719218" cy="298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9225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6C29F-90AD-482D-9352-192E7C914BE7}"/>
              </a:ext>
            </a:extLst>
          </p:cNvPr>
          <p:cNvSpPr/>
          <p:nvPr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AB51B-BFB9-47AC-933E-2218F8DFB7B2}"/>
              </a:ext>
            </a:extLst>
          </p:cNvPr>
          <p:cNvSpPr/>
          <p:nvPr/>
        </p:nvSpPr>
        <p:spPr>
          <a:xfrm>
            <a:off x="3038063" y="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77856-5D97-4D48-82A3-AA537E633C78}"/>
              </a:ext>
            </a:extLst>
          </p:cNvPr>
          <p:cNvSpPr/>
          <p:nvPr/>
        </p:nvSpPr>
        <p:spPr>
          <a:xfrm>
            <a:off x="6089375" y="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063657-61DA-4836-91C6-FAFD8BEC0303}"/>
              </a:ext>
            </a:extLst>
          </p:cNvPr>
          <p:cNvSpPr/>
          <p:nvPr/>
        </p:nvSpPr>
        <p:spPr>
          <a:xfrm>
            <a:off x="9140687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4C65D-83CD-4B2C-97E2-1347C1F9E537}"/>
              </a:ext>
            </a:extLst>
          </p:cNvPr>
          <p:cNvSpPr/>
          <p:nvPr/>
        </p:nvSpPr>
        <p:spPr>
          <a:xfrm>
            <a:off x="6102625" y="662939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E2C52-030F-420E-B522-1945B79129E2}"/>
              </a:ext>
            </a:extLst>
          </p:cNvPr>
          <p:cNvSpPr/>
          <p:nvPr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C5417-88DD-4CED-B7C4-4DB57457142A}"/>
              </a:ext>
            </a:extLst>
          </p:cNvPr>
          <p:cNvSpPr/>
          <p:nvPr/>
        </p:nvSpPr>
        <p:spPr>
          <a:xfrm>
            <a:off x="1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7AE77-0170-432E-8F14-31319A9BE513}"/>
              </a:ext>
            </a:extLst>
          </p:cNvPr>
          <p:cNvSpPr/>
          <p:nvPr/>
        </p:nvSpPr>
        <p:spPr>
          <a:xfrm>
            <a:off x="9153937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44B1-A76B-43AD-8DDB-FC76ACD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265918"/>
            <a:ext cx="2743200" cy="365125"/>
          </a:xfrm>
        </p:spPr>
        <p:txBody>
          <a:bodyPr/>
          <a:lstStyle/>
          <a:p>
            <a:fld id="{79C985DC-A2C5-484A-BC66-850A2FC5D29C}" type="slidenum">
              <a:rPr lang="en-US" smtClean="0"/>
              <a:t>21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CD29A5C-B84B-453A-B425-D5BCB917B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56" y="3012879"/>
            <a:ext cx="1295402" cy="12517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A9268C-1784-4CD4-8203-2585D315FC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6" y="4871466"/>
            <a:ext cx="1394452" cy="1394452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C494DADF-6265-447E-B33A-D82E676E9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056004">
            <a:off x="-243107" y="836933"/>
            <a:ext cx="3030455" cy="132787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Supplies, Services, &amp; Capital Outlay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DCFC8B-7B60-4C58-BCF3-BC71AD0E8418}"/>
              </a:ext>
            </a:extLst>
          </p:cNvPr>
          <p:cNvCxnSpPr>
            <a:cxnSpLocks/>
          </p:cNvCxnSpPr>
          <p:nvPr/>
        </p:nvCxnSpPr>
        <p:spPr>
          <a:xfrm flipV="1">
            <a:off x="8553555" y="410967"/>
            <a:ext cx="9471" cy="5561464"/>
          </a:xfrm>
          <a:prstGeom prst="line">
            <a:avLst/>
          </a:prstGeom>
          <a:ln w="31750">
            <a:solidFill>
              <a:srgbClr val="F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">
            <a:extLst>
              <a:ext uri="{FF2B5EF4-FFF2-40B4-BE49-F238E27FC236}">
                <a16:creationId xmlns:a16="http://schemas.microsoft.com/office/drawing/2014/main" id="{9CBF239A-732A-4C11-A210-12AAE2DA3D9F}"/>
              </a:ext>
            </a:extLst>
          </p:cNvPr>
          <p:cNvSpPr txBox="1"/>
          <p:nvPr/>
        </p:nvSpPr>
        <p:spPr>
          <a:xfrm>
            <a:off x="8578082" y="376515"/>
            <a:ext cx="1187487" cy="2757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Projections</a:t>
            </a:r>
            <a:r>
              <a:rPr lang="en-US" sz="1200" b="1" dirty="0">
                <a:sym typeface="Wingdings" panose="05000000000000000000" pitchFamily="2" charset="2"/>
              </a:rPr>
              <a:t></a:t>
            </a:r>
            <a:endParaRPr lang="en-US" sz="1200" b="1" dirty="0"/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B924106B-4CCF-4F84-86D0-9505523B9344}"/>
              </a:ext>
            </a:extLst>
          </p:cNvPr>
          <p:cNvSpPr txBox="1"/>
          <p:nvPr/>
        </p:nvSpPr>
        <p:spPr>
          <a:xfrm>
            <a:off x="7705833" y="374991"/>
            <a:ext cx="1187487" cy="2757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ym typeface="Wingdings" panose="05000000000000000000" pitchFamily="2" charset="2"/>
              </a:rPr>
              <a:t> </a:t>
            </a:r>
            <a:r>
              <a:rPr lang="en-US" sz="1200" b="1" dirty="0"/>
              <a:t>Actuals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14CCBB9A-C83A-40A4-A518-53DB2FA3F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372446"/>
              </p:ext>
            </p:extLst>
          </p:nvPr>
        </p:nvGraphicFramePr>
        <p:xfrm>
          <a:off x="2863532" y="275476"/>
          <a:ext cx="866360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91003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7CA01A5D-D54B-4913-8B93-F5C4C8344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034235"/>
              </p:ext>
            </p:extLst>
          </p:nvPr>
        </p:nvGraphicFramePr>
        <p:xfrm>
          <a:off x="2407601" y="185959"/>
          <a:ext cx="8178930" cy="5616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C0CE20AA-8D51-47C2-A8A6-573642EB5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621654"/>
              </p:ext>
            </p:extLst>
          </p:nvPr>
        </p:nvGraphicFramePr>
        <p:xfrm>
          <a:off x="1766454" y="285750"/>
          <a:ext cx="8659091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E46C29F-90AD-482D-9352-192E7C914BE7}"/>
              </a:ext>
            </a:extLst>
          </p:cNvPr>
          <p:cNvSpPr/>
          <p:nvPr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AB51B-BFB9-47AC-933E-2218F8DFB7B2}"/>
              </a:ext>
            </a:extLst>
          </p:cNvPr>
          <p:cNvSpPr/>
          <p:nvPr/>
        </p:nvSpPr>
        <p:spPr>
          <a:xfrm>
            <a:off x="3038063" y="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77856-5D97-4D48-82A3-AA537E633C78}"/>
              </a:ext>
            </a:extLst>
          </p:cNvPr>
          <p:cNvSpPr/>
          <p:nvPr/>
        </p:nvSpPr>
        <p:spPr>
          <a:xfrm>
            <a:off x="6089375" y="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063657-61DA-4836-91C6-FAFD8BEC0303}"/>
              </a:ext>
            </a:extLst>
          </p:cNvPr>
          <p:cNvSpPr/>
          <p:nvPr/>
        </p:nvSpPr>
        <p:spPr>
          <a:xfrm>
            <a:off x="9140687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4C65D-83CD-4B2C-97E2-1347C1F9E537}"/>
              </a:ext>
            </a:extLst>
          </p:cNvPr>
          <p:cNvSpPr/>
          <p:nvPr/>
        </p:nvSpPr>
        <p:spPr>
          <a:xfrm>
            <a:off x="6102625" y="662939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E2C52-030F-420E-B522-1945B79129E2}"/>
              </a:ext>
            </a:extLst>
          </p:cNvPr>
          <p:cNvSpPr/>
          <p:nvPr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C5417-88DD-4CED-B7C4-4DB57457142A}"/>
              </a:ext>
            </a:extLst>
          </p:cNvPr>
          <p:cNvSpPr/>
          <p:nvPr/>
        </p:nvSpPr>
        <p:spPr>
          <a:xfrm>
            <a:off x="1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7AE77-0170-432E-8F14-31319A9BE513}"/>
              </a:ext>
            </a:extLst>
          </p:cNvPr>
          <p:cNvSpPr/>
          <p:nvPr/>
        </p:nvSpPr>
        <p:spPr>
          <a:xfrm>
            <a:off x="9153937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44B1-A76B-43AD-8DDB-FC76ACD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265918"/>
            <a:ext cx="2743200" cy="365125"/>
          </a:xfrm>
        </p:spPr>
        <p:txBody>
          <a:bodyPr/>
          <a:lstStyle/>
          <a:p>
            <a:fld id="{79C985DC-A2C5-484A-BC66-850A2FC5D29C}" type="slidenum">
              <a:rPr lang="en-US" smtClean="0"/>
              <a:t>22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57E4EF4-4723-4099-B4C8-6B5E00BB58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956" y="3012879"/>
            <a:ext cx="1295402" cy="12517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68B1B9-70F8-4301-8615-9E7551CE1B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6" y="4871466"/>
            <a:ext cx="1394452" cy="139445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6FCA881-1674-47C7-9CE9-73969734C91A}"/>
              </a:ext>
            </a:extLst>
          </p:cNvPr>
          <p:cNvSpPr txBox="1">
            <a:spLocks/>
          </p:cNvSpPr>
          <p:nvPr/>
        </p:nvSpPr>
        <p:spPr>
          <a:xfrm rot="19056004">
            <a:off x="-4963" y="1173277"/>
            <a:ext cx="2734152" cy="5841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en-US" sz="3600" dirty="0"/>
              <a:t>Expenditures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A30DB4-1A83-47D0-87BB-090DDA41264D}"/>
              </a:ext>
            </a:extLst>
          </p:cNvPr>
          <p:cNvSpPr txBox="1"/>
          <p:nvPr/>
        </p:nvSpPr>
        <p:spPr>
          <a:xfrm>
            <a:off x="4906962" y="5891680"/>
            <a:ext cx="456073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Salaries &amp; benefits account for 80% of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District expenditures ($796M of the $992M)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9687A9-9017-4A17-B630-86A50F6EB5E1}"/>
              </a:ext>
            </a:extLst>
          </p:cNvPr>
          <p:cNvCxnSpPr>
            <a:cxnSpLocks/>
          </p:cNvCxnSpPr>
          <p:nvPr/>
        </p:nvCxnSpPr>
        <p:spPr>
          <a:xfrm>
            <a:off x="6294769" y="5445303"/>
            <a:ext cx="0" cy="338965"/>
          </a:xfrm>
          <a:prstGeom prst="straightConnector1">
            <a:avLst/>
          </a:prstGeom>
          <a:ln w="47625">
            <a:solidFill>
              <a:srgbClr val="D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5DF9016-7677-4E04-83E5-3FF6A81CFD04}"/>
              </a:ext>
            </a:extLst>
          </p:cNvPr>
          <p:cNvCxnSpPr>
            <a:cxnSpLocks/>
          </p:cNvCxnSpPr>
          <p:nvPr/>
        </p:nvCxnSpPr>
        <p:spPr>
          <a:xfrm>
            <a:off x="7721096" y="5260369"/>
            <a:ext cx="0" cy="525886"/>
          </a:xfrm>
          <a:prstGeom prst="straightConnector1">
            <a:avLst/>
          </a:prstGeom>
          <a:ln w="47625">
            <a:solidFill>
              <a:srgbClr val="D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7DC9136-9366-43A0-95D0-769B0C470443}"/>
              </a:ext>
            </a:extLst>
          </p:cNvPr>
          <p:cNvCxnSpPr>
            <a:cxnSpLocks/>
          </p:cNvCxnSpPr>
          <p:nvPr/>
        </p:nvCxnSpPr>
        <p:spPr>
          <a:xfrm>
            <a:off x="9363847" y="4397339"/>
            <a:ext cx="0" cy="1388916"/>
          </a:xfrm>
          <a:prstGeom prst="straightConnector1">
            <a:avLst/>
          </a:prstGeom>
          <a:ln w="47625">
            <a:solidFill>
              <a:srgbClr val="D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24512C5-C729-4E09-B3E7-9A968BDEA46A}"/>
              </a:ext>
            </a:extLst>
          </p:cNvPr>
          <p:cNvCxnSpPr>
            <a:cxnSpLocks/>
          </p:cNvCxnSpPr>
          <p:nvPr/>
        </p:nvCxnSpPr>
        <p:spPr>
          <a:xfrm>
            <a:off x="4955640" y="5363110"/>
            <a:ext cx="0" cy="421435"/>
          </a:xfrm>
          <a:prstGeom prst="straightConnector1">
            <a:avLst/>
          </a:prstGeom>
          <a:ln w="47625">
            <a:solidFill>
              <a:srgbClr val="D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228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6C29F-90AD-482D-9352-192E7C914BE7}"/>
              </a:ext>
            </a:extLst>
          </p:cNvPr>
          <p:cNvSpPr/>
          <p:nvPr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AB51B-BFB9-47AC-933E-2218F8DFB7B2}"/>
              </a:ext>
            </a:extLst>
          </p:cNvPr>
          <p:cNvSpPr/>
          <p:nvPr/>
        </p:nvSpPr>
        <p:spPr>
          <a:xfrm>
            <a:off x="3038063" y="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77856-5D97-4D48-82A3-AA537E633C78}"/>
              </a:ext>
            </a:extLst>
          </p:cNvPr>
          <p:cNvSpPr/>
          <p:nvPr/>
        </p:nvSpPr>
        <p:spPr>
          <a:xfrm>
            <a:off x="6089375" y="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063657-61DA-4836-91C6-FAFD8BEC0303}"/>
              </a:ext>
            </a:extLst>
          </p:cNvPr>
          <p:cNvSpPr/>
          <p:nvPr/>
        </p:nvSpPr>
        <p:spPr>
          <a:xfrm>
            <a:off x="9140687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4C65D-83CD-4B2C-97E2-1347C1F9E537}"/>
              </a:ext>
            </a:extLst>
          </p:cNvPr>
          <p:cNvSpPr/>
          <p:nvPr/>
        </p:nvSpPr>
        <p:spPr>
          <a:xfrm>
            <a:off x="6102625" y="662939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E2C52-030F-420E-B522-1945B79129E2}"/>
              </a:ext>
            </a:extLst>
          </p:cNvPr>
          <p:cNvSpPr/>
          <p:nvPr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C5417-88DD-4CED-B7C4-4DB57457142A}"/>
              </a:ext>
            </a:extLst>
          </p:cNvPr>
          <p:cNvSpPr/>
          <p:nvPr/>
        </p:nvSpPr>
        <p:spPr>
          <a:xfrm>
            <a:off x="1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7AE77-0170-432E-8F14-31319A9BE513}"/>
              </a:ext>
            </a:extLst>
          </p:cNvPr>
          <p:cNvSpPr/>
          <p:nvPr/>
        </p:nvSpPr>
        <p:spPr>
          <a:xfrm>
            <a:off x="9153937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44B1-A76B-43AD-8DDB-FC76ACD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26591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985DC-A2C5-484A-BC66-850A2FC5D2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F4838C6-B49E-4058-B396-CB02070D7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56" y="3012879"/>
            <a:ext cx="1295402" cy="12517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B13DA3D-5B9D-40FD-97A5-D3C4181173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6" y="4871466"/>
            <a:ext cx="1394452" cy="1394452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E8A2DBA-7670-4EDA-9DF6-DD817F22E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056004">
            <a:off x="-84343" y="965012"/>
            <a:ext cx="2874042" cy="103211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Total Revenue &amp; Expenditures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F0DBF1-5B5C-4124-BC20-5E8B678A9652}"/>
              </a:ext>
            </a:extLst>
          </p:cNvPr>
          <p:cNvCxnSpPr>
            <a:cxnSpLocks/>
          </p:cNvCxnSpPr>
          <p:nvPr/>
        </p:nvCxnSpPr>
        <p:spPr>
          <a:xfrm flipV="1">
            <a:off x="9184255" y="373577"/>
            <a:ext cx="0" cy="5679003"/>
          </a:xfrm>
          <a:prstGeom prst="line">
            <a:avLst/>
          </a:prstGeom>
          <a:ln w="31750">
            <a:solidFill>
              <a:srgbClr val="F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">
            <a:extLst>
              <a:ext uri="{FF2B5EF4-FFF2-40B4-BE49-F238E27FC236}">
                <a16:creationId xmlns:a16="http://schemas.microsoft.com/office/drawing/2014/main" id="{DC9EB2C1-8D2E-4531-A807-5044ED9E39EE}"/>
              </a:ext>
            </a:extLst>
          </p:cNvPr>
          <p:cNvSpPr txBox="1"/>
          <p:nvPr/>
        </p:nvSpPr>
        <p:spPr>
          <a:xfrm>
            <a:off x="9153430" y="364826"/>
            <a:ext cx="1187487" cy="2757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Projections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4D03F67B-E166-4E36-A971-C5701D785067}"/>
              </a:ext>
            </a:extLst>
          </p:cNvPr>
          <p:cNvSpPr txBox="1"/>
          <p:nvPr/>
        </p:nvSpPr>
        <p:spPr>
          <a:xfrm>
            <a:off x="8380983" y="363303"/>
            <a:ext cx="1187487" cy="2757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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Actuals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FC216CDB-C909-4F17-A493-93737E426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95375"/>
              </p:ext>
            </p:extLst>
          </p:nvPr>
        </p:nvGraphicFramePr>
        <p:xfrm>
          <a:off x="2761577" y="282493"/>
          <a:ext cx="8662051" cy="629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03811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6C29F-90AD-482D-9352-192E7C914BE7}"/>
              </a:ext>
            </a:extLst>
          </p:cNvPr>
          <p:cNvSpPr/>
          <p:nvPr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AB51B-BFB9-47AC-933E-2218F8DFB7B2}"/>
              </a:ext>
            </a:extLst>
          </p:cNvPr>
          <p:cNvSpPr/>
          <p:nvPr/>
        </p:nvSpPr>
        <p:spPr>
          <a:xfrm>
            <a:off x="3038063" y="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77856-5D97-4D48-82A3-AA537E633C78}"/>
              </a:ext>
            </a:extLst>
          </p:cNvPr>
          <p:cNvSpPr/>
          <p:nvPr/>
        </p:nvSpPr>
        <p:spPr>
          <a:xfrm>
            <a:off x="6089375" y="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063657-61DA-4836-91C6-FAFD8BEC0303}"/>
              </a:ext>
            </a:extLst>
          </p:cNvPr>
          <p:cNvSpPr/>
          <p:nvPr/>
        </p:nvSpPr>
        <p:spPr>
          <a:xfrm>
            <a:off x="9140687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4C65D-83CD-4B2C-97E2-1347C1F9E537}"/>
              </a:ext>
            </a:extLst>
          </p:cNvPr>
          <p:cNvSpPr/>
          <p:nvPr/>
        </p:nvSpPr>
        <p:spPr>
          <a:xfrm>
            <a:off x="6102625" y="662939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E2C52-030F-420E-B522-1945B79129E2}"/>
              </a:ext>
            </a:extLst>
          </p:cNvPr>
          <p:cNvSpPr/>
          <p:nvPr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C5417-88DD-4CED-B7C4-4DB57457142A}"/>
              </a:ext>
            </a:extLst>
          </p:cNvPr>
          <p:cNvSpPr/>
          <p:nvPr/>
        </p:nvSpPr>
        <p:spPr>
          <a:xfrm>
            <a:off x="1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7AE77-0170-432E-8F14-31319A9BE513}"/>
              </a:ext>
            </a:extLst>
          </p:cNvPr>
          <p:cNvSpPr/>
          <p:nvPr/>
        </p:nvSpPr>
        <p:spPr>
          <a:xfrm>
            <a:off x="9153937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44B1-A76B-43AD-8DDB-FC76ACD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265918"/>
            <a:ext cx="2743200" cy="365125"/>
          </a:xfrm>
        </p:spPr>
        <p:txBody>
          <a:bodyPr/>
          <a:lstStyle/>
          <a:p>
            <a:fld id="{79C985DC-A2C5-484A-BC66-850A2FC5D29C}" type="slidenum">
              <a:rPr lang="en-US" smtClean="0"/>
              <a:t>24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892373-B57E-4791-9A6C-0B648EF03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56" y="3012879"/>
            <a:ext cx="1295402" cy="12517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462C8A-5644-4A16-BCFF-D185FF350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6" y="4871466"/>
            <a:ext cx="1394452" cy="139445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0CE1F4A-5CE1-451D-9353-2D628DD8A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056004">
            <a:off x="-9573" y="1031227"/>
            <a:ext cx="2734152" cy="103211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Ending Fund Balance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1B7CD1A0-611C-4A93-82E7-B1CECAFD9795}"/>
              </a:ext>
            </a:extLst>
          </p:cNvPr>
          <p:cNvSpPr txBox="1"/>
          <p:nvPr/>
        </p:nvSpPr>
        <p:spPr>
          <a:xfrm>
            <a:off x="8371639" y="437960"/>
            <a:ext cx="1187487" cy="2757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ym typeface="Wingdings" panose="05000000000000000000" pitchFamily="2" charset="2"/>
              </a:rPr>
              <a:t> </a:t>
            </a:r>
            <a:r>
              <a:rPr lang="en-US" sz="1200" b="1" dirty="0"/>
              <a:t>Actuals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6C015675-ECDC-4214-B398-2FCB3990F658}"/>
              </a:ext>
            </a:extLst>
          </p:cNvPr>
          <p:cNvSpPr txBox="1"/>
          <p:nvPr/>
        </p:nvSpPr>
        <p:spPr>
          <a:xfrm>
            <a:off x="9100296" y="433673"/>
            <a:ext cx="1187487" cy="2757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Projections</a:t>
            </a:r>
            <a:r>
              <a:rPr lang="en-US" sz="1200" b="1" dirty="0">
                <a:sym typeface="Wingdings" panose="05000000000000000000" pitchFamily="2" charset="2"/>
              </a:rPr>
              <a:t></a:t>
            </a:r>
            <a:endParaRPr lang="en-US" sz="1200" b="1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6006EF-F102-4F06-8125-AA08CC9543A2}"/>
              </a:ext>
            </a:extLst>
          </p:cNvPr>
          <p:cNvCxnSpPr>
            <a:cxnSpLocks/>
          </p:cNvCxnSpPr>
          <p:nvPr/>
        </p:nvCxnSpPr>
        <p:spPr>
          <a:xfrm flipV="1">
            <a:off x="9145275" y="454220"/>
            <a:ext cx="0" cy="5432875"/>
          </a:xfrm>
          <a:prstGeom prst="line">
            <a:avLst/>
          </a:prstGeom>
          <a:ln w="31750">
            <a:solidFill>
              <a:srgbClr val="F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F6500030-43F1-4B9B-A1C0-253282A36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520054"/>
              </p:ext>
            </p:extLst>
          </p:nvPr>
        </p:nvGraphicFramePr>
        <p:xfrm>
          <a:off x="2917156" y="285750"/>
          <a:ext cx="8659091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06540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6C29F-90AD-482D-9352-192E7C914BE7}"/>
              </a:ext>
            </a:extLst>
          </p:cNvPr>
          <p:cNvSpPr/>
          <p:nvPr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AB51B-BFB9-47AC-933E-2218F8DFB7B2}"/>
              </a:ext>
            </a:extLst>
          </p:cNvPr>
          <p:cNvSpPr/>
          <p:nvPr/>
        </p:nvSpPr>
        <p:spPr>
          <a:xfrm>
            <a:off x="3038063" y="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77856-5D97-4D48-82A3-AA537E633C78}"/>
              </a:ext>
            </a:extLst>
          </p:cNvPr>
          <p:cNvSpPr/>
          <p:nvPr/>
        </p:nvSpPr>
        <p:spPr>
          <a:xfrm>
            <a:off x="6089375" y="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063657-61DA-4836-91C6-FAFD8BEC0303}"/>
              </a:ext>
            </a:extLst>
          </p:cNvPr>
          <p:cNvSpPr/>
          <p:nvPr/>
        </p:nvSpPr>
        <p:spPr>
          <a:xfrm>
            <a:off x="9140687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4C65D-83CD-4B2C-97E2-1347C1F9E537}"/>
              </a:ext>
            </a:extLst>
          </p:cNvPr>
          <p:cNvSpPr/>
          <p:nvPr/>
        </p:nvSpPr>
        <p:spPr>
          <a:xfrm>
            <a:off x="6102625" y="662939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E2C52-030F-420E-B522-1945B79129E2}"/>
              </a:ext>
            </a:extLst>
          </p:cNvPr>
          <p:cNvSpPr/>
          <p:nvPr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C5417-88DD-4CED-B7C4-4DB57457142A}"/>
              </a:ext>
            </a:extLst>
          </p:cNvPr>
          <p:cNvSpPr/>
          <p:nvPr/>
        </p:nvSpPr>
        <p:spPr>
          <a:xfrm>
            <a:off x="1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7AE77-0170-432E-8F14-31319A9BE513}"/>
              </a:ext>
            </a:extLst>
          </p:cNvPr>
          <p:cNvSpPr/>
          <p:nvPr/>
        </p:nvSpPr>
        <p:spPr>
          <a:xfrm>
            <a:off x="9153937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44B1-A76B-43AD-8DDB-FC76ACD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265918"/>
            <a:ext cx="2743200" cy="365125"/>
          </a:xfrm>
        </p:spPr>
        <p:txBody>
          <a:bodyPr/>
          <a:lstStyle/>
          <a:p>
            <a:fld id="{79C985DC-A2C5-484A-BC66-850A2FC5D29C}" type="slidenum">
              <a:rPr lang="en-US" smtClean="0"/>
              <a:t>25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892373-B57E-4791-9A6C-0B648EF03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56" y="3012879"/>
            <a:ext cx="1295402" cy="12517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462C8A-5644-4A16-BCFF-D185FF350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6" y="4871466"/>
            <a:ext cx="1394452" cy="139445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0CE1F4A-5CE1-451D-9353-2D628DD8A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056004">
            <a:off x="-9573" y="1031227"/>
            <a:ext cx="2734152" cy="103211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Ending Fund Balance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F83469AE-9353-45BC-80BF-0D95600EA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013955"/>
              </p:ext>
            </p:extLst>
          </p:nvPr>
        </p:nvGraphicFramePr>
        <p:xfrm>
          <a:off x="2654754" y="282493"/>
          <a:ext cx="8670192" cy="629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31591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6C29F-90AD-482D-9352-192E7C914BE7}"/>
              </a:ext>
            </a:extLst>
          </p:cNvPr>
          <p:cNvSpPr/>
          <p:nvPr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AB51B-BFB9-47AC-933E-2218F8DFB7B2}"/>
              </a:ext>
            </a:extLst>
          </p:cNvPr>
          <p:cNvSpPr/>
          <p:nvPr/>
        </p:nvSpPr>
        <p:spPr>
          <a:xfrm>
            <a:off x="3038063" y="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77856-5D97-4D48-82A3-AA537E633C78}"/>
              </a:ext>
            </a:extLst>
          </p:cNvPr>
          <p:cNvSpPr/>
          <p:nvPr/>
        </p:nvSpPr>
        <p:spPr>
          <a:xfrm>
            <a:off x="6089375" y="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063657-61DA-4836-91C6-FAFD8BEC0303}"/>
              </a:ext>
            </a:extLst>
          </p:cNvPr>
          <p:cNvSpPr/>
          <p:nvPr/>
        </p:nvSpPr>
        <p:spPr>
          <a:xfrm>
            <a:off x="9140687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4C65D-83CD-4B2C-97E2-1347C1F9E537}"/>
              </a:ext>
            </a:extLst>
          </p:cNvPr>
          <p:cNvSpPr/>
          <p:nvPr/>
        </p:nvSpPr>
        <p:spPr>
          <a:xfrm>
            <a:off x="6102625" y="662939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E2C52-030F-420E-B522-1945B79129E2}"/>
              </a:ext>
            </a:extLst>
          </p:cNvPr>
          <p:cNvSpPr/>
          <p:nvPr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C5417-88DD-4CED-B7C4-4DB57457142A}"/>
              </a:ext>
            </a:extLst>
          </p:cNvPr>
          <p:cNvSpPr/>
          <p:nvPr/>
        </p:nvSpPr>
        <p:spPr>
          <a:xfrm>
            <a:off x="1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7AE77-0170-432E-8F14-31319A9BE513}"/>
              </a:ext>
            </a:extLst>
          </p:cNvPr>
          <p:cNvSpPr/>
          <p:nvPr/>
        </p:nvSpPr>
        <p:spPr>
          <a:xfrm>
            <a:off x="9153937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44B1-A76B-43AD-8DDB-FC76ACD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265918"/>
            <a:ext cx="2743200" cy="365125"/>
          </a:xfrm>
        </p:spPr>
        <p:txBody>
          <a:bodyPr/>
          <a:lstStyle/>
          <a:p>
            <a:fld id="{79C985DC-A2C5-484A-BC66-850A2FC5D29C}" type="slidenum">
              <a:rPr lang="en-US" smtClean="0"/>
              <a:t>26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892373-B57E-4791-9A6C-0B648EF03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87" y="5231898"/>
            <a:ext cx="1295402" cy="12517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462C8A-5644-4A16-BCFF-D185FF350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861" y="5153985"/>
            <a:ext cx="1394452" cy="139445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347884D-5762-44EE-8890-3D8E384AD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441325"/>
            <a:ext cx="10344150" cy="7620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Next Steps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CE490F-4730-418D-9B0F-6C22FD974B17}"/>
              </a:ext>
            </a:extLst>
          </p:cNvPr>
          <p:cNvSpPr txBox="1"/>
          <p:nvPr/>
        </p:nvSpPr>
        <p:spPr>
          <a:xfrm>
            <a:off x="1774443" y="1416049"/>
            <a:ext cx="860245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/>
              <a:t>Short Term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/>
              <a:t>Review of Supplies, Services, and Capital Expenditures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/>
              <a:t>Reductions in Deferred Maintenance Contributions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/>
              <a:t>UPP Efforts in December and Early January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/>
              <a:t>Medium Term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/>
              <a:t>Review of Utilities and Waste Management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/>
              <a:t>Continued Review of Supplies, Services, and Capital Expenditures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/>
              <a:t>Long Term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/>
              <a:t>Consideration of Solar Improvements for GF Savings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/>
              <a:t>Continued Review of Supplies, Services, and Capital Expenditures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1010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13EEB-C23A-488A-997F-0F5FC29DF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2" y="438150"/>
            <a:ext cx="3216550" cy="57237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Budget Timeline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46C29F-90AD-482D-9352-192E7C914BE7}"/>
              </a:ext>
            </a:extLst>
          </p:cNvPr>
          <p:cNvSpPr/>
          <p:nvPr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AB51B-BFB9-47AC-933E-2218F8DFB7B2}"/>
              </a:ext>
            </a:extLst>
          </p:cNvPr>
          <p:cNvSpPr/>
          <p:nvPr/>
        </p:nvSpPr>
        <p:spPr>
          <a:xfrm>
            <a:off x="3038063" y="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77856-5D97-4D48-82A3-AA537E633C78}"/>
              </a:ext>
            </a:extLst>
          </p:cNvPr>
          <p:cNvSpPr/>
          <p:nvPr/>
        </p:nvSpPr>
        <p:spPr>
          <a:xfrm>
            <a:off x="6089375" y="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063657-61DA-4836-91C6-FAFD8BEC0303}"/>
              </a:ext>
            </a:extLst>
          </p:cNvPr>
          <p:cNvSpPr/>
          <p:nvPr/>
        </p:nvSpPr>
        <p:spPr>
          <a:xfrm>
            <a:off x="9140687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4C65D-83CD-4B2C-97E2-1347C1F9E537}"/>
              </a:ext>
            </a:extLst>
          </p:cNvPr>
          <p:cNvSpPr/>
          <p:nvPr/>
        </p:nvSpPr>
        <p:spPr>
          <a:xfrm>
            <a:off x="6102625" y="662939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E2C52-030F-420E-B522-1945B79129E2}"/>
              </a:ext>
            </a:extLst>
          </p:cNvPr>
          <p:cNvSpPr/>
          <p:nvPr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C5417-88DD-4CED-B7C4-4DB57457142A}"/>
              </a:ext>
            </a:extLst>
          </p:cNvPr>
          <p:cNvSpPr/>
          <p:nvPr/>
        </p:nvSpPr>
        <p:spPr>
          <a:xfrm>
            <a:off x="1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7AE77-0170-432E-8F14-31319A9BE513}"/>
              </a:ext>
            </a:extLst>
          </p:cNvPr>
          <p:cNvSpPr/>
          <p:nvPr/>
        </p:nvSpPr>
        <p:spPr>
          <a:xfrm>
            <a:off x="9153937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44B1-A76B-43AD-8DDB-FC76ACD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265918"/>
            <a:ext cx="2743200" cy="365125"/>
          </a:xfrm>
        </p:spPr>
        <p:txBody>
          <a:bodyPr/>
          <a:lstStyle/>
          <a:p>
            <a:fld id="{79C985DC-A2C5-484A-BC66-850A2FC5D29C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BDFBE8-8190-4792-9E5A-3C60673EF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84" y="1015145"/>
            <a:ext cx="11649282" cy="502381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71C3D3D-7C52-479F-9776-52559FC706BB}"/>
              </a:ext>
            </a:extLst>
          </p:cNvPr>
          <p:cNvSpPr/>
          <p:nvPr/>
        </p:nvSpPr>
        <p:spPr>
          <a:xfrm>
            <a:off x="4654193" y="1531344"/>
            <a:ext cx="667820" cy="1661746"/>
          </a:xfrm>
          <a:prstGeom prst="ellipse">
            <a:avLst/>
          </a:prstGeom>
          <a:noFill/>
          <a:ln w="25400"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F25195-C6CB-46B9-A152-7C39E931FE8E}"/>
              </a:ext>
            </a:extLst>
          </p:cNvPr>
          <p:cNvSpPr/>
          <p:nvPr/>
        </p:nvSpPr>
        <p:spPr>
          <a:xfrm>
            <a:off x="4765497" y="3979634"/>
            <a:ext cx="667820" cy="1661746"/>
          </a:xfrm>
          <a:prstGeom prst="ellipse">
            <a:avLst/>
          </a:prstGeom>
          <a:noFill/>
          <a:ln w="25400"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22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13EEB-C23A-488A-997F-0F5FC29DF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1" y="438150"/>
            <a:ext cx="9344936" cy="572376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Budget Discussions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46C29F-90AD-482D-9352-192E7C914BE7}"/>
              </a:ext>
            </a:extLst>
          </p:cNvPr>
          <p:cNvSpPr/>
          <p:nvPr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AB51B-BFB9-47AC-933E-2218F8DFB7B2}"/>
              </a:ext>
            </a:extLst>
          </p:cNvPr>
          <p:cNvSpPr/>
          <p:nvPr/>
        </p:nvSpPr>
        <p:spPr>
          <a:xfrm>
            <a:off x="3038063" y="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77856-5D97-4D48-82A3-AA537E633C78}"/>
              </a:ext>
            </a:extLst>
          </p:cNvPr>
          <p:cNvSpPr/>
          <p:nvPr/>
        </p:nvSpPr>
        <p:spPr>
          <a:xfrm>
            <a:off x="6089375" y="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063657-61DA-4836-91C6-FAFD8BEC0303}"/>
              </a:ext>
            </a:extLst>
          </p:cNvPr>
          <p:cNvSpPr/>
          <p:nvPr/>
        </p:nvSpPr>
        <p:spPr>
          <a:xfrm>
            <a:off x="9140687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4C65D-83CD-4B2C-97E2-1347C1F9E537}"/>
              </a:ext>
            </a:extLst>
          </p:cNvPr>
          <p:cNvSpPr/>
          <p:nvPr/>
        </p:nvSpPr>
        <p:spPr>
          <a:xfrm>
            <a:off x="6102625" y="662939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E2C52-030F-420E-B522-1945B79129E2}"/>
              </a:ext>
            </a:extLst>
          </p:cNvPr>
          <p:cNvSpPr/>
          <p:nvPr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C5417-88DD-4CED-B7C4-4DB57457142A}"/>
              </a:ext>
            </a:extLst>
          </p:cNvPr>
          <p:cNvSpPr/>
          <p:nvPr/>
        </p:nvSpPr>
        <p:spPr>
          <a:xfrm>
            <a:off x="1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7AE77-0170-432E-8F14-31319A9BE513}"/>
              </a:ext>
            </a:extLst>
          </p:cNvPr>
          <p:cNvSpPr/>
          <p:nvPr/>
        </p:nvSpPr>
        <p:spPr>
          <a:xfrm>
            <a:off x="9153937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44B1-A76B-43AD-8DDB-FC76ACD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265918"/>
            <a:ext cx="2743200" cy="365125"/>
          </a:xfrm>
        </p:spPr>
        <p:txBody>
          <a:bodyPr/>
          <a:lstStyle/>
          <a:p>
            <a:fld id="{79C985DC-A2C5-484A-BC66-850A2FC5D29C}" type="slidenum">
              <a:rPr lang="en-US" smtClean="0"/>
              <a:t>28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F4BE0B-5D4F-4A43-976C-C2E9AC04F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8" y="1010526"/>
            <a:ext cx="11706293" cy="531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74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13EEB-C23A-488A-997F-0F5FC29DF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1" y="438150"/>
            <a:ext cx="9344936" cy="572376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Budget Discussions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46C29F-90AD-482D-9352-192E7C914BE7}"/>
              </a:ext>
            </a:extLst>
          </p:cNvPr>
          <p:cNvSpPr/>
          <p:nvPr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AB51B-BFB9-47AC-933E-2218F8DFB7B2}"/>
              </a:ext>
            </a:extLst>
          </p:cNvPr>
          <p:cNvSpPr/>
          <p:nvPr/>
        </p:nvSpPr>
        <p:spPr>
          <a:xfrm>
            <a:off x="3038063" y="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77856-5D97-4D48-82A3-AA537E633C78}"/>
              </a:ext>
            </a:extLst>
          </p:cNvPr>
          <p:cNvSpPr/>
          <p:nvPr/>
        </p:nvSpPr>
        <p:spPr>
          <a:xfrm>
            <a:off x="6089375" y="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063657-61DA-4836-91C6-FAFD8BEC0303}"/>
              </a:ext>
            </a:extLst>
          </p:cNvPr>
          <p:cNvSpPr/>
          <p:nvPr/>
        </p:nvSpPr>
        <p:spPr>
          <a:xfrm>
            <a:off x="9140687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4C65D-83CD-4B2C-97E2-1347C1F9E537}"/>
              </a:ext>
            </a:extLst>
          </p:cNvPr>
          <p:cNvSpPr/>
          <p:nvPr/>
        </p:nvSpPr>
        <p:spPr>
          <a:xfrm>
            <a:off x="6102625" y="662939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E2C52-030F-420E-B522-1945B79129E2}"/>
              </a:ext>
            </a:extLst>
          </p:cNvPr>
          <p:cNvSpPr/>
          <p:nvPr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C5417-88DD-4CED-B7C4-4DB57457142A}"/>
              </a:ext>
            </a:extLst>
          </p:cNvPr>
          <p:cNvSpPr/>
          <p:nvPr/>
        </p:nvSpPr>
        <p:spPr>
          <a:xfrm>
            <a:off x="1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7AE77-0170-432E-8F14-31319A9BE513}"/>
              </a:ext>
            </a:extLst>
          </p:cNvPr>
          <p:cNvSpPr/>
          <p:nvPr/>
        </p:nvSpPr>
        <p:spPr>
          <a:xfrm>
            <a:off x="9153937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44B1-A76B-43AD-8DDB-FC76ACD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265918"/>
            <a:ext cx="2743200" cy="365125"/>
          </a:xfrm>
        </p:spPr>
        <p:txBody>
          <a:bodyPr/>
          <a:lstStyle/>
          <a:p>
            <a:fld id="{79C985DC-A2C5-484A-BC66-850A2FC5D29C}" type="slidenum">
              <a:rPr lang="en-US" smtClean="0"/>
              <a:t>29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F4BE0B-5D4F-4A43-976C-C2E9AC04F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8" y="1010526"/>
            <a:ext cx="11706293" cy="531831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33986A0-CC95-4594-9AEF-AEFA4BBE123B}"/>
              </a:ext>
            </a:extLst>
          </p:cNvPr>
          <p:cNvSpPr/>
          <p:nvPr/>
        </p:nvSpPr>
        <p:spPr>
          <a:xfrm>
            <a:off x="4176624" y="1218537"/>
            <a:ext cx="1574800" cy="2572627"/>
          </a:xfrm>
          <a:prstGeom prst="ellipse">
            <a:avLst/>
          </a:prstGeom>
          <a:noFill/>
          <a:ln w="25400"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358C17-D92E-449A-BF9A-225EF7DDD0C4}"/>
              </a:ext>
            </a:extLst>
          </p:cNvPr>
          <p:cNvSpPr/>
          <p:nvPr/>
        </p:nvSpPr>
        <p:spPr>
          <a:xfrm>
            <a:off x="3675736" y="5152827"/>
            <a:ext cx="360996" cy="3743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B4B501-2BDD-4ADA-84F4-8656BD2C59F8}"/>
              </a:ext>
            </a:extLst>
          </p:cNvPr>
          <p:cNvSpPr/>
          <p:nvPr/>
        </p:nvSpPr>
        <p:spPr>
          <a:xfrm>
            <a:off x="3690648" y="5849439"/>
            <a:ext cx="360996" cy="3743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00EB74-C7C0-4E64-B4CE-35A75711AAC2}"/>
              </a:ext>
            </a:extLst>
          </p:cNvPr>
          <p:cNvSpPr/>
          <p:nvPr/>
        </p:nvSpPr>
        <p:spPr>
          <a:xfrm>
            <a:off x="3675736" y="4441049"/>
            <a:ext cx="360996" cy="3743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3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13EEB-C23A-488A-997F-0F5FC29DF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2" y="438150"/>
            <a:ext cx="3216550" cy="57237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Budget Timeline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46C29F-90AD-482D-9352-192E7C914BE7}"/>
              </a:ext>
            </a:extLst>
          </p:cNvPr>
          <p:cNvSpPr/>
          <p:nvPr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AB51B-BFB9-47AC-933E-2218F8DFB7B2}"/>
              </a:ext>
            </a:extLst>
          </p:cNvPr>
          <p:cNvSpPr/>
          <p:nvPr/>
        </p:nvSpPr>
        <p:spPr>
          <a:xfrm>
            <a:off x="3038063" y="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77856-5D97-4D48-82A3-AA537E633C78}"/>
              </a:ext>
            </a:extLst>
          </p:cNvPr>
          <p:cNvSpPr/>
          <p:nvPr/>
        </p:nvSpPr>
        <p:spPr>
          <a:xfrm>
            <a:off x="6089375" y="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063657-61DA-4836-91C6-FAFD8BEC0303}"/>
              </a:ext>
            </a:extLst>
          </p:cNvPr>
          <p:cNvSpPr/>
          <p:nvPr/>
        </p:nvSpPr>
        <p:spPr>
          <a:xfrm>
            <a:off x="9140687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4C65D-83CD-4B2C-97E2-1347C1F9E537}"/>
              </a:ext>
            </a:extLst>
          </p:cNvPr>
          <p:cNvSpPr/>
          <p:nvPr/>
        </p:nvSpPr>
        <p:spPr>
          <a:xfrm>
            <a:off x="6102625" y="662939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E2C52-030F-420E-B522-1945B79129E2}"/>
              </a:ext>
            </a:extLst>
          </p:cNvPr>
          <p:cNvSpPr/>
          <p:nvPr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C5417-88DD-4CED-B7C4-4DB57457142A}"/>
              </a:ext>
            </a:extLst>
          </p:cNvPr>
          <p:cNvSpPr/>
          <p:nvPr/>
        </p:nvSpPr>
        <p:spPr>
          <a:xfrm>
            <a:off x="1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7AE77-0170-432E-8F14-31319A9BE513}"/>
              </a:ext>
            </a:extLst>
          </p:cNvPr>
          <p:cNvSpPr/>
          <p:nvPr/>
        </p:nvSpPr>
        <p:spPr>
          <a:xfrm>
            <a:off x="9153937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44B1-A76B-43AD-8DDB-FC76ACD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265918"/>
            <a:ext cx="2743200" cy="365125"/>
          </a:xfrm>
        </p:spPr>
        <p:txBody>
          <a:bodyPr/>
          <a:lstStyle/>
          <a:p>
            <a:fld id="{79C985DC-A2C5-484A-BC66-850A2FC5D29C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BDFBE8-8190-4792-9E5A-3C60673EF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84" y="1015145"/>
            <a:ext cx="11649282" cy="502381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71C3D3D-7C52-479F-9776-52559FC706BB}"/>
              </a:ext>
            </a:extLst>
          </p:cNvPr>
          <p:cNvSpPr/>
          <p:nvPr/>
        </p:nvSpPr>
        <p:spPr>
          <a:xfrm>
            <a:off x="4275014" y="1521069"/>
            <a:ext cx="444501" cy="1661746"/>
          </a:xfrm>
          <a:prstGeom prst="ellipse">
            <a:avLst/>
          </a:prstGeom>
          <a:noFill/>
          <a:ln w="25400"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45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E4FF5C-FB59-4CAB-B2FF-C433E41F6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685794"/>
            <a:ext cx="5486411" cy="54864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54EF24-C804-4026-B92F-DB37DE49FFC1}"/>
              </a:ext>
            </a:extLst>
          </p:cNvPr>
          <p:cNvSpPr txBox="1"/>
          <p:nvPr/>
        </p:nvSpPr>
        <p:spPr>
          <a:xfrm>
            <a:off x="6820728" y="550812"/>
            <a:ext cx="5038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B1FB0-5070-423F-817B-8B23C0A15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2574" y="6356350"/>
            <a:ext cx="2743200" cy="365125"/>
          </a:xfrm>
        </p:spPr>
        <p:txBody>
          <a:bodyPr/>
          <a:lstStyle/>
          <a:p>
            <a:fld id="{79C985DC-A2C5-484A-BC66-850A2FC5D29C}" type="slidenum">
              <a:rPr lang="en-US" smtClean="0"/>
              <a:t>30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602BB9-A1FD-4634-9852-BDDADB18EECA}"/>
              </a:ext>
            </a:extLst>
          </p:cNvPr>
          <p:cNvSpPr txBox="1"/>
          <p:nvPr/>
        </p:nvSpPr>
        <p:spPr>
          <a:xfrm>
            <a:off x="6954078" y="4860746"/>
            <a:ext cx="5038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9541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6C29F-90AD-482D-9352-192E7C914BE7}"/>
              </a:ext>
            </a:extLst>
          </p:cNvPr>
          <p:cNvSpPr/>
          <p:nvPr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AB51B-BFB9-47AC-933E-2218F8DFB7B2}"/>
              </a:ext>
            </a:extLst>
          </p:cNvPr>
          <p:cNvSpPr/>
          <p:nvPr/>
        </p:nvSpPr>
        <p:spPr>
          <a:xfrm>
            <a:off x="3038063" y="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77856-5D97-4D48-82A3-AA537E633C78}"/>
              </a:ext>
            </a:extLst>
          </p:cNvPr>
          <p:cNvSpPr/>
          <p:nvPr/>
        </p:nvSpPr>
        <p:spPr>
          <a:xfrm>
            <a:off x="6089375" y="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063657-61DA-4836-91C6-FAFD8BEC0303}"/>
              </a:ext>
            </a:extLst>
          </p:cNvPr>
          <p:cNvSpPr/>
          <p:nvPr/>
        </p:nvSpPr>
        <p:spPr>
          <a:xfrm>
            <a:off x="9140687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4C65D-83CD-4B2C-97E2-1347C1F9E537}"/>
              </a:ext>
            </a:extLst>
          </p:cNvPr>
          <p:cNvSpPr/>
          <p:nvPr/>
        </p:nvSpPr>
        <p:spPr>
          <a:xfrm>
            <a:off x="6102625" y="662939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E2C52-030F-420E-B522-1945B79129E2}"/>
              </a:ext>
            </a:extLst>
          </p:cNvPr>
          <p:cNvSpPr/>
          <p:nvPr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C5417-88DD-4CED-B7C4-4DB57457142A}"/>
              </a:ext>
            </a:extLst>
          </p:cNvPr>
          <p:cNvSpPr/>
          <p:nvPr/>
        </p:nvSpPr>
        <p:spPr>
          <a:xfrm>
            <a:off x="1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7AE77-0170-432E-8F14-31319A9BE513}"/>
              </a:ext>
            </a:extLst>
          </p:cNvPr>
          <p:cNvSpPr/>
          <p:nvPr/>
        </p:nvSpPr>
        <p:spPr>
          <a:xfrm>
            <a:off x="9153937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44B1-A76B-43AD-8DDB-FC76ACD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265918"/>
            <a:ext cx="2743200" cy="365125"/>
          </a:xfrm>
        </p:spPr>
        <p:txBody>
          <a:bodyPr/>
          <a:lstStyle/>
          <a:p>
            <a:fld id="{79C985DC-A2C5-484A-BC66-850A2FC5D29C}" type="slidenum">
              <a:rPr lang="en-US" smtClean="0"/>
              <a:t>4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892373-B57E-4791-9A6C-0B648EF03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56" y="3012879"/>
            <a:ext cx="1295402" cy="12517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462C8A-5644-4A16-BCFF-D185FF350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6" y="4871466"/>
            <a:ext cx="1394452" cy="139445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FE13490E-BFFF-4656-83A2-56435C509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056004">
            <a:off x="-9573" y="1031227"/>
            <a:ext cx="2734152" cy="103211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Interim Budget Reports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6AC73D-2D43-48C7-90F9-6571D1279D97}"/>
              </a:ext>
            </a:extLst>
          </p:cNvPr>
          <p:cNvSpPr/>
          <p:nvPr/>
        </p:nvSpPr>
        <p:spPr>
          <a:xfrm>
            <a:off x="3051313" y="1415723"/>
            <a:ext cx="8412791" cy="4026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 Certification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District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meet its financial obligations for the current and two subsequent fiscal years.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Qualified Certification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District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NOT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meet its financial obligations for the current or two subsequent fiscal years.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Negative Certification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District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BE UNABLE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meet its financial obligations for the remainder of the current year or for the subsequent fiscal year.</a:t>
            </a:r>
          </a:p>
        </p:txBody>
      </p:sp>
    </p:spTree>
    <p:extLst>
      <p:ext uri="{BB962C8B-B14F-4D97-AF65-F5344CB8AC3E}">
        <p14:creationId xmlns:p14="http://schemas.microsoft.com/office/powerpoint/2010/main" val="137305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6C29F-90AD-482D-9352-192E7C914BE7}"/>
              </a:ext>
            </a:extLst>
          </p:cNvPr>
          <p:cNvSpPr/>
          <p:nvPr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AB51B-BFB9-47AC-933E-2218F8DFB7B2}"/>
              </a:ext>
            </a:extLst>
          </p:cNvPr>
          <p:cNvSpPr/>
          <p:nvPr/>
        </p:nvSpPr>
        <p:spPr>
          <a:xfrm>
            <a:off x="3038063" y="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77856-5D97-4D48-82A3-AA537E633C78}"/>
              </a:ext>
            </a:extLst>
          </p:cNvPr>
          <p:cNvSpPr/>
          <p:nvPr/>
        </p:nvSpPr>
        <p:spPr>
          <a:xfrm>
            <a:off x="6089375" y="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063657-61DA-4836-91C6-FAFD8BEC0303}"/>
              </a:ext>
            </a:extLst>
          </p:cNvPr>
          <p:cNvSpPr/>
          <p:nvPr/>
        </p:nvSpPr>
        <p:spPr>
          <a:xfrm>
            <a:off x="9140687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4C65D-83CD-4B2C-97E2-1347C1F9E537}"/>
              </a:ext>
            </a:extLst>
          </p:cNvPr>
          <p:cNvSpPr/>
          <p:nvPr/>
        </p:nvSpPr>
        <p:spPr>
          <a:xfrm>
            <a:off x="6102625" y="662939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E2C52-030F-420E-B522-1945B79129E2}"/>
              </a:ext>
            </a:extLst>
          </p:cNvPr>
          <p:cNvSpPr/>
          <p:nvPr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C5417-88DD-4CED-B7C4-4DB57457142A}"/>
              </a:ext>
            </a:extLst>
          </p:cNvPr>
          <p:cNvSpPr/>
          <p:nvPr/>
        </p:nvSpPr>
        <p:spPr>
          <a:xfrm>
            <a:off x="1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7AE77-0170-432E-8F14-31319A9BE513}"/>
              </a:ext>
            </a:extLst>
          </p:cNvPr>
          <p:cNvSpPr/>
          <p:nvPr/>
        </p:nvSpPr>
        <p:spPr>
          <a:xfrm>
            <a:off x="9153937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44B1-A76B-43AD-8DDB-FC76ACD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265918"/>
            <a:ext cx="2743200" cy="365125"/>
          </a:xfrm>
        </p:spPr>
        <p:txBody>
          <a:bodyPr/>
          <a:lstStyle/>
          <a:p>
            <a:fld id="{79C985DC-A2C5-484A-BC66-850A2FC5D29C}" type="slidenum">
              <a:rPr lang="en-US" smtClean="0"/>
              <a:t>5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892373-B57E-4791-9A6C-0B648EF03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56" y="3012879"/>
            <a:ext cx="1295402" cy="12517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462C8A-5644-4A16-BCFF-D185FF350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6" y="4871466"/>
            <a:ext cx="1394452" cy="139445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FE13490E-BFFF-4656-83A2-56435C509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056004">
            <a:off x="-9573" y="1031227"/>
            <a:ext cx="2734152" cy="103211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Interim Budget Reports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6AC73D-2D43-48C7-90F9-6571D1279D97}"/>
              </a:ext>
            </a:extLst>
          </p:cNvPr>
          <p:cNvSpPr/>
          <p:nvPr/>
        </p:nvSpPr>
        <p:spPr>
          <a:xfrm>
            <a:off x="3051313" y="1415723"/>
            <a:ext cx="8412791" cy="4026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 Certification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District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meet its financial obligations for the current and two subsequent fiscal years.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Qualified Certification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District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NOT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meet its financial obligations for the current or two subsequent fiscal years.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Negative Certification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District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BE UNABLE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meet its financial obligations for the remainder of the current year or for the subsequent fiscal year.</a:t>
            </a:r>
          </a:p>
        </p:txBody>
      </p:sp>
    </p:spTree>
    <p:extLst>
      <p:ext uri="{BB962C8B-B14F-4D97-AF65-F5344CB8AC3E}">
        <p14:creationId xmlns:p14="http://schemas.microsoft.com/office/powerpoint/2010/main" val="88071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38EA831E-A5A4-4617-98A5-654879B7FB63}"/>
              </a:ext>
            </a:extLst>
          </p:cNvPr>
          <p:cNvGraphicFramePr>
            <a:graphicFrameLocks noGrp="1"/>
          </p:cNvGraphicFramePr>
          <p:nvPr/>
        </p:nvGraphicFramePr>
        <p:xfrm>
          <a:off x="3357850" y="285750"/>
          <a:ext cx="8659091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E46C29F-90AD-482D-9352-192E7C914BE7}"/>
              </a:ext>
            </a:extLst>
          </p:cNvPr>
          <p:cNvSpPr/>
          <p:nvPr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AB51B-BFB9-47AC-933E-2218F8DFB7B2}"/>
              </a:ext>
            </a:extLst>
          </p:cNvPr>
          <p:cNvSpPr/>
          <p:nvPr/>
        </p:nvSpPr>
        <p:spPr>
          <a:xfrm>
            <a:off x="3038063" y="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77856-5D97-4D48-82A3-AA537E633C78}"/>
              </a:ext>
            </a:extLst>
          </p:cNvPr>
          <p:cNvSpPr/>
          <p:nvPr/>
        </p:nvSpPr>
        <p:spPr>
          <a:xfrm>
            <a:off x="6089375" y="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063657-61DA-4836-91C6-FAFD8BEC0303}"/>
              </a:ext>
            </a:extLst>
          </p:cNvPr>
          <p:cNvSpPr/>
          <p:nvPr/>
        </p:nvSpPr>
        <p:spPr>
          <a:xfrm>
            <a:off x="9140687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4C65D-83CD-4B2C-97E2-1347C1F9E537}"/>
              </a:ext>
            </a:extLst>
          </p:cNvPr>
          <p:cNvSpPr/>
          <p:nvPr/>
        </p:nvSpPr>
        <p:spPr>
          <a:xfrm>
            <a:off x="6102625" y="662939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E2C52-030F-420E-B522-1945B79129E2}"/>
              </a:ext>
            </a:extLst>
          </p:cNvPr>
          <p:cNvSpPr/>
          <p:nvPr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C5417-88DD-4CED-B7C4-4DB57457142A}"/>
              </a:ext>
            </a:extLst>
          </p:cNvPr>
          <p:cNvSpPr/>
          <p:nvPr/>
        </p:nvSpPr>
        <p:spPr>
          <a:xfrm>
            <a:off x="1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7AE77-0170-432E-8F14-31319A9BE513}"/>
              </a:ext>
            </a:extLst>
          </p:cNvPr>
          <p:cNvSpPr/>
          <p:nvPr/>
        </p:nvSpPr>
        <p:spPr>
          <a:xfrm>
            <a:off x="9153937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44B1-A76B-43AD-8DDB-FC76ACD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265918"/>
            <a:ext cx="2743200" cy="365125"/>
          </a:xfrm>
        </p:spPr>
        <p:txBody>
          <a:bodyPr/>
          <a:lstStyle/>
          <a:p>
            <a:fld id="{79C985DC-A2C5-484A-BC66-850A2FC5D29C}" type="slidenum">
              <a:rPr lang="en-US" smtClean="0"/>
              <a:t>6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892373-B57E-4791-9A6C-0B648EF03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956" y="3012879"/>
            <a:ext cx="1295402" cy="12517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462C8A-5644-4A16-BCFF-D185FF350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6" y="4871466"/>
            <a:ext cx="1394452" cy="139445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0CE1F4A-5CE1-451D-9353-2D628DD8A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056004">
            <a:off x="-9573" y="1031227"/>
            <a:ext cx="2734152" cy="103211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Ending Fund Balance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D7D667D7-D632-421A-A6C7-3C0DC88E7843}"/>
              </a:ext>
            </a:extLst>
          </p:cNvPr>
          <p:cNvSpPr txBox="1"/>
          <p:nvPr/>
        </p:nvSpPr>
        <p:spPr>
          <a:xfrm>
            <a:off x="9005620" y="372765"/>
            <a:ext cx="1187487" cy="2757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ym typeface="Wingdings" panose="05000000000000000000" pitchFamily="2" charset="2"/>
              </a:rPr>
              <a:t> </a:t>
            </a:r>
            <a:r>
              <a:rPr lang="en-US" sz="1200" b="1" dirty="0"/>
              <a:t>Actuals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8B197468-DF9E-4C5B-90CF-34ACBDC010AE}"/>
              </a:ext>
            </a:extLst>
          </p:cNvPr>
          <p:cNvSpPr txBox="1"/>
          <p:nvPr/>
        </p:nvSpPr>
        <p:spPr>
          <a:xfrm>
            <a:off x="9802167" y="372589"/>
            <a:ext cx="1752071" cy="2757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Projections </a:t>
            </a:r>
            <a:r>
              <a:rPr lang="en-US" sz="1200" b="1" dirty="0">
                <a:sym typeface="Wingdings" panose="05000000000000000000" pitchFamily="2" charset="2"/>
              </a:rPr>
              <a:t></a:t>
            </a:r>
            <a:endParaRPr lang="en-US" sz="1200" b="1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33F113-C985-4305-BD8B-CEB48FC4640E}"/>
              </a:ext>
            </a:extLst>
          </p:cNvPr>
          <p:cNvCxnSpPr>
            <a:cxnSpLocks/>
          </p:cNvCxnSpPr>
          <p:nvPr/>
        </p:nvCxnSpPr>
        <p:spPr>
          <a:xfrm flipV="1">
            <a:off x="9840846" y="440294"/>
            <a:ext cx="0" cy="5292686"/>
          </a:xfrm>
          <a:prstGeom prst="line">
            <a:avLst/>
          </a:prstGeom>
          <a:ln w="31750">
            <a:solidFill>
              <a:srgbClr val="F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671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6C29F-90AD-482D-9352-192E7C914BE7}"/>
              </a:ext>
            </a:extLst>
          </p:cNvPr>
          <p:cNvSpPr/>
          <p:nvPr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AB51B-BFB9-47AC-933E-2218F8DFB7B2}"/>
              </a:ext>
            </a:extLst>
          </p:cNvPr>
          <p:cNvSpPr/>
          <p:nvPr/>
        </p:nvSpPr>
        <p:spPr>
          <a:xfrm>
            <a:off x="3038063" y="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77856-5D97-4D48-82A3-AA537E633C78}"/>
              </a:ext>
            </a:extLst>
          </p:cNvPr>
          <p:cNvSpPr/>
          <p:nvPr/>
        </p:nvSpPr>
        <p:spPr>
          <a:xfrm>
            <a:off x="6089375" y="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063657-61DA-4836-91C6-FAFD8BEC0303}"/>
              </a:ext>
            </a:extLst>
          </p:cNvPr>
          <p:cNvSpPr/>
          <p:nvPr/>
        </p:nvSpPr>
        <p:spPr>
          <a:xfrm>
            <a:off x="9140687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4C65D-83CD-4B2C-97E2-1347C1F9E537}"/>
              </a:ext>
            </a:extLst>
          </p:cNvPr>
          <p:cNvSpPr/>
          <p:nvPr/>
        </p:nvSpPr>
        <p:spPr>
          <a:xfrm>
            <a:off x="6102625" y="662939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E2C52-030F-420E-B522-1945B79129E2}"/>
              </a:ext>
            </a:extLst>
          </p:cNvPr>
          <p:cNvSpPr/>
          <p:nvPr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C5417-88DD-4CED-B7C4-4DB57457142A}"/>
              </a:ext>
            </a:extLst>
          </p:cNvPr>
          <p:cNvSpPr/>
          <p:nvPr/>
        </p:nvSpPr>
        <p:spPr>
          <a:xfrm>
            <a:off x="1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7AE77-0170-432E-8F14-31319A9BE513}"/>
              </a:ext>
            </a:extLst>
          </p:cNvPr>
          <p:cNvSpPr/>
          <p:nvPr/>
        </p:nvSpPr>
        <p:spPr>
          <a:xfrm>
            <a:off x="9153937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44B1-A76B-43AD-8DDB-FC76ACD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265918"/>
            <a:ext cx="2743200" cy="365125"/>
          </a:xfrm>
        </p:spPr>
        <p:txBody>
          <a:bodyPr/>
          <a:lstStyle/>
          <a:p>
            <a:fld id="{79C985DC-A2C5-484A-BC66-850A2FC5D29C}" type="slidenum">
              <a:rPr lang="en-US" smtClean="0"/>
              <a:t>7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892373-B57E-4791-9A6C-0B648EF03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56" y="3012879"/>
            <a:ext cx="1295402" cy="12517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462C8A-5644-4A16-BCFF-D185FF350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6" y="4871466"/>
            <a:ext cx="1394452" cy="139445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0CE1F4A-5CE1-451D-9353-2D628DD8A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056004">
            <a:off x="-9573" y="1031227"/>
            <a:ext cx="2734152" cy="103211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Ending Fund Balance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AE0E8CD-21F9-431F-890B-23986E7FF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204911"/>
              </p:ext>
            </p:extLst>
          </p:nvPr>
        </p:nvGraphicFramePr>
        <p:xfrm>
          <a:off x="2777572" y="320917"/>
          <a:ext cx="8659091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78724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6C29F-90AD-482D-9352-192E7C914BE7}"/>
              </a:ext>
            </a:extLst>
          </p:cNvPr>
          <p:cNvSpPr/>
          <p:nvPr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AB51B-BFB9-47AC-933E-2218F8DFB7B2}"/>
              </a:ext>
            </a:extLst>
          </p:cNvPr>
          <p:cNvSpPr/>
          <p:nvPr/>
        </p:nvSpPr>
        <p:spPr>
          <a:xfrm>
            <a:off x="3038063" y="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77856-5D97-4D48-82A3-AA537E633C78}"/>
              </a:ext>
            </a:extLst>
          </p:cNvPr>
          <p:cNvSpPr/>
          <p:nvPr/>
        </p:nvSpPr>
        <p:spPr>
          <a:xfrm>
            <a:off x="6089375" y="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063657-61DA-4836-91C6-FAFD8BEC0303}"/>
              </a:ext>
            </a:extLst>
          </p:cNvPr>
          <p:cNvSpPr/>
          <p:nvPr/>
        </p:nvSpPr>
        <p:spPr>
          <a:xfrm>
            <a:off x="9140687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4C65D-83CD-4B2C-97E2-1347C1F9E537}"/>
              </a:ext>
            </a:extLst>
          </p:cNvPr>
          <p:cNvSpPr/>
          <p:nvPr/>
        </p:nvSpPr>
        <p:spPr>
          <a:xfrm>
            <a:off x="6102625" y="662939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E2C52-030F-420E-B522-1945B79129E2}"/>
              </a:ext>
            </a:extLst>
          </p:cNvPr>
          <p:cNvSpPr/>
          <p:nvPr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C5417-88DD-4CED-B7C4-4DB57457142A}"/>
              </a:ext>
            </a:extLst>
          </p:cNvPr>
          <p:cNvSpPr/>
          <p:nvPr/>
        </p:nvSpPr>
        <p:spPr>
          <a:xfrm>
            <a:off x="1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7AE77-0170-432E-8F14-31319A9BE513}"/>
              </a:ext>
            </a:extLst>
          </p:cNvPr>
          <p:cNvSpPr/>
          <p:nvPr/>
        </p:nvSpPr>
        <p:spPr>
          <a:xfrm>
            <a:off x="9153937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44B1-A76B-43AD-8DDB-FC76ACD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265918"/>
            <a:ext cx="2743200" cy="365125"/>
          </a:xfrm>
        </p:spPr>
        <p:txBody>
          <a:bodyPr/>
          <a:lstStyle/>
          <a:p>
            <a:fld id="{79C985DC-A2C5-484A-BC66-850A2FC5D29C}" type="slidenum">
              <a:rPr lang="en-US" smtClean="0"/>
              <a:t>8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2F0303D-DD52-4B54-AB47-48743364B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81" y="3003354"/>
            <a:ext cx="1295402" cy="12517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4D5588-C646-4999-86CA-45BE08486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1" y="4861941"/>
            <a:ext cx="1394452" cy="1394452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A7AB20E1-7835-447A-B044-B5F386F36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056004">
            <a:off x="-29002" y="1042114"/>
            <a:ext cx="2734152" cy="97448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Official Assumptions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E41C56-99DB-49D2-A309-B11FDB9FF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7046" y="1506680"/>
            <a:ext cx="9532621" cy="385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20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6C29F-90AD-482D-9352-192E7C914BE7}"/>
              </a:ext>
            </a:extLst>
          </p:cNvPr>
          <p:cNvSpPr/>
          <p:nvPr/>
        </p:nvSpPr>
        <p:spPr>
          <a:xfrm>
            <a:off x="1" y="1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AB51B-BFB9-47AC-933E-2218F8DFB7B2}"/>
              </a:ext>
            </a:extLst>
          </p:cNvPr>
          <p:cNvSpPr/>
          <p:nvPr/>
        </p:nvSpPr>
        <p:spPr>
          <a:xfrm>
            <a:off x="3038063" y="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77856-5D97-4D48-82A3-AA537E633C78}"/>
              </a:ext>
            </a:extLst>
          </p:cNvPr>
          <p:cNvSpPr/>
          <p:nvPr/>
        </p:nvSpPr>
        <p:spPr>
          <a:xfrm>
            <a:off x="6089375" y="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063657-61DA-4836-91C6-FAFD8BEC0303}"/>
              </a:ext>
            </a:extLst>
          </p:cNvPr>
          <p:cNvSpPr/>
          <p:nvPr/>
        </p:nvSpPr>
        <p:spPr>
          <a:xfrm>
            <a:off x="9140687" y="1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4C65D-83CD-4B2C-97E2-1347C1F9E537}"/>
              </a:ext>
            </a:extLst>
          </p:cNvPr>
          <p:cNvSpPr/>
          <p:nvPr/>
        </p:nvSpPr>
        <p:spPr>
          <a:xfrm>
            <a:off x="6102625" y="6629399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E2C52-030F-420E-B522-1945B79129E2}"/>
              </a:ext>
            </a:extLst>
          </p:cNvPr>
          <p:cNvSpPr/>
          <p:nvPr/>
        </p:nvSpPr>
        <p:spPr>
          <a:xfrm>
            <a:off x="3051313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AC5417-88DD-4CED-B7C4-4DB57457142A}"/>
              </a:ext>
            </a:extLst>
          </p:cNvPr>
          <p:cNvSpPr/>
          <p:nvPr/>
        </p:nvSpPr>
        <p:spPr>
          <a:xfrm>
            <a:off x="1" y="6629400"/>
            <a:ext cx="3051312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7AE77-0170-432E-8F14-31319A9BE513}"/>
              </a:ext>
            </a:extLst>
          </p:cNvPr>
          <p:cNvSpPr/>
          <p:nvPr/>
        </p:nvSpPr>
        <p:spPr>
          <a:xfrm>
            <a:off x="9153937" y="6629400"/>
            <a:ext cx="305131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44B1-A76B-43AD-8DDB-FC76ACD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3" y="6265918"/>
            <a:ext cx="2743200" cy="365125"/>
          </a:xfrm>
        </p:spPr>
        <p:txBody>
          <a:bodyPr/>
          <a:lstStyle/>
          <a:p>
            <a:fld id="{79C985DC-A2C5-484A-BC66-850A2FC5D29C}" type="slidenum">
              <a:rPr lang="en-US" smtClean="0"/>
              <a:t>9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2F0303D-DD52-4B54-AB47-48743364B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81" y="3003354"/>
            <a:ext cx="1295402" cy="12517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4D5588-C646-4999-86CA-45BE08486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1" y="4861941"/>
            <a:ext cx="1394452" cy="13944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B868C2-4A51-4ABF-916E-0B43754CD3F9}"/>
              </a:ext>
            </a:extLst>
          </p:cNvPr>
          <p:cNvSpPr txBox="1"/>
          <p:nvPr/>
        </p:nvSpPr>
        <p:spPr>
          <a:xfrm>
            <a:off x="9724551" y="417129"/>
            <a:ext cx="2127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CDE </a:t>
            </a:r>
            <a:r>
              <a:rPr lang="en-US" sz="1600" dirty="0" err="1"/>
              <a:t>DataQuest</a:t>
            </a:r>
            <a:endParaRPr lang="en-US" sz="1600" dirty="0"/>
          </a:p>
          <a:p>
            <a:r>
              <a:rPr lang="en-US" sz="1600" dirty="0"/>
              <a:t>Includes ALA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7B523E6-AA58-4562-847F-99EEF294E9A7}"/>
              </a:ext>
            </a:extLst>
          </p:cNvPr>
          <p:cNvSpPr txBox="1">
            <a:spLocks/>
          </p:cNvSpPr>
          <p:nvPr/>
        </p:nvSpPr>
        <p:spPr>
          <a:xfrm rot="19056004">
            <a:off x="-273898" y="889878"/>
            <a:ext cx="2734152" cy="6812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en-US" sz="3600" dirty="0"/>
              <a:t>Enrollment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7B8CF19-A346-4F4B-A196-0835811E2BEB}"/>
              </a:ext>
            </a:extLst>
          </p:cNvPr>
          <p:cNvSpPr txBox="1"/>
          <p:nvPr/>
        </p:nvSpPr>
        <p:spPr>
          <a:xfrm>
            <a:off x="8993569" y="1079015"/>
            <a:ext cx="1187487" cy="2757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ym typeface="Wingdings" panose="05000000000000000000" pitchFamily="2" charset="2"/>
              </a:rPr>
              <a:t> </a:t>
            </a:r>
            <a:r>
              <a:rPr lang="en-US" sz="1200" b="1" dirty="0"/>
              <a:t>Actuals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1E6FB1D4-402D-4A9B-B134-2CE9342CF574}"/>
              </a:ext>
            </a:extLst>
          </p:cNvPr>
          <p:cNvSpPr txBox="1"/>
          <p:nvPr/>
        </p:nvSpPr>
        <p:spPr>
          <a:xfrm>
            <a:off x="9851878" y="1079015"/>
            <a:ext cx="1752071" cy="2757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Projections </a:t>
            </a:r>
            <a:r>
              <a:rPr lang="en-US" sz="1200" b="1" dirty="0">
                <a:sym typeface="Wingdings" panose="05000000000000000000" pitchFamily="2" charset="2"/>
              </a:rPr>
              <a:t></a:t>
            </a:r>
            <a:endParaRPr lang="en-US" sz="1200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425088-F3DC-431B-B849-FA29DE850EDF}"/>
              </a:ext>
            </a:extLst>
          </p:cNvPr>
          <p:cNvCxnSpPr>
            <a:cxnSpLocks/>
          </p:cNvCxnSpPr>
          <p:nvPr/>
        </p:nvCxnSpPr>
        <p:spPr>
          <a:xfrm flipV="1">
            <a:off x="9818520" y="1102795"/>
            <a:ext cx="0" cy="5084669"/>
          </a:xfrm>
          <a:prstGeom prst="line">
            <a:avLst/>
          </a:prstGeom>
          <a:ln w="31750">
            <a:solidFill>
              <a:srgbClr val="F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F25575DB-26F0-4FF4-80AD-EB400BF04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918656"/>
              </p:ext>
            </p:extLst>
          </p:nvPr>
        </p:nvGraphicFramePr>
        <p:xfrm>
          <a:off x="2329267" y="306298"/>
          <a:ext cx="95439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09874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7CD750FBB58049838000DF59E47DE5" ma:contentTypeVersion="16" ma:contentTypeDescription="Create a new document." ma:contentTypeScope="" ma:versionID="60e7d5e02900de984b1dbb7626ca3bce">
  <xsd:schema xmlns:xsd="http://www.w3.org/2001/XMLSchema" xmlns:xs="http://www.w3.org/2001/XMLSchema" xmlns:p="http://schemas.microsoft.com/office/2006/metadata/properties" xmlns:ns3="82a8a476-f460-45cf-879e-582bd3d18dad" xmlns:ns4="f336e10d-b7da-4bf5-b55e-742edd46d31a" targetNamespace="http://schemas.microsoft.com/office/2006/metadata/properties" ma:root="true" ma:fieldsID="006b8169819f99e26d5be52ef49a9c58" ns3:_="" ns4:_="">
    <xsd:import namespace="82a8a476-f460-45cf-879e-582bd3d18dad"/>
    <xsd:import namespace="f336e10d-b7da-4bf5-b55e-742edd46d31a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SearchProperties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a8a476-f460-45cf-879e-582bd3d18dad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6e10d-b7da-4bf5-b55e-742edd46d31a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2a8a476-f460-45cf-879e-582bd3d18da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E7A854-70CC-434A-8B5B-8D959980F4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a8a476-f460-45cf-879e-582bd3d18dad"/>
    <ds:schemaRef ds:uri="f336e10d-b7da-4bf5-b55e-742edd46d3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4A288E-1667-4887-A27B-4711855D8014}">
  <ds:schemaRefs>
    <ds:schemaRef ds:uri="f336e10d-b7da-4bf5-b55e-742edd46d31a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82a8a476-f460-45cf-879e-582bd3d18dad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4663A00-BF24-445C-B8DF-EBB0B3094D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43414</TotalTime>
  <Words>2419</Words>
  <Application>Microsoft Office PowerPoint</Application>
  <PresentationFormat>Widescreen</PresentationFormat>
  <Paragraphs>793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Cambria</vt:lpstr>
      <vt:lpstr>Courier New</vt:lpstr>
      <vt:lpstr>Symbol</vt:lpstr>
      <vt:lpstr>Wingdings</vt:lpstr>
      <vt:lpstr>Office Theme</vt:lpstr>
      <vt:lpstr>Worksheet</vt:lpstr>
      <vt:lpstr>Santa Ana Unified School District 2024-2025 Budget Town Hall</vt:lpstr>
      <vt:lpstr>Budget Timeline</vt:lpstr>
      <vt:lpstr>Budget Timeline</vt:lpstr>
      <vt:lpstr>Interim Budget Reports</vt:lpstr>
      <vt:lpstr>Interim Budget Reports</vt:lpstr>
      <vt:lpstr>Ending Fund Balance</vt:lpstr>
      <vt:lpstr>Ending Fund Balance</vt:lpstr>
      <vt:lpstr>Official Assumptions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Revenue</vt:lpstr>
      <vt:lpstr>Revenue</vt:lpstr>
      <vt:lpstr>Revenue</vt:lpstr>
      <vt:lpstr>Revenue</vt:lpstr>
      <vt:lpstr>Salaries &amp; Benefits</vt:lpstr>
      <vt:lpstr>Salaries &amp; Benefits</vt:lpstr>
      <vt:lpstr>Supplies, Services, &amp; Capital Outlay</vt:lpstr>
      <vt:lpstr>Supplies, Services, &amp; Capital Outlay</vt:lpstr>
      <vt:lpstr>PowerPoint Presentation</vt:lpstr>
      <vt:lpstr>Total Revenue &amp; Expenditures</vt:lpstr>
      <vt:lpstr>Ending Fund Balance</vt:lpstr>
      <vt:lpstr>Ending Fund Balance</vt:lpstr>
      <vt:lpstr>Next Steps</vt:lpstr>
      <vt:lpstr>Budget Timeline</vt:lpstr>
      <vt:lpstr>Budget Discussions</vt:lpstr>
      <vt:lpstr>Budget Discussions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Santa Ana Unified School District Proposed 2023-24 Budget</dc:title>
  <dc:creator>Ron.Hacker@SAUSD.US</dc:creator>
  <cp:lastModifiedBy>Lopez, Evangelina</cp:lastModifiedBy>
  <cp:revision>393</cp:revision>
  <cp:lastPrinted>2024-12-18T00:30:58Z</cp:lastPrinted>
  <dcterms:created xsi:type="dcterms:W3CDTF">2022-06-03T20:56:57Z</dcterms:created>
  <dcterms:modified xsi:type="dcterms:W3CDTF">2024-12-18T16:24:19Z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0x010100577CD750FBB58049838000DF59E47DE5</vt:lpwstr>
  </property>
</Properties>
</file>