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Lucida Grande"/>
          <a:ea typeface="Lucida Grande"/>
          <a:cs typeface="Lucida Grand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b="def" i="def"/>
      <a:tcStyle>
        <a:tcBdr/>
        <a:fill>
          <a:solidFill>
            <a:srgbClr val="F3F9FA"/>
          </a:solidFill>
        </a:fill>
      </a:tcStyle>
    </a:band2H>
    <a:firstCol>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Lucida Grande"/>
          <a:ea typeface="Lucida Grande"/>
          <a:cs typeface="Lucida Grand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Lucida Grande"/>
          <a:ea typeface="Lucida Grande"/>
          <a:cs typeface="Lucida Grand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Lucida Grande"/>
          <a:ea typeface="Lucida Grande"/>
          <a:cs typeface="Lucida Grand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Lucida Grande"/>
          <a:ea typeface="Lucida Grande"/>
          <a:cs typeface="Lucida Grand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Lucida Grande"/>
          <a:ea typeface="Lucida Grande"/>
          <a:cs typeface="Lucida Grande"/>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Lucida Grande"/>
          <a:ea typeface="Lucida Grande"/>
          <a:cs typeface="Lucida Grande"/>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Lucida Grande"/>
          <a:ea typeface="Lucida Grande"/>
          <a:cs typeface="Lucida Grand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Lucida Grande"/>
          <a:ea typeface="Lucida Grande"/>
          <a:cs typeface="Lucida Grand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Lucida Grande"/>
          <a:ea typeface="Lucida Grande"/>
          <a:cs typeface="Lucida Grand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Lucida Grande"/>
          <a:ea typeface="Lucida Grande"/>
          <a:cs typeface="Lucida Grand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Lucida Grande"/>
          <a:ea typeface="Lucida Grande"/>
          <a:cs typeface="Lucida Grande"/>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Lucida Grande"/>
          <a:ea typeface="Lucida Grande"/>
          <a:cs typeface="Lucida Grand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 31"/>
          <p:cNvSpPr/>
          <p:nvPr>
            <p:ph type="sldImg"/>
          </p:nvPr>
        </p:nvSpPr>
        <p:spPr>
          <a:xfrm>
            <a:off x="1143000" y="685800"/>
            <a:ext cx="4572000" cy="3429000"/>
          </a:xfrm>
          <a:prstGeom prst="rect">
            <a:avLst/>
          </a:prstGeom>
        </p:spPr>
        <p:txBody>
          <a:bodyPr/>
          <a:lstStyle/>
          <a:p>
            <a:pPr/>
          </a:p>
        </p:txBody>
      </p:sp>
      <p:sp>
        <p:nvSpPr>
          <p:cNvPr id="32" name="Shape 3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Gill Sans"/>
      </a:defRPr>
    </a:lvl1pPr>
    <a:lvl2pPr indent="228600" latinLnBrk="0">
      <a:defRPr sz="1200">
        <a:latin typeface="+mn-lt"/>
        <a:ea typeface="+mn-ea"/>
        <a:cs typeface="+mn-cs"/>
        <a:sym typeface="Gill Sans"/>
      </a:defRPr>
    </a:lvl2pPr>
    <a:lvl3pPr indent="457200" latinLnBrk="0">
      <a:defRPr sz="1200">
        <a:latin typeface="+mn-lt"/>
        <a:ea typeface="+mn-ea"/>
        <a:cs typeface="+mn-cs"/>
        <a:sym typeface="Gill Sans"/>
      </a:defRPr>
    </a:lvl3pPr>
    <a:lvl4pPr indent="685800" latinLnBrk="0">
      <a:defRPr sz="1200">
        <a:latin typeface="+mn-lt"/>
        <a:ea typeface="+mn-ea"/>
        <a:cs typeface="+mn-cs"/>
        <a:sym typeface="Gill Sans"/>
      </a:defRPr>
    </a:lvl4pPr>
    <a:lvl5pPr indent="914400" latinLnBrk="0">
      <a:defRPr sz="1200">
        <a:latin typeface="+mn-lt"/>
        <a:ea typeface="+mn-ea"/>
        <a:cs typeface="+mn-cs"/>
        <a:sym typeface="Gill Sans"/>
      </a:defRPr>
    </a:lvl5pPr>
    <a:lvl6pPr indent="1143000" latinLnBrk="0">
      <a:defRPr sz="1200">
        <a:latin typeface="+mn-lt"/>
        <a:ea typeface="+mn-ea"/>
        <a:cs typeface="+mn-cs"/>
        <a:sym typeface="Gill Sans"/>
      </a:defRPr>
    </a:lvl6pPr>
    <a:lvl7pPr indent="1371600" latinLnBrk="0">
      <a:defRPr sz="1200">
        <a:latin typeface="+mn-lt"/>
        <a:ea typeface="+mn-ea"/>
        <a:cs typeface="+mn-cs"/>
        <a:sym typeface="Gill Sans"/>
      </a:defRPr>
    </a:lvl7pPr>
    <a:lvl8pPr indent="1600200" latinLnBrk="0">
      <a:defRPr sz="1200">
        <a:latin typeface="+mn-lt"/>
        <a:ea typeface="+mn-ea"/>
        <a:cs typeface="+mn-cs"/>
        <a:sym typeface="Gill Sans"/>
      </a:defRPr>
    </a:lvl8pPr>
    <a:lvl9pPr indent="1828800" latinLnBrk="0">
      <a:defRPr sz="1200">
        <a:latin typeface="+mn-lt"/>
        <a:ea typeface="+mn-ea"/>
        <a:cs typeface="+mn-cs"/>
        <a:sym typeface="Gill Sans"/>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3.xml.rels><?xml version="1.0" encoding="UTF-8" standalone="yes"?><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4.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Shape 48"/>
          <p:cNvSpPr/>
          <p:nvPr>
            <p:ph type="sldImg"/>
          </p:nvPr>
        </p:nvSpPr>
        <p:spPr>
          <a:prstGeom prst="rect">
            <a:avLst/>
          </a:prstGeom>
        </p:spPr>
        <p:txBody>
          <a:bodyPr/>
          <a:lstStyle/>
          <a:p>
            <a:pPr/>
          </a:p>
        </p:txBody>
      </p:sp>
      <p:sp>
        <p:nvSpPr>
          <p:cNvPr id="49" name="Shape 49"/>
          <p:cNvSpPr/>
          <p:nvPr>
            <p:ph type="body" sz="quarter" idx="1"/>
          </p:nvPr>
        </p:nvSpPr>
        <p:spPr>
          <a:prstGeom prst="rect">
            <a:avLst/>
          </a:prstGeom>
        </p:spPr>
        <p:txBody>
          <a:bodyPr/>
          <a:lstStyle>
            <a:lvl1pPr indent="39687">
              <a:defRPr>
                <a:latin typeface="+mj-lt"/>
                <a:ea typeface="+mj-ea"/>
                <a:cs typeface="+mj-cs"/>
                <a:sym typeface="Helvetica"/>
              </a:defRPr>
            </a:lvl1pPr>
          </a:lstStyle>
          <a:p>
            <a:pPr/>
            <a:r>
              <a:t>Insructor: ask students if they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indent="39687">
              <a:defRPr>
                <a:latin typeface="+mj-lt"/>
                <a:ea typeface="+mj-ea"/>
                <a:cs typeface="+mj-cs"/>
                <a:sym typeface="Helvetica"/>
              </a:defRPr>
            </a:pPr>
            <a:r>
              <a:t>Presentation software is used to aid us when we make a presentation. The slides you are looking at right now are powerpoint slides!</a:t>
            </a:r>
          </a:p>
          <a:p>
            <a:pPr indent="39687">
              <a:defRPr>
                <a:latin typeface="+mj-lt"/>
                <a:ea typeface="+mj-ea"/>
                <a:cs typeface="+mj-cs"/>
                <a:sym typeface="Helvetica"/>
              </a:defRPr>
            </a:pPr>
          </a:p>
          <a:p>
            <a:pPr indent="39687">
              <a:defRPr>
                <a:latin typeface="+mj-lt"/>
                <a:ea typeface="+mj-ea"/>
                <a:cs typeface="+mj-cs"/>
                <a:sym typeface="Helvetica"/>
              </a:defRPr>
            </a:pPr>
            <a:r>
              <a:t>Instructor: Review the process of opening a program - it is the same as opening word and excel.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Shape 157"/>
          <p:cNvSpPr/>
          <p:nvPr>
            <p:ph type="sldImg"/>
          </p:nvPr>
        </p:nvSpPr>
        <p:spPr>
          <a:prstGeom prst="rect">
            <a:avLst/>
          </a:prstGeom>
        </p:spPr>
        <p:txBody>
          <a:bodyPr/>
          <a:lstStyle/>
          <a:p>
            <a:pPr/>
          </a:p>
        </p:txBody>
      </p:sp>
      <p:sp>
        <p:nvSpPr>
          <p:cNvPr id="158" name="Shape 158"/>
          <p:cNvSpPr/>
          <p:nvPr>
            <p:ph type="body" sz="quarter" idx="1"/>
          </p:nvPr>
        </p:nvSpPr>
        <p:spPr>
          <a:prstGeom prst="rect">
            <a:avLst/>
          </a:prstGeom>
        </p:spPr>
        <p:txBody>
          <a:bodyPr/>
          <a:lstStyle>
            <a:lvl1pPr indent="39687">
              <a:defRPr>
                <a:latin typeface="+mj-lt"/>
                <a:ea typeface="+mj-ea"/>
                <a:cs typeface="+mj-cs"/>
                <a:sym typeface="Helvetica"/>
              </a:defRPr>
            </a:lvl1pPr>
          </a:lstStyle>
          <a:p>
            <a:pPr/>
            <a:r>
              <a:t>Instructor: Ask students to point out similar features here that are found in Word and Excel, like the tabs, buttons, title bar.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sldImg"/>
          </p:nvPr>
        </p:nvSpPr>
        <p:spPr>
          <a:prstGeom prst="rect">
            <a:avLst/>
          </a:prstGeom>
        </p:spPr>
        <p:txBody>
          <a:bodyPr/>
          <a:lstStyle/>
          <a:p>
            <a:pPr/>
          </a:p>
        </p:txBody>
      </p:sp>
      <p:sp>
        <p:nvSpPr>
          <p:cNvPr id="164" name="Shape 164"/>
          <p:cNvSpPr/>
          <p:nvPr>
            <p:ph type="body" sz="quarter" idx="1"/>
          </p:nvPr>
        </p:nvSpPr>
        <p:spPr>
          <a:prstGeom prst="rect">
            <a:avLst/>
          </a:prstGeom>
        </p:spPr>
        <p:txBody>
          <a:bodyPr/>
          <a:lstStyle>
            <a:lvl1pPr indent="39687">
              <a:defRPr>
                <a:latin typeface="+mj-lt"/>
                <a:ea typeface="+mj-ea"/>
                <a:cs typeface="+mj-cs"/>
                <a:sym typeface="Helvetica"/>
              </a:defRPr>
            </a:lvl1pPr>
          </a:lstStyle>
          <a:p>
            <a:pPr/>
            <a:r>
              <a:t>Help students walk through these steps. On inserting a new slide, encourage students to select the standard title + bullets format, but mention that other templates can be used for other uses.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sldImg"/>
          </p:nvPr>
        </p:nvSpPr>
        <p:spPr>
          <a:prstGeom prst="rect">
            <a:avLst/>
          </a:prstGeom>
        </p:spPr>
        <p:txBody>
          <a:bodyPr/>
          <a:lstStyle/>
          <a:p>
            <a:pPr/>
          </a:p>
        </p:txBody>
      </p:sp>
      <p:sp>
        <p:nvSpPr>
          <p:cNvPr id="170" name="Shape 170"/>
          <p:cNvSpPr/>
          <p:nvPr>
            <p:ph type="body" sz="quarter" idx="1"/>
          </p:nvPr>
        </p:nvSpPr>
        <p:spPr>
          <a:prstGeom prst="rect">
            <a:avLst/>
          </a:prstGeom>
        </p:spPr>
        <p:txBody>
          <a:bodyPr/>
          <a:lstStyle/>
          <a:p>
            <a:pPr/>
            <a:r>
              <a:t>Instructor: Have students pair up and show each other their slide presentations.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sldImg"/>
          </p:nvPr>
        </p:nvSpPr>
        <p:spPr>
          <a:prstGeom prst="rect">
            <a:avLst/>
          </a:prstGeom>
        </p:spPr>
        <p:txBody>
          <a:bodyPr/>
          <a:lstStyle/>
          <a:p>
            <a:pPr/>
          </a:p>
        </p:txBody>
      </p:sp>
      <p:sp>
        <p:nvSpPr>
          <p:cNvPr id="176" name="Shape 176"/>
          <p:cNvSpPr/>
          <p:nvPr>
            <p:ph type="body" sz="quarter" idx="1"/>
          </p:nvPr>
        </p:nvSpPr>
        <p:spPr>
          <a:prstGeom prst="rect">
            <a:avLst/>
          </a:prstGeom>
        </p:spPr>
        <p:txBody>
          <a:bodyPr/>
          <a:lstStyle/>
          <a:p>
            <a:pPr/>
            <a:r>
              <a:t>There is an electives course that teaches Google Docs.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sldImg"/>
          </p:nvPr>
        </p:nvSpPr>
        <p:spPr>
          <a:prstGeom prst="rect">
            <a:avLst/>
          </a:prstGeom>
        </p:spPr>
        <p:txBody>
          <a:bodyPr/>
          <a:lstStyle/>
          <a:p>
            <a:pPr/>
          </a:p>
        </p:txBody>
      </p:sp>
      <p:sp>
        <p:nvSpPr>
          <p:cNvPr id="55" name="Shape 55"/>
          <p:cNvSpPr/>
          <p:nvPr>
            <p:ph type="body" sz="quarter" idx="1"/>
          </p:nvPr>
        </p:nvSpPr>
        <p:spPr>
          <a:prstGeom prst="rect">
            <a:avLst/>
          </a:prstGeom>
        </p:spPr>
        <p:txBody>
          <a:bodyPr/>
          <a:lstStyle>
            <a:lvl1pPr indent="39687">
              <a:defRPr>
                <a:latin typeface="+mj-lt"/>
                <a:ea typeface="+mj-ea"/>
                <a:cs typeface="+mj-cs"/>
                <a:sym typeface="Helvetica"/>
              </a:defRPr>
            </a:lvl1pPr>
          </a:lstStyle>
          <a:p>
            <a:pPr/>
            <a:r>
              <a:t>Instructor: Mention that the next module in this course will cover OpenOffice.org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sldImg"/>
          </p:nvPr>
        </p:nvSpPr>
        <p:spPr>
          <a:prstGeom prst="rect">
            <a:avLst/>
          </a:prstGeom>
        </p:spPr>
        <p:txBody>
          <a:bodyPr/>
          <a:lstStyle/>
          <a:p>
            <a:pPr/>
          </a:p>
        </p:txBody>
      </p:sp>
      <p:sp>
        <p:nvSpPr>
          <p:cNvPr id="62" name="Shape 62"/>
          <p:cNvSpPr/>
          <p:nvPr>
            <p:ph type="body" sz="quarter" idx="1"/>
          </p:nvPr>
        </p:nvSpPr>
        <p:spPr>
          <a:prstGeom prst="rect">
            <a:avLst/>
          </a:prstGeom>
        </p:spPr>
        <p:txBody>
          <a:bodyPr/>
          <a:lstStyle/>
          <a:p>
            <a:pPr indent="39687">
              <a:defRPr>
                <a:latin typeface="+mj-lt"/>
                <a:ea typeface="+mj-ea"/>
                <a:cs typeface="+mj-cs"/>
                <a:sym typeface="Helvetica"/>
              </a:defRPr>
            </a:pPr>
            <a:r>
              <a:t>Does anyone remember typewriters? You put the paper in, type, and then have a page of your words right? A word processing program has the same function, only your </a:t>
            </a:r>
            <a:r>
              <a:t>“</a:t>
            </a:r>
            <a:r>
              <a:t>paper</a:t>
            </a:r>
            <a:r>
              <a:t>”</a:t>
            </a:r>
            <a:r>
              <a:t> is on the computer. Plus, you have many ore options than on a typewriter. You can change the way the letters look, you can erase words and start over, you can save files electronically.</a:t>
            </a:r>
          </a:p>
          <a:p>
            <a:pPr indent="39687">
              <a:defRPr>
                <a:latin typeface="+mj-lt"/>
                <a:ea typeface="+mj-ea"/>
                <a:cs typeface="+mj-cs"/>
                <a:sym typeface="Helvetica"/>
              </a:defRPr>
            </a:pPr>
          </a:p>
          <a:p>
            <a:pPr indent="39687">
              <a:defRPr>
                <a:latin typeface="+mj-lt"/>
                <a:ea typeface="+mj-ea"/>
                <a:cs typeface="+mj-cs"/>
                <a:sym typeface="Helvetica"/>
              </a:defRPr>
            </a:pPr>
            <a:r>
              <a:t>Instructor: Ask the class to name more examples of something you might use a word processor for.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 name="Shape 70"/>
          <p:cNvSpPr/>
          <p:nvPr>
            <p:ph type="sldImg"/>
          </p:nvPr>
        </p:nvSpPr>
        <p:spPr>
          <a:prstGeom prst="rect">
            <a:avLst/>
          </a:prstGeom>
        </p:spPr>
        <p:txBody>
          <a:bodyPr/>
          <a:lstStyle/>
          <a:p>
            <a:pPr/>
          </a:p>
        </p:txBody>
      </p:sp>
      <p:sp>
        <p:nvSpPr>
          <p:cNvPr id="71" name="Shape 71"/>
          <p:cNvSpPr/>
          <p:nvPr>
            <p:ph type="body" sz="quarter" idx="1"/>
          </p:nvPr>
        </p:nvSpPr>
        <p:spPr>
          <a:prstGeom prst="rect">
            <a:avLst/>
          </a:prstGeom>
        </p:spPr>
        <p:txBody>
          <a:bodyPr/>
          <a:lstStyle>
            <a:lvl1pPr indent="39687">
              <a:defRPr>
                <a:latin typeface="+mj-lt"/>
                <a:ea typeface="+mj-ea"/>
                <a:cs typeface="+mj-cs"/>
                <a:sym typeface="Helvetica"/>
              </a:defRPr>
            </a:lvl1pPr>
          </a:lstStyle>
          <a:p>
            <a:pPr/>
            <a:r>
              <a:t>Insructor: Let students know there are multiple ways to open word.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sldImg"/>
          </p:nvPr>
        </p:nvSpPr>
        <p:spPr>
          <a:prstGeom prst="rect">
            <a:avLst/>
          </a:prstGeom>
        </p:spPr>
        <p:txBody>
          <a:bodyPr/>
          <a:lstStyle/>
          <a:p>
            <a:pPr/>
          </a:p>
        </p:txBody>
      </p:sp>
      <p:sp>
        <p:nvSpPr>
          <p:cNvPr id="103" name="Shape 103"/>
          <p:cNvSpPr/>
          <p:nvPr>
            <p:ph type="body" sz="quarter" idx="1"/>
          </p:nvPr>
        </p:nvSpPr>
        <p:spPr>
          <a:prstGeom prst="rect">
            <a:avLst/>
          </a:prstGeom>
        </p:spPr>
        <p:txBody>
          <a:bodyPr/>
          <a:lstStyle/>
          <a:p>
            <a:pPr indent="39687">
              <a:defRPr>
                <a:latin typeface="+mj-lt"/>
                <a:ea typeface="+mj-ea"/>
                <a:cs typeface="+mj-cs"/>
                <a:sym typeface="Helvetica"/>
              </a:defRPr>
            </a:pPr>
            <a:r>
              <a:t>Instructor - walk through each piece of the illustration for students</a:t>
            </a:r>
          </a:p>
          <a:p>
            <a:pPr indent="39687">
              <a:defRPr>
                <a:latin typeface="+mj-lt"/>
                <a:ea typeface="+mj-ea"/>
                <a:cs typeface="+mj-cs"/>
                <a:sym typeface="Helvetica"/>
              </a:defRPr>
            </a:pPr>
          </a:p>
          <a:p>
            <a:pPr indent="39687">
              <a:defRPr>
                <a:latin typeface="+mj-lt"/>
                <a:ea typeface="+mj-ea"/>
                <a:cs typeface="+mj-cs"/>
                <a:sym typeface="Helvetica"/>
              </a:defRPr>
            </a:pPr>
            <a:r>
              <a:t>Title Bar - shows the document title and program</a:t>
            </a:r>
          </a:p>
          <a:p>
            <a:pPr indent="39687">
              <a:defRPr>
                <a:latin typeface="+mj-lt"/>
                <a:ea typeface="+mj-ea"/>
                <a:cs typeface="+mj-cs"/>
                <a:sym typeface="Helvetica"/>
              </a:defRPr>
            </a:pPr>
            <a:r>
              <a:t>Menu Bar - Shows all of your menu options for a program</a:t>
            </a:r>
          </a:p>
          <a:p>
            <a:pPr indent="39687">
              <a:defRPr>
                <a:latin typeface="+mj-lt"/>
                <a:ea typeface="+mj-ea"/>
                <a:cs typeface="+mj-cs"/>
                <a:sym typeface="Helvetica"/>
              </a:defRPr>
            </a:pPr>
            <a:r>
              <a:t>Toolbars - Contain shortcuts to commands used for formatting and adding elements to a document</a:t>
            </a:r>
          </a:p>
          <a:p>
            <a:pPr indent="39687">
              <a:defRPr>
                <a:latin typeface="+mj-lt"/>
                <a:ea typeface="+mj-ea"/>
                <a:cs typeface="+mj-cs"/>
                <a:sym typeface="Helvetica"/>
              </a:defRPr>
            </a:pPr>
            <a:r>
              <a:t>Buttons - are specific shortcuts to format or add elements</a:t>
            </a:r>
          </a:p>
          <a:p>
            <a:pPr indent="39687">
              <a:defRPr>
                <a:latin typeface="+mj-lt"/>
                <a:ea typeface="+mj-ea"/>
                <a:cs typeface="+mj-cs"/>
                <a:sym typeface="Helvetica"/>
              </a:defRPr>
            </a:pPr>
          </a:p>
          <a:p>
            <a:pPr indent="39687">
              <a:defRPr>
                <a:latin typeface="+mj-lt"/>
                <a:ea typeface="+mj-ea"/>
                <a:cs typeface="+mj-cs"/>
                <a:sym typeface="Helvetica"/>
              </a:defRPr>
            </a:pPr>
            <a:r>
              <a:t>Instructor: Ask students to practice typing something in the white space.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sldImg"/>
          </p:nvPr>
        </p:nvSpPr>
        <p:spPr>
          <a:prstGeom prst="rect">
            <a:avLst/>
          </a:prstGeom>
        </p:spPr>
        <p:txBody>
          <a:bodyPr/>
          <a:lstStyle/>
          <a:p>
            <a:pPr/>
          </a:p>
        </p:txBody>
      </p:sp>
      <p:sp>
        <p:nvSpPr>
          <p:cNvPr id="114" name="Shape 114"/>
          <p:cNvSpPr/>
          <p:nvPr>
            <p:ph type="body" sz="quarter" idx="1"/>
          </p:nvPr>
        </p:nvSpPr>
        <p:spPr>
          <a:prstGeom prst="rect">
            <a:avLst/>
          </a:prstGeom>
        </p:spPr>
        <p:txBody>
          <a:bodyPr/>
          <a:lstStyle>
            <a:lvl1pPr indent="39687">
              <a:defRPr>
                <a:latin typeface="+mj-lt"/>
                <a:ea typeface="+mj-ea"/>
                <a:cs typeface="+mj-cs"/>
                <a:sym typeface="Helvetica"/>
              </a:defRPr>
            </a:lvl1pPr>
          </a:lstStyle>
          <a:p>
            <a:pPr/>
            <a:r>
              <a:t>Instructor: Encourage students to change the font of what they just typed.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sldImg"/>
          </p:nvPr>
        </p:nvSpPr>
        <p:spPr>
          <a:prstGeom prst="rect">
            <a:avLst/>
          </a:prstGeom>
        </p:spPr>
        <p:txBody>
          <a:bodyPr/>
          <a:lstStyle/>
          <a:p>
            <a:pPr/>
          </a:p>
        </p:txBody>
      </p:sp>
      <p:sp>
        <p:nvSpPr>
          <p:cNvPr id="128" name="Shape 128"/>
          <p:cNvSpPr/>
          <p:nvPr>
            <p:ph type="body" sz="quarter" idx="1"/>
          </p:nvPr>
        </p:nvSpPr>
        <p:spPr>
          <a:prstGeom prst="rect">
            <a:avLst/>
          </a:prstGeom>
        </p:spPr>
        <p:txBody>
          <a:bodyPr/>
          <a:lstStyle/>
          <a:p>
            <a:pPr indent="39687">
              <a:defRPr>
                <a:latin typeface="+mj-lt"/>
                <a:ea typeface="+mj-ea"/>
                <a:cs typeface="+mj-cs"/>
                <a:sym typeface="Helvetica"/>
              </a:defRPr>
            </a:pPr>
            <a:r>
              <a:t>A spreadsheet is a grid that organizes data into columns and rows. Spreadsheets make it easy to display information, and people can insert formulas to work with the data. For example, you can make a column that includes all your monthly expenses, like water, mortgage, etc, and then enter a formula to add all the expenses. This will give you your total monthly expenses.</a:t>
            </a:r>
          </a:p>
          <a:p>
            <a:pPr indent="39687">
              <a:defRPr>
                <a:latin typeface="+mj-lt"/>
                <a:ea typeface="+mj-ea"/>
                <a:cs typeface="+mj-cs"/>
                <a:sym typeface="Helvetica"/>
              </a:defRPr>
            </a:pPr>
          </a:p>
          <a:p>
            <a:pPr indent="39687">
              <a:defRPr>
                <a:latin typeface="+mj-lt"/>
                <a:ea typeface="+mj-ea"/>
                <a:cs typeface="+mj-cs"/>
                <a:sym typeface="Helvetica"/>
              </a:defRPr>
            </a:pPr>
            <a:r>
              <a:t>Instructor: Walk through opening excel - explain that the process is the same as opening Word.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sldImg"/>
          </p:nvPr>
        </p:nvSpPr>
        <p:spPr>
          <a:prstGeom prst="rect">
            <a:avLst/>
          </a:prstGeom>
        </p:spPr>
        <p:txBody>
          <a:bodyPr/>
          <a:lstStyle/>
          <a:p>
            <a:pPr/>
          </a:p>
        </p:txBody>
      </p:sp>
      <p:sp>
        <p:nvSpPr>
          <p:cNvPr id="140" name="Shape 140"/>
          <p:cNvSpPr/>
          <p:nvPr>
            <p:ph type="body" sz="quarter" idx="1"/>
          </p:nvPr>
        </p:nvSpPr>
        <p:spPr>
          <a:prstGeom prst="rect">
            <a:avLst/>
          </a:prstGeom>
        </p:spPr>
        <p:txBody>
          <a:bodyPr/>
          <a:lstStyle/>
          <a:p>
            <a:pPr indent="39687">
              <a:defRPr>
                <a:latin typeface="+mj-lt"/>
                <a:ea typeface="+mj-ea"/>
                <a:cs typeface="+mj-cs"/>
                <a:sym typeface="Helvetica"/>
              </a:defRPr>
            </a:pPr>
            <a:r>
              <a:t>There are three basic components to the top portion, or Ribbon: </a:t>
            </a:r>
          </a:p>
          <a:p>
            <a:pPr indent="39687">
              <a:defRPr>
                <a:latin typeface="+mj-lt"/>
                <a:ea typeface="+mj-ea"/>
                <a:cs typeface="+mj-cs"/>
                <a:sym typeface="Helvetica"/>
              </a:defRPr>
            </a:pPr>
            <a:r>
              <a:t>1 Tabs: There are seven of them across the top. Each represents core tasks that you do in Excel. </a:t>
            </a:r>
          </a:p>
          <a:p>
            <a:pPr indent="39687">
              <a:defRPr>
                <a:latin typeface="+mj-lt"/>
                <a:ea typeface="+mj-ea"/>
                <a:cs typeface="+mj-cs"/>
                <a:sym typeface="Helvetica"/>
              </a:defRPr>
            </a:pPr>
            <a:r>
              <a:t>2 Groups: Each tab has groups that show related items together. </a:t>
            </a:r>
          </a:p>
          <a:p>
            <a:pPr indent="39687">
              <a:defRPr>
                <a:latin typeface="+mj-lt"/>
                <a:ea typeface="+mj-ea"/>
                <a:cs typeface="+mj-cs"/>
                <a:sym typeface="Helvetica"/>
              </a:defRPr>
            </a:pPr>
            <a:r>
              <a:t>3 Commands: A command is a button, a box to enter information, or a menu. If you do not know what a command does, then you can point to it and pause. A screen tip in simple short sentences with the name of the command will appear. Command Tips: A dim or light command is unable to be used (inactive command).</a:t>
            </a:r>
          </a:p>
          <a:p>
            <a:pPr indent="39687">
              <a:defRPr>
                <a:latin typeface="+mj-lt"/>
                <a:ea typeface="+mj-ea"/>
                <a:cs typeface="+mj-cs"/>
                <a:sym typeface="Helvetica"/>
              </a:defRPr>
            </a:pPr>
          </a:p>
          <a:p>
            <a:pPr indent="39687">
              <a:defRPr>
                <a:latin typeface="+mj-lt"/>
                <a:ea typeface="+mj-ea"/>
                <a:cs typeface="+mj-cs"/>
                <a:sym typeface="Helvetica"/>
              </a:defRPr>
            </a:pPr>
            <a:r>
              <a:t>Name Box - shows which cell is highlighted</a:t>
            </a:r>
          </a:p>
          <a:p>
            <a:pPr indent="39687">
              <a:defRPr>
                <a:latin typeface="+mj-lt"/>
                <a:ea typeface="+mj-ea"/>
                <a:cs typeface="+mj-cs"/>
                <a:sym typeface="Helvetica"/>
              </a:defRPr>
            </a:pPr>
            <a:r>
              <a:t>Active Cell - is the cell you can enter data into now</a:t>
            </a:r>
          </a:p>
          <a:p>
            <a:pPr indent="39687">
              <a:defRPr>
                <a:latin typeface="+mj-lt"/>
                <a:ea typeface="+mj-ea"/>
                <a:cs typeface="+mj-cs"/>
                <a:sym typeface="Helvetica"/>
              </a:defRPr>
            </a:pPr>
            <a:r>
              <a:t>Row, Column</a:t>
            </a:r>
          </a:p>
          <a:p>
            <a:pPr indent="39687">
              <a:defRPr>
                <a:latin typeface="+mj-lt"/>
                <a:ea typeface="+mj-ea"/>
                <a:cs typeface="+mj-cs"/>
                <a:sym typeface="Helvetica"/>
              </a:defRPr>
            </a:pPr>
            <a:r>
              <a:t>Fill handle - used to automatically finn in content, like days of the week</a:t>
            </a:r>
          </a:p>
          <a:p>
            <a:pPr indent="39687">
              <a:defRPr>
                <a:latin typeface="+mj-lt"/>
                <a:ea typeface="+mj-ea"/>
                <a:cs typeface="+mj-cs"/>
                <a:sym typeface="Helvetica"/>
              </a:defRPr>
            </a:pPr>
            <a:r>
              <a:t>Formula bar - helps you select and find formulas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sldImg"/>
          </p:nvPr>
        </p:nvSpPr>
        <p:spPr>
          <a:prstGeom prst="rect">
            <a:avLst/>
          </a:prstGeom>
        </p:spPr>
        <p:txBody>
          <a:bodyPr/>
          <a:lstStyle/>
          <a:p>
            <a:pPr/>
          </a:p>
        </p:txBody>
      </p:sp>
      <p:sp>
        <p:nvSpPr>
          <p:cNvPr id="146" name="Shape 146"/>
          <p:cNvSpPr/>
          <p:nvPr>
            <p:ph type="body" sz="quarter" idx="1"/>
          </p:nvPr>
        </p:nvSpPr>
        <p:spPr>
          <a:prstGeom prst="rect">
            <a:avLst/>
          </a:prstGeom>
        </p:spPr>
        <p:txBody>
          <a:bodyPr/>
          <a:lstStyle/>
          <a:p>
            <a:pPr indent="39687">
              <a:defRPr>
                <a:latin typeface="+mj-lt"/>
                <a:ea typeface="+mj-ea"/>
                <a:cs typeface="+mj-cs"/>
                <a:sym typeface="Helvetica"/>
              </a:defRPr>
            </a:pPr>
            <a:r>
              <a:t>Instructor: Work with students to make sure they are lining up the columns correctly. Then explain that there are many different types of formulas students can use.</a:t>
            </a:r>
          </a:p>
          <a:p>
            <a:pPr indent="39687">
              <a:defRPr>
                <a:latin typeface="+mj-lt"/>
                <a:ea typeface="+mj-ea"/>
                <a:cs typeface="+mj-cs"/>
                <a:sym typeface="Helvetica"/>
              </a:defRPr>
            </a:pPr>
            <a:r>
              <a:t>Explain that saving works the same as in word, save as versus save, etc</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1" name="Shape 1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8" name="Shape 1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25" name="Shape 2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8348099" y="6454775"/>
            <a:ext cx="393240" cy="358140"/>
          </a:xfrm>
          <a:prstGeom prst="rect">
            <a:avLst/>
          </a:prstGeom>
          <a:ln w="12700">
            <a:miter lim="400000"/>
          </a:ln>
        </p:spPr>
        <p:txBody>
          <a:bodyPr wrap="none" lIns="45719" rIns="45719">
            <a:spAutoFit/>
          </a:bodyPr>
          <a:lstStyle>
            <a:lvl1pPr algn="ctr" defTabSz="457200">
              <a:defRPr sz="1800"/>
            </a:lvl1pPr>
          </a:lstStyle>
          <a:p>
            <a:pPr/>
            <a:fld id="{86CB4B4D-7CA3-9044-876B-883B54F8677D}" type="slidenum"/>
          </a:p>
        </p:txBody>
      </p:sp>
      <p:sp>
        <p:nvSpPr>
          <p:cNvPr id="3" name="Shape 3"/>
          <p:cNvSpPr/>
          <p:nvPr>
            <p:ph type="title"/>
          </p:nvPr>
        </p:nvSpPr>
        <p:spPr>
          <a:xfrm>
            <a:off x="457200" y="92074"/>
            <a:ext cx="8229600" cy="1508127"/>
          </a:xfrm>
          <a:prstGeom prst="rect">
            <a:avLst/>
          </a:prstGeom>
          <a:ln w="12700">
            <a:miter lim="400000"/>
          </a:ln>
        </p:spPr>
        <p:txBody>
          <a:bodyPr lIns="38100" tIns="38100" rIns="38100" bIns="38100" anchor="ctr"/>
          <a:lstStyle/>
          <a:p>
            <a:pPr/>
          </a:p>
        </p:txBody>
      </p:sp>
      <p:sp>
        <p:nvSpPr>
          <p:cNvPr id="4" name="Shape 4"/>
          <p:cNvSpPr/>
          <p:nvPr>
            <p:ph type="body" idx="1"/>
          </p:nvPr>
        </p:nvSpPr>
        <p:spPr>
          <a:xfrm>
            <a:off x="457200" y="1600200"/>
            <a:ext cx="8229600" cy="5257800"/>
          </a:xfrm>
          <a:prstGeom prst="rect">
            <a:avLst/>
          </a:prstGeom>
          <a:ln w="12700">
            <a:miter lim="400000"/>
          </a:ln>
        </p:spPr>
        <p:txBody>
          <a:bodyPr lIns="38100" tIns="38100" rIns="38100" bIns="38100"/>
          <a:lstStyle/>
          <a:p>
            <a:pP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1pPr>
      <a:lvl2pPr marL="0" marR="0" indent="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2pPr>
      <a:lvl3pPr marL="0" marR="0" indent="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3pPr>
      <a:lvl4pPr marL="0" marR="0" indent="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4pPr>
      <a:lvl5pPr marL="0" marR="0" indent="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5pPr>
      <a:lvl6pPr marL="0" marR="0" indent="45720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6pPr>
      <a:lvl7pPr marL="0" marR="0" indent="91440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7pPr>
      <a:lvl8pPr marL="0" marR="0" indent="137160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8pPr>
      <a:lvl9pPr marL="0" marR="0" indent="1828800" algn="ctr" defTabSz="914400" rtl="0" latinLnBrk="0">
        <a:lnSpc>
          <a:spcPct val="100000"/>
        </a:lnSpc>
        <a:spcBef>
          <a:spcPts val="0"/>
        </a:spcBef>
        <a:spcAft>
          <a:spcPts val="0"/>
        </a:spcAft>
        <a:buClrTx/>
        <a:buSzTx/>
        <a:buFontTx/>
        <a:buNone/>
        <a:tabLst/>
        <a:defRPr b="1" baseline="0" cap="none" i="0" spc="0" strike="noStrike" sz="3200" u="none">
          <a:ln>
            <a:noFill/>
          </a:ln>
          <a:solidFill>
            <a:srgbClr val="90837B"/>
          </a:solidFill>
          <a:uFillTx/>
          <a:latin typeface="Lucida Grande"/>
          <a:ea typeface="Lucida Grande"/>
          <a:cs typeface="Lucida Grande"/>
          <a:sym typeface="Lucida Grande"/>
        </a:defRPr>
      </a:lvl9pPr>
    </p:titleStyle>
    <p:bodyStyle>
      <a:lvl1pPr marL="342900" marR="0" indent="-3429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1pPr>
      <a:lvl2pPr marL="4826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2pPr>
      <a:lvl3pPr marL="929639" marR="0" indent="-91439"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3pPr>
      <a:lvl4pPr marL="13970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4pPr>
      <a:lvl5pPr marL="18542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5pPr>
      <a:lvl6pPr marL="23114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6pPr>
      <a:lvl7pPr marL="27686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7pPr>
      <a:lvl8pPr marL="32258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8pPr>
      <a:lvl9pPr marL="3683000" marR="0" indent="-101600" algn="ctr" defTabSz="914400" rtl="0" latinLnBrk="0">
        <a:lnSpc>
          <a:spcPct val="100000"/>
        </a:lnSpc>
        <a:spcBef>
          <a:spcPts val="600"/>
        </a:spcBef>
        <a:spcAft>
          <a:spcPts val="0"/>
        </a:spcAft>
        <a:buClrTx/>
        <a:buSzPct val="100000"/>
        <a:buFontTx/>
        <a:buChar char="•"/>
        <a:tabLst/>
        <a:defRPr b="0" baseline="0" cap="none" i="0" spc="0" strike="noStrike" sz="2400" u="none">
          <a:ln>
            <a:noFill/>
          </a:ln>
          <a:solidFill>
            <a:srgbClr val="3BAE46"/>
          </a:solidFill>
          <a:uFillTx/>
          <a:latin typeface="Lucida Grande"/>
          <a:ea typeface="Lucida Grande"/>
          <a:cs typeface="Lucida Grande"/>
          <a:sym typeface="Lucida Grande"/>
        </a:defRPr>
      </a:lvl9pPr>
    </p:bodyStyle>
    <p:otherStyle>
      <a:lvl1pPr marL="0" marR="0" indent="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1pPr>
      <a:lvl2pPr marL="0" marR="0" indent="45720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2pPr>
      <a:lvl3pPr marL="0" marR="0" indent="91440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3pPr>
      <a:lvl4pPr marL="0" marR="0" indent="137160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4pPr>
      <a:lvl5pPr marL="0" marR="0" indent="182880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5pPr>
      <a:lvl6pPr marL="0" marR="0" indent="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6pPr>
      <a:lvl7pPr marL="0" marR="0" indent="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7pPr>
      <a:lvl8pPr marL="0" marR="0" indent="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8pPr>
      <a:lvl9pPr marL="0" marR="0" indent="0" algn="ctr" defTabSz="457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Lucida Grande"/>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hyperlink" Target="http://creativecommons.org/licenses/by-nc-sa/3.0/" TargetMode="External"/><Relationship Id="rId5"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eg"/><Relationship Id="rId4" Type="http://schemas.openxmlformats.org/officeDocument/2006/relationships/image" Target="../media/image1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eg"/><Relationship Id="rId4" Type="http://schemas.openxmlformats.org/officeDocument/2006/relationships/image" Target="../media/image12.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e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e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jpeg"/><Relationship Id="rId4" Type="http://schemas.openxmlformats.org/officeDocument/2006/relationships/image" Target="../media/image13.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e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jpe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jpeg"/><Relationship Id="rId4" Type="http://schemas.openxmlformats.org/officeDocument/2006/relationships/hyperlink" Target="http://www.gcflearnfree.org/computer/" TargetMode="External"/><Relationship Id="rId5" Type="http://schemas.openxmlformats.org/officeDocument/2006/relationships/hyperlink" Target="http://wikihow.com/"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 Id="rId3"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 Id="rId4"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e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eg"/><Relationship Id="rId4" Type="http://schemas.openxmlformats.org/officeDocument/2006/relationships/image" Target="../media/image6.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e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34" name="image.jpeg"/>
          <p:cNvPicPr>
            <a:picLocks noChangeAspect="1"/>
          </p:cNvPicPr>
          <p:nvPr/>
        </p:nvPicPr>
        <p:blipFill>
          <a:blip r:embed="rId2">
            <a:extLst/>
          </a:blip>
          <a:stretch>
            <a:fillRect/>
          </a:stretch>
        </p:blipFill>
        <p:spPr>
          <a:xfrm>
            <a:off x="0" y="0"/>
            <a:ext cx="9144000" cy="6858000"/>
          </a:xfrm>
          <a:prstGeom prst="rect">
            <a:avLst/>
          </a:prstGeom>
          <a:ln w="12700">
            <a:miter lim="400000"/>
          </a:ln>
        </p:spPr>
      </p:pic>
      <p:pic>
        <p:nvPicPr>
          <p:cNvPr id="35"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36" name="Shape 36"/>
          <p:cNvSpPr/>
          <p:nvPr>
            <p:ph type="title" idx="4294967295"/>
          </p:nvPr>
        </p:nvSpPr>
        <p:spPr>
          <a:xfrm>
            <a:off x="609600" y="3146425"/>
            <a:ext cx="7772400" cy="1730375"/>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r>
              <a:t>Oficina Microsoft </a:t>
            </a:r>
          </a:p>
        </p:txBody>
      </p:sp>
      <p:sp>
        <p:nvSpPr>
          <p:cNvPr id="37" name="Shape 37"/>
          <p:cNvSpPr/>
          <p:nvPr>
            <p:ph type="body" sz="quarter" idx="4294967295"/>
          </p:nvPr>
        </p:nvSpPr>
        <p:spPr>
          <a:xfrm>
            <a:off x="1371600" y="4876799"/>
            <a:ext cx="6400800" cy="1143002"/>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marL="0" indent="0">
              <a:spcBef>
                <a:spcPts val="0"/>
              </a:spcBef>
              <a:buSzTx/>
              <a:buNone/>
            </a:lvl1pPr>
          </a:lstStyle>
          <a:p>
            <a:pPr/>
            <a:r>
              <a:t>Un módulo del curso de CYC - descripción de paquetes Office comunes </a:t>
            </a:r>
          </a:p>
        </p:txBody>
      </p:sp>
      <p:sp>
        <p:nvSpPr>
          <p:cNvPr id="38" name="Shape 38"/>
          <p:cNvSpPr/>
          <p:nvPr/>
        </p:nvSpPr>
        <p:spPr>
          <a:xfrm>
            <a:off x="0" y="6248400"/>
            <a:ext cx="1828800" cy="2667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39687" algn="ctr" defTabSz="457200">
              <a:defRPr sz="1800">
                <a:solidFill>
                  <a:srgbClr val="3BAE46"/>
                </a:solidFill>
              </a:defRPr>
            </a:lvl1pPr>
          </a:lstStyle>
          <a:p>
            <a:pPr/>
            <a:r>
              <a:t>8-10-10</a:t>
            </a:r>
          </a:p>
        </p:txBody>
      </p:sp>
      <p:pic>
        <p:nvPicPr>
          <p:cNvPr id="39" name="image.png">
            <a:hlinkClick r:id="rId4" invalidUrl="" action="" tgtFrame="" tooltip="" history="1" highlightClick="0" endSnd="0"/>
          </p:cNvPr>
          <p:cNvPicPr>
            <a:picLocks noChangeAspect="1"/>
          </p:cNvPicPr>
          <p:nvPr/>
        </p:nvPicPr>
        <p:blipFill>
          <a:blip r:embed="rId5">
            <a:extLst/>
          </a:blip>
          <a:stretch>
            <a:fillRect/>
          </a:stretch>
        </p:blipFill>
        <p:spPr>
          <a:xfrm>
            <a:off x="8026400" y="6172200"/>
            <a:ext cx="1117600" cy="392113"/>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3"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24" name="Shape 124"/>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Lo Básico de Excel</a:t>
            </a:r>
          </a:p>
        </p:txBody>
      </p:sp>
      <p:sp>
        <p:nvSpPr>
          <p:cNvPr id="125" name="Shape 125"/>
          <p:cNvSpPr/>
          <p:nvPr>
            <p:ph type="body" idx="4294967295"/>
          </p:nvPr>
        </p:nvSpPr>
        <p:spPr>
          <a:xfrm>
            <a:off x="457200" y="1600200"/>
            <a:ext cx="7188200" cy="4114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Excel es un programa de hoja de balance. </a:t>
            </a:r>
          </a:p>
          <a:p>
            <a:pPr marL="304800" indent="-304800" algn="l">
              <a:spcBef>
                <a:spcPts val="0"/>
              </a:spcBef>
              <a:buClr>
                <a:srgbClr val="000000"/>
              </a:buClr>
              <a:buFont typeface="Arial"/>
              <a:buChar char="•"/>
              <a:defRPr sz="2800">
                <a:solidFill>
                  <a:srgbClr val="000000"/>
                </a:solidFill>
              </a:defRPr>
            </a:pPr>
          </a:p>
          <a:p>
            <a:pPr marL="304800" indent="-304800" algn="l">
              <a:spcBef>
                <a:spcPts val="0"/>
              </a:spcBef>
              <a:buClr>
                <a:srgbClr val="000000"/>
              </a:buClr>
              <a:buFont typeface="Arial"/>
              <a:buChar char="•"/>
              <a:defRPr sz="2800">
                <a:solidFill>
                  <a:srgbClr val="000000"/>
                </a:solidFill>
              </a:defRPr>
            </a:pPr>
            <a:r>
              <a:t>¿Para qué se usa una hoja de balance? </a:t>
            </a:r>
          </a:p>
          <a:p>
            <a:pPr marL="304800" indent="-304800" algn="l">
              <a:spcBef>
                <a:spcPts val="0"/>
              </a:spcBef>
              <a:buClr>
                <a:srgbClr val="000000"/>
              </a:buClr>
              <a:buChar char="-"/>
              <a:defRPr sz="2800">
                <a:solidFill>
                  <a:srgbClr val="000000"/>
                </a:solidFill>
              </a:defRPr>
            </a:pPr>
            <a:r>
              <a:t>Un presupuesto económico </a:t>
            </a:r>
          </a:p>
          <a:p>
            <a:pPr marL="304800" indent="-304800" algn="l">
              <a:spcBef>
                <a:spcPts val="0"/>
              </a:spcBef>
              <a:buClr>
                <a:srgbClr val="000000"/>
              </a:buClr>
              <a:buChar char="-"/>
              <a:defRPr sz="2800">
                <a:solidFill>
                  <a:srgbClr val="000000"/>
                </a:solidFill>
              </a:defRPr>
            </a:pPr>
            <a:r>
              <a:t>Información del beneficio </a:t>
            </a:r>
          </a:p>
          <a:p>
            <a:pPr marL="304800" indent="-304800" algn="l">
              <a:spcBef>
                <a:spcPts val="0"/>
              </a:spcBef>
              <a:buClr>
                <a:srgbClr val="000000"/>
              </a:buClr>
              <a:buFont typeface="Arial"/>
              <a:buChar char="•"/>
              <a:defRPr sz="2800">
                <a:solidFill>
                  <a:srgbClr val="000000"/>
                </a:solidFill>
              </a:defRPr>
            </a:pPr>
          </a:p>
          <a:p>
            <a:pPr marL="304800" indent="-304800" algn="l">
              <a:spcBef>
                <a:spcPts val="0"/>
              </a:spcBef>
              <a:buClr>
                <a:srgbClr val="000000"/>
              </a:buClr>
              <a:buFont typeface="Arial"/>
              <a:buChar char="•"/>
              <a:defRPr sz="2800">
                <a:solidFill>
                  <a:srgbClr val="000000"/>
                </a:solidFill>
              </a:defRPr>
            </a:pPr>
            <a:r>
              <a:t>Ahora abra Excel </a:t>
            </a:r>
          </a:p>
        </p:txBody>
      </p:sp>
      <p:pic>
        <p:nvPicPr>
          <p:cNvPr id="126" name="image.png"/>
          <p:cNvPicPr>
            <a:picLocks noChangeAspect="1"/>
          </p:cNvPicPr>
          <p:nvPr/>
        </p:nvPicPr>
        <p:blipFill>
          <a:blip r:embed="rId4">
            <a:extLst/>
          </a:blip>
          <a:stretch>
            <a:fillRect/>
          </a:stretch>
        </p:blipFill>
        <p:spPr>
          <a:xfrm>
            <a:off x="6019800" y="3962400"/>
            <a:ext cx="1663700" cy="16637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0" name="image.jpeg"/>
          <p:cNvPicPr>
            <a:picLocks noChangeAspect="1"/>
          </p:cNvPicPr>
          <p:nvPr/>
        </p:nvPicPr>
        <p:blipFill>
          <a:blip r:embed="rId3">
            <a:extLst/>
          </a:blip>
          <a:stretch>
            <a:fillRect/>
          </a:stretch>
        </p:blipFill>
        <p:spPr>
          <a:xfrm>
            <a:off x="11112" y="-190500"/>
            <a:ext cx="9144001" cy="6858000"/>
          </a:xfrm>
          <a:prstGeom prst="rect">
            <a:avLst/>
          </a:prstGeom>
          <a:ln w="12700">
            <a:miter lim="400000"/>
          </a:ln>
        </p:spPr>
      </p:pic>
      <p:pic>
        <p:nvPicPr>
          <p:cNvPr id="131" name="image.png"/>
          <p:cNvPicPr>
            <a:picLocks noChangeAspect="1"/>
          </p:cNvPicPr>
          <p:nvPr/>
        </p:nvPicPr>
        <p:blipFill>
          <a:blip r:embed="rId4">
            <a:extLst/>
          </a:blip>
          <a:stretch>
            <a:fillRect/>
          </a:stretch>
        </p:blipFill>
        <p:spPr>
          <a:xfrm>
            <a:off x="481012" y="762000"/>
            <a:ext cx="7554913" cy="4762500"/>
          </a:xfrm>
          <a:prstGeom prst="rect">
            <a:avLst/>
          </a:prstGeom>
          <a:ln w="12700">
            <a:miter lim="400000"/>
          </a:ln>
        </p:spPr>
      </p:pic>
      <p:sp>
        <p:nvSpPr>
          <p:cNvPr id="132" name="Shape 132"/>
          <p:cNvSpPr/>
          <p:nvPr/>
        </p:nvSpPr>
        <p:spPr>
          <a:xfrm>
            <a:off x="1447799" y="3048000"/>
            <a:ext cx="1295401" cy="609601"/>
          </a:xfrm>
          <a:prstGeom prst="line">
            <a:avLst/>
          </a:prstGeom>
          <a:ln w="25400">
            <a:solidFill>
              <a:srgbClr val="000000"/>
            </a:solidFill>
            <a:tailEnd type="triangle"/>
          </a:ln>
        </p:spPr>
        <p:txBody>
          <a:bodyPr lIns="45719" rIns="45719"/>
          <a:lstStyle/>
          <a:p>
            <a:pPr/>
          </a:p>
        </p:txBody>
      </p:sp>
      <p:sp>
        <p:nvSpPr>
          <p:cNvPr id="133" name="Shape 133"/>
          <p:cNvSpPr/>
          <p:nvPr/>
        </p:nvSpPr>
        <p:spPr>
          <a:xfrm>
            <a:off x="533400" y="2312987"/>
            <a:ext cx="914400" cy="548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600">
                <a:solidFill>
                  <a:srgbClr val="FF0000"/>
                </a:solidFill>
              </a:defRPr>
            </a:lvl1pPr>
          </a:lstStyle>
          <a:p>
            <a:pPr/>
            <a:r>
              <a:t>Caja del Nombre</a:t>
            </a:r>
          </a:p>
        </p:txBody>
      </p:sp>
      <p:sp>
        <p:nvSpPr>
          <p:cNvPr id="134" name="Shape 134"/>
          <p:cNvSpPr/>
          <p:nvPr/>
        </p:nvSpPr>
        <p:spPr>
          <a:xfrm>
            <a:off x="-38100" y="3768724"/>
            <a:ext cx="914400" cy="548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600">
                <a:solidFill>
                  <a:srgbClr val="FF0000"/>
                </a:solidFill>
              </a:defRPr>
            </a:lvl1pPr>
          </a:lstStyle>
          <a:p>
            <a:pPr/>
            <a:r>
              <a:t>Célula Activa</a:t>
            </a:r>
          </a:p>
        </p:txBody>
      </p:sp>
      <p:sp>
        <p:nvSpPr>
          <p:cNvPr id="135" name="Shape 135"/>
          <p:cNvSpPr/>
          <p:nvPr/>
        </p:nvSpPr>
        <p:spPr>
          <a:xfrm>
            <a:off x="631825" y="4914900"/>
            <a:ext cx="788988" cy="320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600">
                <a:solidFill>
                  <a:srgbClr val="FF0000"/>
                </a:solidFill>
              </a:defRPr>
            </a:lvl1pPr>
          </a:lstStyle>
          <a:p>
            <a:pPr/>
            <a:r>
              <a:t>Linea</a:t>
            </a:r>
          </a:p>
        </p:txBody>
      </p:sp>
      <p:sp>
        <p:nvSpPr>
          <p:cNvPr id="136" name="Shape 136"/>
          <p:cNvSpPr/>
          <p:nvPr/>
        </p:nvSpPr>
        <p:spPr>
          <a:xfrm>
            <a:off x="2786062" y="4986337"/>
            <a:ext cx="1019176" cy="548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600">
                <a:solidFill>
                  <a:srgbClr val="FF0000"/>
                </a:solidFill>
              </a:defRPr>
            </a:lvl1pPr>
          </a:lstStyle>
          <a:p>
            <a:pPr/>
            <a:r>
              <a:t>Llene la Manija</a:t>
            </a:r>
          </a:p>
        </p:txBody>
      </p:sp>
      <p:sp>
        <p:nvSpPr>
          <p:cNvPr id="137" name="Shape 137"/>
          <p:cNvSpPr/>
          <p:nvPr/>
        </p:nvSpPr>
        <p:spPr>
          <a:xfrm>
            <a:off x="4519612" y="4586287"/>
            <a:ext cx="1055688" cy="548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600">
                <a:solidFill>
                  <a:srgbClr val="FF0000"/>
                </a:solidFill>
              </a:defRPr>
            </a:lvl1pPr>
          </a:lstStyle>
          <a:p>
            <a:pPr/>
            <a:r>
              <a:t>Barra de Formula</a:t>
            </a:r>
          </a:p>
        </p:txBody>
      </p:sp>
      <p:sp>
        <p:nvSpPr>
          <p:cNvPr id="138" name="Shape 138"/>
          <p:cNvSpPr/>
          <p:nvPr/>
        </p:nvSpPr>
        <p:spPr>
          <a:xfrm>
            <a:off x="6596062" y="4986337"/>
            <a:ext cx="1143001" cy="320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600">
                <a:solidFill>
                  <a:srgbClr val="FF0000"/>
                </a:solidFill>
              </a:defRPr>
            </a:lvl1pPr>
          </a:lstStyle>
          <a:p>
            <a:pPr/>
            <a:r>
              <a:t>Columna</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2"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43" name="Shape 143"/>
          <p:cNvSpPr/>
          <p:nvPr>
            <p:ph type="title" idx="4294967295"/>
          </p:nvPr>
        </p:nvSpPr>
        <p:spPr>
          <a:xfrm>
            <a:off x="457200" y="90487"/>
            <a:ext cx="60960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Como Crear una Tabla</a:t>
            </a:r>
          </a:p>
        </p:txBody>
      </p:sp>
      <p:sp>
        <p:nvSpPr>
          <p:cNvPr id="144" name="Shape 144"/>
          <p:cNvSpPr/>
          <p:nvPr>
            <p:ph type="body" idx="4294967295"/>
          </p:nvPr>
        </p:nvSpPr>
        <p:spPr>
          <a:xfrm>
            <a:off x="457200" y="1600200"/>
            <a:ext cx="7315200" cy="560705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a:solidFill>
                  <a:srgbClr val="000000"/>
                </a:solidFill>
              </a:defRPr>
            </a:pPr>
            <a:r>
              <a:t>En la columna A, escriba estas etiquetas (una en cada célula): </a:t>
            </a:r>
          </a:p>
          <a:p>
            <a:pPr marL="304800" indent="-304800" algn="l">
              <a:spcBef>
                <a:spcPts val="0"/>
              </a:spcBef>
              <a:buClr>
                <a:srgbClr val="000000"/>
              </a:buClr>
              <a:buFont typeface="Arial"/>
              <a:buChar char="•"/>
              <a:defRPr>
                <a:solidFill>
                  <a:srgbClr val="000000"/>
                </a:solidFill>
              </a:defRPr>
            </a:pPr>
            <a:r>
              <a:t>Alquiler, pago de coche, electricidad, gas, agua </a:t>
            </a:r>
          </a:p>
          <a:p>
            <a:pPr marL="304800" indent="-304800" algn="l">
              <a:spcBef>
                <a:spcPts val="0"/>
              </a:spcBef>
              <a:buClr>
                <a:srgbClr val="000000"/>
              </a:buClr>
              <a:buFont typeface="Arial"/>
              <a:buChar char="•"/>
              <a:defRPr>
                <a:solidFill>
                  <a:srgbClr val="000000"/>
                </a:solidFill>
              </a:defRPr>
            </a:pPr>
            <a:r>
              <a:t>En la columna B (que comienza en la misma fila), Escriba estos números (uno en cada célula): 500, 300, 150, 50, 75 </a:t>
            </a:r>
          </a:p>
          <a:p>
            <a:pPr marL="304800" indent="-304800" algn="l">
              <a:spcBef>
                <a:spcPts val="0"/>
              </a:spcBef>
              <a:buClr>
                <a:srgbClr val="000000"/>
              </a:buClr>
              <a:buFont typeface="Arial"/>
              <a:buChar char="•"/>
              <a:defRPr>
                <a:solidFill>
                  <a:srgbClr val="000000"/>
                </a:solidFill>
              </a:defRPr>
            </a:pPr>
            <a:r>
              <a:t>En la célula debajo del último número, escribe =SUM (B1: B5) </a:t>
            </a:r>
          </a:p>
          <a:p>
            <a:pPr marL="304800" indent="-304800" algn="l">
              <a:spcBef>
                <a:spcPts val="0"/>
              </a:spcBef>
              <a:buClr>
                <a:srgbClr val="000000"/>
              </a:buClr>
              <a:buFont typeface="Arial"/>
              <a:buChar char="•"/>
              <a:defRPr>
                <a:solidFill>
                  <a:srgbClr val="000000"/>
                </a:solidFill>
              </a:defRPr>
            </a:pPr>
            <a:r>
              <a:t>Ésta es una fórmula que suma los números en las células B1, B2, B3, B4 y B5. </a:t>
            </a:r>
          </a:p>
          <a:p>
            <a:pPr marL="304800" indent="-304800" algn="l">
              <a:spcBef>
                <a:spcPts val="0"/>
              </a:spcBef>
              <a:buClr>
                <a:srgbClr val="000000"/>
              </a:buClr>
              <a:buFont typeface="Arial"/>
              <a:buChar char="•"/>
              <a:defRPr>
                <a:solidFill>
                  <a:srgbClr val="000000"/>
                </a:solidFill>
              </a:defRPr>
            </a:pPr>
            <a:r>
              <a:t>Guarda su hoja de balance. </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8"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49" name="Shape 149"/>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Básicos de PowerPoint</a:t>
            </a:r>
          </a:p>
        </p:txBody>
      </p:sp>
      <p:sp>
        <p:nvSpPr>
          <p:cNvPr id="150" name="Shape 150"/>
          <p:cNvSpPr/>
          <p:nvPr>
            <p:ph type="body" idx="4294967295"/>
          </p:nvPr>
        </p:nvSpPr>
        <p:spPr>
          <a:xfrm>
            <a:off x="457200" y="1600200"/>
            <a:ext cx="7188200" cy="4038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El PowerPoint es un programa de  presentación de diapositivas. </a:t>
            </a:r>
          </a:p>
          <a:p>
            <a:pPr marL="304800" indent="-304800" algn="l">
              <a:spcBef>
                <a:spcPts val="0"/>
              </a:spcBef>
              <a:buSzTx/>
              <a:buNone/>
              <a:defRPr sz="2800">
                <a:solidFill>
                  <a:srgbClr val="000000"/>
                </a:solidFill>
              </a:defRPr>
            </a:pPr>
            <a:r>
              <a:t>¿Para qué se utiliza una presentación de diapositivas? </a:t>
            </a:r>
          </a:p>
          <a:p>
            <a:pPr marL="304800" indent="-304800" algn="l">
              <a:spcBef>
                <a:spcPts val="0"/>
              </a:spcBef>
              <a:buClr>
                <a:srgbClr val="000000"/>
              </a:buClr>
              <a:buFont typeface="Courier New"/>
              <a:buChar char="o"/>
              <a:defRPr sz="2800">
                <a:solidFill>
                  <a:srgbClr val="000000"/>
                </a:solidFill>
              </a:defRPr>
            </a:pPr>
            <a:r>
              <a:t>Una presentación de ventas </a:t>
            </a:r>
          </a:p>
          <a:p>
            <a:pPr marL="304800" indent="-304800" algn="l">
              <a:spcBef>
                <a:spcPts val="0"/>
              </a:spcBef>
              <a:buClr>
                <a:srgbClr val="000000"/>
              </a:buClr>
              <a:buFont typeface="Courier New"/>
              <a:buChar char="o"/>
              <a:defRPr sz="2800">
                <a:solidFill>
                  <a:srgbClr val="000000"/>
                </a:solidFill>
              </a:defRPr>
            </a:pPr>
            <a:r>
              <a:t>Una presentación de cuadros </a:t>
            </a:r>
          </a:p>
          <a:p>
            <a:pPr marL="304800" indent="-304800" algn="l">
              <a:spcBef>
                <a:spcPts val="0"/>
              </a:spcBef>
              <a:buSzTx/>
              <a:buNone/>
              <a:defRPr sz="2800">
                <a:solidFill>
                  <a:srgbClr val="000000"/>
                </a:solidFill>
              </a:defRPr>
            </a:pPr>
            <a:r>
              <a:t>Ahora abra el PowerPoint </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4"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55" name="Shape 155"/>
          <p:cNvSpPr/>
          <p:nvPr>
            <p:ph type="body" idx="4294967295"/>
          </p:nvPr>
        </p:nvSpPr>
        <p:spPr>
          <a:xfrm>
            <a:off x="457200" y="1600200"/>
            <a:ext cx="7188200" cy="5257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What</a:t>
            </a:r>
            <a:r>
              <a:t>’</a:t>
            </a:r>
            <a:r>
              <a:t>s an Office Suite?</a:t>
            </a:r>
          </a:p>
          <a:p>
            <a:pPr marL="304800" indent="-304800" algn="l">
              <a:spcBef>
                <a:spcPts val="700"/>
              </a:spcBef>
              <a:buClr>
                <a:srgbClr val="000000"/>
              </a:buClr>
              <a:buFont typeface="Arial"/>
              <a:buChar char="•"/>
              <a:defRPr sz="2800">
                <a:solidFill>
                  <a:srgbClr val="000000"/>
                </a:solidFill>
              </a:defRPr>
            </a:pPr>
            <a:r>
              <a:t>What are popular Office Suites?</a:t>
            </a:r>
          </a:p>
          <a:p>
            <a:pPr marL="304800" indent="-304800" algn="l">
              <a:spcBef>
                <a:spcPts val="700"/>
              </a:spcBef>
              <a:buClr>
                <a:srgbClr val="000000"/>
              </a:buClr>
              <a:buFont typeface="Arial"/>
              <a:buChar char="•"/>
              <a:defRPr sz="2800">
                <a:solidFill>
                  <a:srgbClr val="000000"/>
                </a:solidFill>
              </a:defRPr>
            </a:pPr>
            <a:r>
              <a:t>Word basics</a:t>
            </a:r>
          </a:p>
          <a:p>
            <a:pPr marL="304800" indent="-304800" algn="l">
              <a:spcBef>
                <a:spcPts val="700"/>
              </a:spcBef>
              <a:buClr>
                <a:srgbClr val="000000"/>
              </a:buClr>
              <a:buFont typeface="Arial"/>
              <a:buChar char="•"/>
              <a:defRPr sz="2800">
                <a:solidFill>
                  <a:srgbClr val="000000"/>
                </a:solidFill>
              </a:defRPr>
            </a:pPr>
            <a:r>
              <a:t>Excel basics</a:t>
            </a:r>
          </a:p>
          <a:p>
            <a:pPr marL="304800" indent="-304800" algn="l">
              <a:spcBef>
                <a:spcPts val="700"/>
              </a:spcBef>
              <a:buClr>
                <a:srgbClr val="000000"/>
              </a:buClr>
              <a:buFont typeface="Arial"/>
              <a:buChar char="•"/>
              <a:defRPr sz="2800">
                <a:solidFill>
                  <a:srgbClr val="000000"/>
                </a:solidFill>
              </a:defRPr>
            </a:pPr>
            <a:r>
              <a:t>PowerPoint basics</a:t>
            </a:r>
          </a:p>
        </p:txBody>
      </p:sp>
      <p:pic>
        <p:nvPicPr>
          <p:cNvPr id="156" name="image.png"/>
          <p:cNvPicPr>
            <a:picLocks noChangeAspect="1"/>
          </p:cNvPicPr>
          <p:nvPr/>
        </p:nvPicPr>
        <p:blipFill>
          <a:blip r:embed="rId4">
            <a:extLst/>
          </a:blip>
          <a:stretch>
            <a:fillRect/>
          </a:stretch>
        </p:blipFill>
        <p:spPr>
          <a:xfrm>
            <a:off x="427037" y="977900"/>
            <a:ext cx="8285163" cy="48895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0"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61" name="Shape 161"/>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Como crear una presentación:</a:t>
            </a:r>
          </a:p>
        </p:txBody>
      </p:sp>
      <p:sp>
        <p:nvSpPr>
          <p:cNvPr id="162" name="Shape 162"/>
          <p:cNvSpPr/>
          <p:nvPr>
            <p:ph type="body" idx="4294967295"/>
          </p:nvPr>
        </p:nvSpPr>
        <p:spPr>
          <a:xfrm>
            <a:off x="457200" y="1371600"/>
            <a:ext cx="7188200" cy="5257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286511" indent="-286511" algn="l" defTabSz="859536">
              <a:spcBef>
                <a:spcPts val="0"/>
              </a:spcBef>
              <a:buClr>
                <a:srgbClr val="000000"/>
              </a:buClr>
              <a:buFont typeface="Arial"/>
              <a:buChar char="•"/>
              <a:defRPr sz="2632">
                <a:solidFill>
                  <a:srgbClr val="000000"/>
                </a:solidFill>
              </a:defRPr>
            </a:pPr>
            <a:r>
              <a:t>Presiona rápidamente dos veces en la sección del título. Agrega el título, “Acerca de mí.” </a:t>
            </a:r>
          </a:p>
          <a:p>
            <a:pPr marL="286511" indent="-286511" algn="l" defTabSz="859536">
              <a:spcBef>
                <a:spcPts val="0"/>
              </a:spcBef>
              <a:buClr>
                <a:srgbClr val="000000"/>
              </a:buClr>
              <a:buFont typeface="Arial"/>
              <a:buChar char="•"/>
              <a:defRPr sz="2632">
                <a:solidFill>
                  <a:srgbClr val="000000"/>
                </a:solidFill>
              </a:defRPr>
            </a:pPr>
            <a:r>
              <a:t>En la caja del subtítulo, agrega el subtítulo, “Su Nombre.” </a:t>
            </a:r>
          </a:p>
          <a:p>
            <a:pPr marL="286511" indent="-286511" algn="l" defTabSz="859536">
              <a:spcBef>
                <a:spcPts val="0"/>
              </a:spcBef>
              <a:buClr>
                <a:srgbClr val="000000"/>
              </a:buClr>
              <a:buFont typeface="Arial"/>
              <a:buChar char="•"/>
              <a:defRPr sz="2632">
                <a:solidFill>
                  <a:srgbClr val="000000"/>
                </a:solidFill>
              </a:defRPr>
            </a:pPr>
            <a:r>
              <a:t>Presione el nuevo botón de la diapositiva para agregar una nueva diapositiva. </a:t>
            </a:r>
          </a:p>
          <a:p>
            <a:pPr marL="286511" indent="-286511" algn="l" defTabSz="859536">
              <a:spcBef>
                <a:spcPts val="0"/>
              </a:spcBef>
              <a:buClr>
                <a:srgbClr val="000000"/>
              </a:buClr>
              <a:buFont typeface="Arial"/>
              <a:buChar char="•"/>
              <a:defRPr sz="2632">
                <a:solidFill>
                  <a:srgbClr val="000000"/>
                </a:solidFill>
              </a:defRPr>
            </a:pPr>
            <a:r>
              <a:t>Titule la diapositiva, “Mis Cosas Preferidas Para Hacer en el internet” y  agrega sus actividades favoritas como artículos marcados. Agregue una diapositiva más de sus sitios de Internet preferidos</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6"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67" name="Shape 167"/>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Abra su Presentación</a:t>
            </a:r>
          </a:p>
        </p:txBody>
      </p:sp>
      <p:sp>
        <p:nvSpPr>
          <p:cNvPr id="168" name="Shape 168"/>
          <p:cNvSpPr/>
          <p:nvPr>
            <p:ph type="body" sz="half" idx="4294967295"/>
          </p:nvPr>
        </p:nvSpPr>
        <p:spPr>
          <a:xfrm>
            <a:off x="457200" y="1600200"/>
            <a:ext cx="7188200" cy="2590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Vaya a la tabulación de las diapositivas, y haga click en “play”.</a:t>
            </a:r>
          </a:p>
          <a:p>
            <a:pPr marL="304800" indent="-304800" algn="l">
              <a:spcBef>
                <a:spcPts val="0"/>
              </a:spcBef>
              <a:buClr>
                <a:srgbClr val="000000"/>
              </a:buClr>
              <a:buFont typeface="Arial"/>
              <a:buChar char="•"/>
              <a:defRPr sz="2800">
                <a:solidFill>
                  <a:srgbClr val="000000"/>
                </a:solidFill>
              </a:defRPr>
            </a:pPr>
            <a:r>
              <a:t>Presione las flechas delanteras para avanzar sus diapositivas. </a:t>
            </a:r>
          </a:p>
          <a:p>
            <a:pPr marL="304800" indent="-304800" algn="l">
              <a:spcBef>
                <a:spcPts val="0"/>
              </a:spcBef>
              <a:buClr>
                <a:srgbClr val="000000"/>
              </a:buClr>
              <a:buFont typeface="Arial"/>
              <a:buChar char="•"/>
              <a:defRPr sz="2800">
                <a:solidFill>
                  <a:srgbClr val="000000"/>
                </a:solidFill>
              </a:defRPr>
            </a:pPr>
            <a:r>
              <a:t>Cuando termine, practique guardar su presentación. (“save”) </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2"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73" name="Shape 173"/>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Aprenda Mas</a:t>
            </a:r>
          </a:p>
        </p:txBody>
      </p:sp>
      <p:sp>
        <p:nvSpPr>
          <p:cNvPr id="174" name="Shape 174"/>
          <p:cNvSpPr/>
          <p:nvPr>
            <p:ph type="body" sz="half" idx="4294967295"/>
          </p:nvPr>
        </p:nvSpPr>
        <p:spPr>
          <a:xfrm>
            <a:off x="457200" y="1600200"/>
            <a:ext cx="7188200" cy="2819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700"/>
              </a:spcBef>
              <a:buClr>
                <a:srgbClr val="000000"/>
              </a:buClr>
              <a:buFont typeface="Arial"/>
              <a:buChar char="•"/>
              <a:defRPr sz="2800">
                <a:solidFill>
                  <a:srgbClr val="000000"/>
                </a:solidFill>
              </a:defRPr>
            </a:pPr>
            <a:r>
              <a:t>Tutoria Gratis en Microsoft Office - </a:t>
            </a:r>
            <a:r>
              <a:rPr u="sng">
                <a:solidFill>
                  <a:srgbClr val="009999"/>
                </a:solidFill>
                <a:uFill>
                  <a:solidFill>
                    <a:srgbClr val="009999"/>
                  </a:solidFill>
                </a:uFill>
                <a:hlinkClick r:id="rId4" invalidUrl="" action="" tgtFrame="" tooltip="" history="1" highlightClick="0" endSnd="0"/>
              </a:rPr>
              <a:t>http://www.gcflearnfree.org/computer/</a:t>
            </a:r>
          </a:p>
          <a:p>
            <a:pPr marL="304800" indent="-304800" algn="l">
              <a:spcBef>
                <a:spcPts val="700"/>
              </a:spcBef>
              <a:buClr>
                <a:srgbClr val="000000"/>
              </a:buClr>
              <a:buFont typeface="Arial"/>
              <a:buChar char="•"/>
              <a:defRPr sz="2800">
                <a:solidFill>
                  <a:srgbClr val="000000"/>
                </a:solidFill>
              </a:defRPr>
            </a:pPr>
            <a:r>
              <a:t>Buscar instrucciones en como hacer ciertos trabajos de Microsoft Office  - </a:t>
            </a:r>
            <a:r>
              <a:rPr u="sng">
                <a:solidFill>
                  <a:srgbClr val="009999"/>
                </a:solidFill>
                <a:uFill>
                  <a:solidFill>
                    <a:srgbClr val="009999"/>
                  </a:solidFill>
                </a:uFill>
                <a:hlinkClick r:id="rId5" invalidUrl="" action="" tgtFrame="" tooltip="" history="1" highlightClick="0" endSnd="0"/>
              </a:rPr>
              <a:t>http://wikihow.com/</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8" name="image.jpeg"/>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179" name="Shape 179"/>
          <p:cNvSpPr/>
          <p:nvPr/>
        </p:nvSpPr>
        <p:spPr>
          <a:xfrm>
            <a:off x="8345313" y="6454774"/>
            <a:ext cx="341487" cy="266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indent="39687" algn="r" defTabSz="457200">
              <a:defRPr sz="1800"/>
            </a:lvl1pPr>
          </a:lstStyle>
          <a:p>
            <a:pPr/>
            <a:r>
              <a:t>14</a:t>
            </a:r>
          </a:p>
        </p:txBody>
      </p:sp>
      <p:sp>
        <p:nvSpPr>
          <p:cNvPr id="180" name="Shape 180"/>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Recursos</a:t>
            </a:r>
          </a:p>
        </p:txBody>
      </p:sp>
      <p:sp>
        <p:nvSpPr>
          <p:cNvPr id="181" name="Shape 181"/>
          <p:cNvSpPr/>
          <p:nvPr>
            <p:ph type="body" idx="4294967295"/>
          </p:nvPr>
        </p:nvSpPr>
        <p:spPr>
          <a:xfrm>
            <a:off x="457200" y="1460500"/>
            <a:ext cx="7162800" cy="5257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marL="304800" indent="-304800" algn="l">
              <a:lnSpc>
                <a:spcPct val="70000"/>
              </a:lnSpc>
              <a:spcBef>
                <a:spcPts val="700"/>
              </a:spcBef>
              <a:buClr>
                <a:srgbClr val="000000"/>
              </a:buClr>
              <a:buFont typeface="Arial"/>
              <a:buChar char="•"/>
              <a:defRPr>
                <a:solidFill>
                  <a:srgbClr val="000000"/>
                </a:solidFill>
              </a:defRPr>
            </a:lvl1pPr>
          </a:lstStyle>
          <a:p>
            <a:pPr/>
            <a:r>
              <a:t>Este plan de estudios fue adaptado parcialmente de un taller creado por N. Riesgraf para la biblioteca pública de Hibbing (manganeso). El financiamiento proporcionado por IRRRA hace programa del conocimiento de la tecnología de la comunidad de I.T. Revisado para la biblioteca pública el diciembre de 2005 de Jacksonville por Kate Holmes. Este plan de estudios fue adaptado parcialmente de una presentación de diapositiva dada derecho “la computadora” creada por la biblioteca pública de la pradera india. El contenido adicional creado cerca conecta su comunidad, un proyecto de OneCommunity, financiado por el programa de banda ancha federal de las oportunidades de la tecnología. </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83" name="image.jpeg"/>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184" name="Shape 184"/>
          <p:cNvSpPr/>
          <p:nvPr/>
        </p:nvSpPr>
        <p:spPr>
          <a:xfrm>
            <a:off x="8345313" y="6454774"/>
            <a:ext cx="341487" cy="266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indent="39687" algn="r" defTabSz="457200">
              <a:defRPr sz="1800"/>
            </a:lvl1pPr>
          </a:lstStyle>
          <a:p>
            <a:pPr/>
            <a:r>
              <a:t>15</a:t>
            </a:r>
          </a:p>
        </p:txBody>
      </p:sp>
      <p:sp>
        <p:nvSpPr>
          <p:cNvPr id="185" name="Shape 185"/>
          <p:cNvSpPr/>
          <p:nvPr>
            <p:ph type="title" idx="4294967295"/>
          </p:nvPr>
        </p:nvSpPr>
        <p:spPr>
          <a:xfrm>
            <a:off x="457200" y="380999"/>
            <a:ext cx="60960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defTabSz="896111">
              <a:defRPr sz="3136">
                <a:solidFill>
                  <a:srgbClr val="3BAE46"/>
                </a:solidFill>
              </a:defRPr>
            </a:pPr>
            <a:r>
              <a:t>Licencia creativa de los campos comunes</a:t>
            </a:r>
            <a:br/>
          </a:p>
        </p:txBody>
      </p:sp>
      <p:sp>
        <p:nvSpPr>
          <p:cNvPr id="186" name="Shape 186"/>
          <p:cNvSpPr/>
          <p:nvPr>
            <p:ph type="body" sz="half" idx="4294967295"/>
          </p:nvPr>
        </p:nvSpPr>
        <p:spPr>
          <a:xfrm>
            <a:off x="457200" y="1600200"/>
            <a:ext cx="7391400" cy="23622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marL="318897" indent="-318897" algn="l" defTabSz="850391">
              <a:buClr>
                <a:srgbClr val="000000"/>
              </a:buClr>
              <a:buFont typeface="Arial"/>
              <a:buChar char="•"/>
              <a:defRPr sz="2604">
                <a:solidFill>
                  <a:srgbClr val="4B3294"/>
                </a:solidFill>
              </a:defRPr>
            </a:lvl1pPr>
          </a:lstStyle>
          <a:p>
            <a:pPr/>
            <a:r>
              <a:t>Este trabajo se autoriza debajo de la licencia creativa de Unported de la atribución 3.0 de los campos comunes. Para ver una copia de esta licencia, visite http://creativecommons.org/licenses/by/3.0 </a:t>
            </a:r>
          </a:p>
        </p:txBody>
      </p:sp>
      <p:pic>
        <p:nvPicPr>
          <p:cNvPr id="187" name="image.png"/>
          <p:cNvPicPr>
            <a:picLocks noChangeAspect="1"/>
          </p:cNvPicPr>
          <p:nvPr/>
        </p:nvPicPr>
        <p:blipFill>
          <a:blip r:embed="rId3">
            <a:extLst/>
          </a:blip>
          <a:stretch>
            <a:fillRect/>
          </a:stretch>
        </p:blipFill>
        <p:spPr>
          <a:xfrm>
            <a:off x="2667000" y="4114800"/>
            <a:ext cx="2720975" cy="95726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41" name="image.jpeg"/>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42" name="Shape 42"/>
          <p:cNvSpPr/>
          <p:nvPr>
            <p:ph type="title" idx="4294967295"/>
          </p:nvPr>
        </p:nvSpPr>
        <p:spPr>
          <a:xfrm>
            <a:off x="457200" y="90487"/>
            <a:ext cx="62484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Lo que aprenderemos en el dia de hoy</a:t>
            </a:r>
          </a:p>
        </p:txBody>
      </p:sp>
      <p:sp>
        <p:nvSpPr>
          <p:cNvPr id="43" name="Shape 43"/>
          <p:cNvSpPr/>
          <p:nvPr>
            <p:ph type="body" sz="half" idx="4294967295"/>
          </p:nvPr>
        </p:nvSpPr>
        <p:spPr>
          <a:xfrm>
            <a:off x="457200" y="1828800"/>
            <a:ext cx="7188200" cy="3200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¿Cuál es un paquete Office? </a:t>
            </a:r>
          </a:p>
          <a:p>
            <a:pPr marL="304800" indent="-304800" algn="l">
              <a:spcBef>
                <a:spcPts val="0"/>
              </a:spcBef>
              <a:buClr>
                <a:srgbClr val="000000"/>
              </a:buClr>
              <a:buFont typeface="Arial"/>
              <a:buChar char="•"/>
              <a:defRPr sz="2800">
                <a:solidFill>
                  <a:srgbClr val="000000"/>
                </a:solidFill>
              </a:defRPr>
            </a:pPr>
            <a:r>
              <a:t>¿Cuáles son paquetes populares</a:t>
            </a:r>
          </a:p>
          <a:p>
            <a:pPr marL="304800" indent="-304800" algn="l">
              <a:spcBef>
                <a:spcPts val="0"/>
              </a:spcBef>
              <a:buClr>
                <a:srgbClr val="000000"/>
              </a:buClr>
              <a:buFont typeface="Arial"/>
              <a:buChar char="•"/>
              <a:defRPr sz="2800">
                <a:solidFill>
                  <a:srgbClr val="000000"/>
                </a:solidFill>
              </a:defRPr>
            </a:pPr>
            <a:r>
              <a:t>de Office? </a:t>
            </a:r>
          </a:p>
          <a:p>
            <a:pPr marL="304800" indent="-304800" algn="l">
              <a:spcBef>
                <a:spcPts val="0"/>
              </a:spcBef>
              <a:buClr>
                <a:srgbClr val="000000"/>
              </a:buClr>
              <a:buFont typeface="Arial"/>
              <a:buChar char="•"/>
              <a:defRPr sz="2800">
                <a:solidFill>
                  <a:srgbClr val="000000"/>
                </a:solidFill>
              </a:defRPr>
            </a:pPr>
            <a:r>
              <a:t>Fundamentos del Escrito (Word Basics)</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45"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46" name="Shape 46"/>
          <p:cNvSpPr/>
          <p:nvPr>
            <p:ph type="title" idx="4294967295"/>
          </p:nvPr>
        </p:nvSpPr>
        <p:spPr>
          <a:xfrm>
            <a:off x="457200" y="90487"/>
            <a:ext cx="6324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¿Cuál es un paquete Oficina?</a:t>
            </a:r>
          </a:p>
        </p:txBody>
      </p:sp>
      <p:sp>
        <p:nvSpPr>
          <p:cNvPr id="47" name="Shape 47"/>
          <p:cNvSpPr/>
          <p:nvPr>
            <p:ph type="body" idx="4294967295"/>
          </p:nvPr>
        </p:nvSpPr>
        <p:spPr>
          <a:xfrm>
            <a:off x="457200" y="1600200"/>
            <a:ext cx="7188200" cy="4495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32613" indent="-332613" algn="l" defTabSz="886968">
              <a:buClr>
                <a:srgbClr val="000000"/>
              </a:buClr>
              <a:buFont typeface="Arial"/>
              <a:buChar char="•"/>
              <a:defRPr sz="2716">
                <a:solidFill>
                  <a:srgbClr val="000000"/>
                </a:solidFill>
              </a:defRPr>
            </a:pPr>
            <a:r>
              <a:t>Un paquete Oficina es un grupo de programas informativos, usualmente frecuentado para apoyar aplicaciones de negocio. </a:t>
            </a:r>
          </a:p>
          <a:p>
            <a:pPr marL="332613" indent="-332613" algn="l" defTabSz="886968">
              <a:buClr>
                <a:srgbClr val="000000"/>
              </a:buClr>
              <a:buFont typeface="Arial"/>
              <a:buChar char="•"/>
              <a:defRPr sz="2716">
                <a:solidFill>
                  <a:srgbClr val="000000"/>
                </a:solidFill>
              </a:defRPr>
            </a:pPr>
            <a:r>
              <a:t>Un paquete de Oficina incluye generalmente: </a:t>
            </a:r>
          </a:p>
          <a:p>
            <a:pPr marL="332613" indent="-332613" algn="l" defTabSz="886968">
              <a:buSzTx/>
              <a:buNone/>
              <a:defRPr sz="2716">
                <a:solidFill>
                  <a:srgbClr val="000000"/>
                </a:solidFill>
              </a:defRPr>
            </a:pPr>
            <a:r>
              <a:t>-Un programa de procesamiento de textos</a:t>
            </a:r>
          </a:p>
          <a:p>
            <a:pPr marL="332613" indent="-332613" algn="l" defTabSz="886968">
              <a:buSzTx/>
              <a:buNone/>
              <a:defRPr sz="2716">
                <a:solidFill>
                  <a:srgbClr val="000000"/>
                </a:solidFill>
              </a:defRPr>
            </a:pPr>
            <a:r>
              <a:t>-Un programa de hoja de balances </a:t>
            </a:r>
          </a:p>
          <a:p>
            <a:pPr marL="332613" indent="-332613" algn="l" defTabSz="886968">
              <a:buSzTx/>
              <a:buNone/>
              <a:defRPr sz="2716">
                <a:solidFill>
                  <a:srgbClr val="000000"/>
                </a:solidFill>
              </a:defRPr>
            </a:pPr>
            <a:r>
              <a:t>-Un programa de presentación </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1"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52" name="Shape 52"/>
          <p:cNvSpPr/>
          <p:nvPr>
            <p:ph type="title" idx="4294967295"/>
          </p:nvPr>
        </p:nvSpPr>
        <p:spPr>
          <a:xfrm>
            <a:off x="457200" y="304799"/>
            <a:ext cx="62484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defTabSz="896111">
              <a:defRPr sz="3136">
                <a:solidFill>
                  <a:srgbClr val="3BAE46"/>
                </a:solidFill>
              </a:defRPr>
            </a:pPr>
            <a:r>
              <a:t>Cuales son los paquetes populares de oficina</a:t>
            </a:r>
            <a:br/>
            <a:r>
              <a:t> (Microsoft Office )</a:t>
            </a:r>
          </a:p>
        </p:txBody>
      </p:sp>
      <p:sp>
        <p:nvSpPr>
          <p:cNvPr id="53" name="Shape 53"/>
          <p:cNvSpPr/>
          <p:nvPr>
            <p:ph type="body" sz="half" idx="4294967295"/>
          </p:nvPr>
        </p:nvSpPr>
        <p:spPr>
          <a:xfrm>
            <a:off x="457200" y="2133600"/>
            <a:ext cx="6629400" cy="34290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a:spcBef>
                <a:spcPts val="0"/>
              </a:spcBef>
              <a:buClr>
                <a:srgbClr val="000000"/>
              </a:buClr>
              <a:buFont typeface="Arial"/>
              <a:buChar char="•"/>
              <a:defRPr sz="2800">
                <a:solidFill>
                  <a:srgbClr val="000000"/>
                </a:solidFill>
              </a:defRPr>
            </a:pPr>
            <a:r>
              <a:t>Microsoft Office: es la aplicación más ampliamente utilizada en negocios </a:t>
            </a:r>
          </a:p>
          <a:p>
            <a:pPr algn="l">
              <a:spcBef>
                <a:spcPts val="0"/>
              </a:spcBef>
              <a:buClr>
                <a:srgbClr val="000000"/>
              </a:buClr>
              <a:buFont typeface="Arial"/>
              <a:buChar char="•"/>
              <a:defRPr sz="2800">
                <a:solidFill>
                  <a:srgbClr val="000000"/>
                </a:solidFill>
              </a:defRPr>
            </a:pPr>
            <a:r>
              <a:t>Otros paquetes de oficina incluyen: </a:t>
            </a:r>
          </a:p>
          <a:p>
            <a:pPr algn="l">
              <a:spcBef>
                <a:spcPts val="0"/>
              </a:spcBef>
              <a:buSzTx/>
              <a:buNone/>
              <a:defRPr sz="2800">
                <a:solidFill>
                  <a:srgbClr val="000000"/>
                </a:solidFill>
              </a:defRPr>
            </a:pPr>
            <a:r>
              <a:t>- OpenOffice.org </a:t>
            </a:r>
          </a:p>
          <a:p>
            <a:pPr algn="l">
              <a:spcBef>
                <a:spcPts val="0"/>
              </a:spcBef>
              <a:buSzTx/>
              <a:buNone/>
              <a:defRPr sz="2800">
                <a:solidFill>
                  <a:srgbClr val="000000"/>
                </a:solidFill>
              </a:defRPr>
            </a:pPr>
            <a:r>
              <a:t>- Google doc. </a:t>
            </a:r>
          </a:p>
          <a:p>
            <a:pPr algn="l">
              <a:spcBef>
                <a:spcPts val="0"/>
              </a:spcBef>
              <a:buSzTx/>
              <a:buNone/>
              <a:defRPr sz="2800">
                <a:solidFill>
                  <a:srgbClr val="000000"/>
                </a:solidFill>
              </a:defRPr>
            </a:pPr>
            <a:r>
              <a:t>- iWork (versión de Apple)</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7"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58" name="Shape 58"/>
          <p:cNvSpPr/>
          <p:nvPr>
            <p:ph type="title" idx="4294967295"/>
          </p:nvPr>
        </p:nvSpPr>
        <p:spPr>
          <a:xfrm>
            <a:off x="457200" y="304800"/>
            <a:ext cx="4648200" cy="1295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a:defRPr>
                <a:solidFill>
                  <a:srgbClr val="3BAE46"/>
                </a:solidFill>
              </a:defRPr>
            </a:pPr>
            <a:r>
              <a:t>Microsoft Word</a:t>
            </a:r>
            <a:br/>
            <a:r>
              <a:t>(Microsoft de Texto)</a:t>
            </a:r>
          </a:p>
        </p:txBody>
      </p:sp>
      <p:sp>
        <p:nvSpPr>
          <p:cNvPr id="59" name="Shape 59"/>
          <p:cNvSpPr/>
          <p:nvPr>
            <p:ph type="body" idx="4294967295"/>
          </p:nvPr>
        </p:nvSpPr>
        <p:spPr>
          <a:xfrm>
            <a:off x="457200" y="1981200"/>
            <a:ext cx="6934200" cy="36576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a:spcBef>
                <a:spcPts val="700"/>
              </a:spcBef>
              <a:buClr>
                <a:srgbClr val="000000"/>
              </a:buClr>
              <a:buFont typeface="Arial"/>
              <a:buChar char="•"/>
              <a:defRPr sz="2800">
                <a:solidFill>
                  <a:srgbClr val="000000"/>
                </a:solidFill>
              </a:defRPr>
            </a:pPr>
            <a:r>
              <a:t>Microsoft Word es un programa de procesador de palabras. </a:t>
            </a:r>
          </a:p>
          <a:p>
            <a:pPr algn="l">
              <a:spcBef>
                <a:spcPts val="700"/>
              </a:spcBef>
              <a:buClr>
                <a:srgbClr val="000000"/>
              </a:buClr>
              <a:buFont typeface="Arial"/>
              <a:buChar char="•"/>
              <a:defRPr sz="2800">
                <a:solidFill>
                  <a:srgbClr val="000000"/>
                </a:solidFill>
              </a:defRPr>
            </a:pPr>
            <a:r>
              <a:t>¿Para qué se puede utilizar un procesador de palabras? </a:t>
            </a:r>
          </a:p>
          <a:p>
            <a:pPr algn="l">
              <a:spcBef>
                <a:spcPts val="700"/>
              </a:spcBef>
              <a:buClr>
                <a:srgbClr val="000000"/>
              </a:buClr>
              <a:buChar char="-"/>
              <a:defRPr sz="2800">
                <a:solidFill>
                  <a:srgbClr val="000000"/>
                </a:solidFill>
              </a:defRPr>
            </a:pPr>
            <a:r>
              <a:t>Un curriculum o resumen </a:t>
            </a:r>
          </a:p>
          <a:p>
            <a:pPr algn="l">
              <a:spcBef>
                <a:spcPts val="700"/>
              </a:spcBef>
              <a:buClr>
                <a:srgbClr val="000000"/>
              </a:buClr>
              <a:buChar char="-"/>
              <a:defRPr sz="2800">
                <a:solidFill>
                  <a:srgbClr val="000000"/>
                </a:solidFill>
              </a:defRPr>
            </a:pPr>
            <a:r>
              <a:t>Una carta </a:t>
            </a:r>
          </a:p>
          <a:p>
            <a:pPr algn="l">
              <a:spcBef>
                <a:spcPts val="700"/>
              </a:spcBef>
              <a:buClr>
                <a:srgbClr val="000000"/>
              </a:buClr>
              <a:buChar char="-"/>
              <a:defRPr sz="2800">
                <a:solidFill>
                  <a:srgbClr val="000000"/>
                </a:solidFill>
              </a:defRPr>
            </a:pPr>
            <a:r>
              <a:t>Una receta </a:t>
            </a:r>
          </a:p>
        </p:txBody>
      </p:sp>
      <p:pic>
        <p:nvPicPr>
          <p:cNvPr id="60" name="image.png"/>
          <p:cNvPicPr>
            <a:picLocks noChangeAspect="1"/>
          </p:cNvPicPr>
          <p:nvPr/>
        </p:nvPicPr>
        <p:blipFill>
          <a:blip r:embed="rId4">
            <a:extLst/>
          </a:blip>
          <a:stretch>
            <a:fillRect/>
          </a:stretch>
        </p:blipFill>
        <p:spPr>
          <a:xfrm>
            <a:off x="4648200" y="4343400"/>
            <a:ext cx="2133600" cy="21336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64"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65" name="Shape 65"/>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algn="l">
              <a:defRPr>
                <a:solidFill>
                  <a:srgbClr val="3BAE46"/>
                </a:solidFill>
              </a:defRPr>
            </a:lvl1pPr>
          </a:lstStyle>
          <a:p>
            <a:pPr/>
            <a:r>
              <a:t>Como abrir el programa Word</a:t>
            </a:r>
          </a:p>
        </p:txBody>
      </p:sp>
      <p:sp>
        <p:nvSpPr>
          <p:cNvPr id="66" name="Shape 66"/>
          <p:cNvSpPr/>
          <p:nvPr>
            <p:ph type="body" idx="4294967295"/>
          </p:nvPr>
        </p:nvSpPr>
        <p:spPr>
          <a:xfrm>
            <a:off x="457200" y="1600200"/>
            <a:ext cx="7188200" cy="52578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Haga un doble click rápido en el icono de si está ya en su pantalla</a:t>
            </a:r>
          </a:p>
          <a:p>
            <a:pPr marL="304800" indent="-304800" algn="l">
              <a:spcBef>
                <a:spcPts val="0"/>
              </a:spcBef>
              <a:buClr>
                <a:srgbClr val="000000"/>
              </a:buClr>
              <a:buFont typeface="Arial"/>
              <a:buChar char="•"/>
              <a:defRPr sz="2800">
                <a:solidFill>
                  <a:srgbClr val="000000"/>
                </a:solidFill>
              </a:defRPr>
            </a:pPr>
          </a:p>
          <a:p>
            <a:pPr marL="304800" indent="-304800" algn="l">
              <a:spcBef>
                <a:spcPts val="0"/>
              </a:spcBef>
              <a:buClr>
                <a:srgbClr val="000000"/>
              </a:buClr>
              <a:buFont typeface="Arial"/>
              <a:buChar char="•"/>
              <a:defRPr sz="2800">
                <a:solidFill>
                  <a:srgbClr val="000000"/>
                </a:solidFill>
              </a:defRPr>
            </a:pPr>
          </a:p>
          <a:p>
            <a:pPr marL="304800" indent="-304800" algn="l">
              <a:spcBef>
                <a:spcPts val="0"/>
              </a:spcBef>
              <a:buClr>
                <a:srgbClr val="000000"/>
              </a:buClr>
              <a:buFont typeface="Arial"/>
              <a:buChar char="•"/>
              <a:defRPr sz="2800">
                <a:solidFill>
                  <a:srgbClr val="000000"/>
                </a:solidFill>
              </a:defRPr>
            </a:pPr>
            <a:r>
              <a:t>Como encontrar </a:t>
            </a:r>
            <a:r>
              <a:t>“</a:t>
            </a:r>
            <a:r>
              <a:t>Microsoft Word</a:t>
            </a:r>
            <a:r>
              <a:t>”</a:t>
            </a:r>
            <a:r>
              <a:t> desde el comienzo</a:t>
            </a:r>
          </a:p>
          <a:p>
            <a:pPr marL="304800" indent="-304800" algn="l">
              <a:spcBef>
                <a:spcPts val="0"/>
              </a:spcBef>
              <a:buClr>
                <a:srgbClr val="000000"/>
              </a:buClr>
              <a:buFont typeface="Arial"/>
              <a:buChar char="•"/>
              <a:defRPr sz="2800">
                <a:solidFill>
                  <a:srgbClr val="000000"/>
                </a:solidFill>
              </a:defRPr>
            </a:pPr>
          </a:p>
          <a:p>
            <a:pPr marL="304800" indent="-304800" algn="l">
              <a:spcBef>
                <a:spcPts val="0"/>
              </a:spcBef>
              <a:buClr>
                <a:srgbClr val="000000"/>
              </a:buClr>
              <a:buFont typeface="Arial"/>
              <a:buChar char="•"/>
              <a:defRPr sz="2800">
                <a:solidFill>
                  <a:srgbClr val="000000"/>
                </a:solidFill>
              </a:defRPr>
            </a:pPr>
          </a:p>
          <a:p>
            <a:pPr marL="304800" indent="-304800" algn="l">
              <a:spcBef>
                <a:spcPts val="0"/>
              </a:spcBef>
              <a:buClr>
                <a:srgbClr val="000000"/>
              </a:buClr>
              <a:buFont typeface="Arial"/>
              <a:buChar char="•"/>
              <a:defRPr sz="2800">
                <a:solidFill>
                  <a:srgbClr val="000000"/>
                </a:solidFill>
              </a:defRPr>
            </a:pPr>
            <a:r>
              <a:t>Ya cuando lo encuentre haga doble click en el archivo</a:t>
            </a:r>
          </a:p>
        </p:txBody>
      </p:sp>
      <p:pic>
        <p:nvPicPr>
          <p:cNvPr id="67" name="image.png"/>
          <p:cNvPicPr>
            <a:picLocks noChangeAspect="1"/>
          </p:cNvPicPr>
          <p:nvPr/>
        </p:nvPicPr>
        <p:blipFill>
          <a:blip r:embed="rId4">
            <a:extLst/>
          </a:blip>
          <a:srcRect l="15658" t="375" r="71069" b="82258"/>
          <a:stretch>
            <a:fillRect/>
          </a:stretch>
        </p:blipFill>
        <p:spPr>
          <a:xfrm>
            <a:off x="5334000" y="1981199"/>
            <a:ext cx="1065213" cy="1047752"/>
          </a:xfrm>
          <a:prstGeom prst="rect">
            <a:avLst/>
          </a:prstGeom>
          <a:ln w="12700">
            <a:miter lim="400000"/>
          </a:ln>
        </p:spPr>
      </p:pic>
      <p:pic>
        <p:nvPicPr>
          <p:cNvPr id="68" name="image.png"/>
          <p:cNvPicPr>
            <a:picLocks noChangeAspect="1"/>
          </p:cNvPicPr>
          <p:nvPr/>
        </p:nvPicPr>
        <p:blipFill>
          <a:blip r:embed="rId5">
            <a:extLst/>
          </a:blip>
          <a:stretch>
            <a:fillRect/>
          </a:stretch>
        </p:blipFill>
        <p:spPr>
          <a:xfrm>
            <a:off x="4800600" y="3810000"/>
            <a:ext cx="1143000" cy="519113"/>
          </a:xfrm>
          <a:prstGeom prst="rect">
            <a:avLst/>
          </a:prstGeom>
          <a:ln w="12700">
            <a:miter lim="400000"/>
          </a:ln>
        </p:spPr>
      </p:pic>
      <p:pic>
        <p:nvPicPr>
          <p:cNvPr id="69" name="image.png"/>
          <p:cNvPicPr>
            <a:picLocks noChangeAspect="1"/>
          </p:cNvPicPr>
          <p:nvPr/>
        </p:nvPicPr>
        <p:blipFill>
          <a:blip r:embed="rId6">
            <a:extLst/>
          </a:blip>
          <a:stretch>
            <a:fillRect/>
          </a:stretch>
        </p:blipFill>
        <p:spPr>
          <a:xfrm>
            <a:off x="4495800" y="5486400"/>
            <a:ext cx="2057400" cy="112712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73"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pic>
        <p:nvPicPr>
          <p:cNvPr id="74" name="image.png"/>
          <p:cNvPicPr>
            <a:picLocks noChangeAspect="1"/>
          </p:cNvPicPr>
          <p:nvPr/>
        </p:nvPicPr>
        <p:blipFill>
          <a:blip r:embed="rId4">
            <a:extLst/>
          </a:blip>
          <a:srcRect l="0" t="0" r="0" b="5000"/>
          <a:stretch>
            <a:fillRect/>
          </a:stretch>
        </p:blipFill>
        <p:spPr>
          <a:xfrm>
            <a:off x="800100" y="927099"/>
            <a:ext cx="7543800" cy="5373689"/>
          </a:xfrm>
          <a:prstGeom prst="rect">
            <a:avLst/>
          </a:prstGeom>
          <a:ln w="12700">
            <a:miter lim="400000"/>
          </a:ln>
        </p:spPr>
      </p:pic>
      <p:grpSp>
        <p:nvGrpSpPr>
          <p:cNvPr id="77" name="Group 77"/>
          <p:cNvGrpSpPr/>
          <p:nvPr/>
        </p:nvGrpSpPr>
        <p:grpSpPr>
          <a:xfrm>
            <a:off x="3046412" y="3276600"/>
            <a:ext cx="3049588" cy="1676400"/>
            <a:chOff x="0" y="0"/>
            <a:chExt cx="3049587" cy="1676400"/>
          </a:xfrm>
        </p:grpSpPr>
        <p:sp>
          <p:nvSpPr>
            <p:cNvPr id="75" name="Shape 75"/>
            <p:cNvSpPr/>
            <p:nvPr/>
          </p:nvSpPr>
          <p:spPr>
            <a:xfrm>
              <a:off x="0" y="0"/>
              <a:ext cx="3049588" cy="1676400"/>
            </a:xfrm>
            <a:prstGeom prst="roundRect">
              <a:avLst>
                <a:gd name="adj" fmla="val 16667"/>
              </a:avLst>
            </a:prstGeom>
            <a:solidFill>
              <a:srgbClr val="F1EEA9"/>
            </a:solidFill>
            <a:ln w="12700" cap="flat">
              <a:solidFill>
                <a:srgbClr val="000000"/>
              </a:solidFill>
              <a:prstDash val="solid"/>
              <a:round/>
            </a:ln>
            <a:effectLst/>
          </p:spPr>
          <p:txBody>
            <a:bodyPr wrap="square" lIns="45719" tIns="45719" rIns="45719" bIns="45719" numCol="1" anchor="t">
              <a:noAutofit/>
            </a:bodyPr>
            <a:lstStyle/>
            <a:p>
              <a:pPr defTabSz="457200">
                <a:defRPr sz="1800"/>
              </a:pPr>
            </a:p>
          </p:txBody>
        </p:sp>
        <p:sp>
          <p:nvSpPr>
            <p:cNvPr id="76" name="Shape 76"/>
            <p:cNvSpPr/>
            <p:nvPr/>
          </p:nvSpPr>
          <p:spPr>
            <a:xfrm>
              <a:off x="1403424" y="658204"/>
              <a:ext cx="242740" cy="35999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indent="12700" algn="ctr" defTabSz="457200">
                <a:defRPr sz="2000">
                  <a:latin typeface="Arial"/>
                  <a:ea typeface="Arial"/>
                  <a:cs typeface="Arial"/>
                  <a:sym typeface="Arial"/>
                </a:defRPr>
              </a:lvl1pPr>
            </a:lstStyle>
            <a:p>
              <a:pPr/>
              <a:r>
                <a:t>. </a:t>
              </a:r>
            </a:p>
          </p:txBody>
        </p:sp>
      </p:grpSp>
      <p:grpSp>
        <p:nvGrpSpPr>
          <p:cNvPr id="80" name="Group 80"/>
          <p:cNvGrpSpPr/>
          <p:nvPr/>
        </p:nvGrpSpPr>
        <p:grpSpPr>
          <a:xfrm>
            <a:off x="239712" y="3657600"/>
            <a:ext cx="1587501" cy="673100"/>
            <a:chOff x="0" y="0"/>
            <a:chExt cx="1587499" cy="673100"/>
          </a:xfrm>
        </p:grpSpPr>
        <p:sp>
          <p:nvSpPr>
            <p:cNvPr id="78" name="Shape 78"/>
            <p:cNvSpPr/>
            <p:nvPr/>
          </p:nvSpPr>
          <p:spPr>
            <a:xfrm>
              <a:off x="0" y="0"/>
              <a:ext cx="1587500" cy="673100"/>
            </a:xfrm>
            <a:prstGeom prst="rect">
              <a:avLst/>
            </a:prstGeom>
            <a:solidFill>
              <a:srgbClr val="FF0000"/>
            </a:solidFill>
            <a:ln w="12700" cap="flat">
              <a:noFill/>
              <a:miter lim="400000"/>
            </a:ln>
            <a:effectLst/>
          </p:spPr>
          <p:txBody>
            <a:bodyPr wrap="square" lIns="45719" tIns="45719" rIns="45719" bIns="45719" numCol="1" anchor="t">
              <a:noAutofit/>
            </a:bodyPr>
            <a:lstStyle/>
            <a:p>
              <a:pPr algn="ctr" defTabSz="457200">
                <a:defRPr b="1" sz="1800">
                  <a:solidFill>
                    <a:srgbClr val="FFFFFF"/>
                  </a:solidFill>
                  <a:latin typeface="Arial"/>
                  <a:ea typeface="Arial"/>
                  <a:cs typeface="Arial"/>
                  <a:sym typeface="Arial"/>
                </a:defRPr>
              </a:pPr>
            </a:p>
          </p:txBody>
        </p:sp>
        <p:sp>
          <p:nvSpPr>
            <p:cNvPr id="79" name="Shape 79"/>
            <p:cNvSpPr/>
            <p:nvPr/>
          </p:nvSpPr>
          <p:spPr>
            <a:xfrm>
              <a:off x="0" y="0"/>
              <a:ext cx="1587500" cy="5259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indent="39687" algn="ctr" defTabSz="457200">
                <a:defRPr b="1" sz="1800">
                  <a:solidFill>
                    <a:srgbClr val="FFFFFF"/>
                  </a:solidFill>
                  <a:latin typeface="Arial"/>
                  <a:ea typeface="Arial"/>
                  <a:cs typeface="Arial"/>
                  <a:sym typeface="Arial"/>
                </a:defRPr>
              </a:lvl1pPr>
            </a:lstStyle>
            <a:p>
              <a:pPr/>
              <a:r>
                <a:t>Documento para escribir</a:t>
              </a:r>
            </a:p>
          </p:txBody>
        </p:sp>
      </p:grpSp>
      <p:sp>
        <p:nvSpPr>
          <p:cNvPr id="81" name="Shape 81"/>
          <p:cNvSpPr/>
          <p:nvPr/>
        </p:nvSpPr>
        <p:spPr>
          <a:xfrm flipV="1">
            <a:off x="1600200" y="3505199"/>
            <a:ext cx="685800" cy="228601"/>
          </a:xfrm>
          <a:prstGeom prst="line">
            <a:avLst/>
          </a:prstGeom>
          <a:ln w="88900">
            <a:solidFill>
              <a:srgbClr val="FF0000"/>
            </a:solidFill>
            <a:tailEnd type="triangle"/>
          </a:ln>
        </p:spPr>
        <p:txBody>
          <a:bodyPr lIns="45719" rIns="45719"/>
          <a:lstStyle/>
          <a:p>
            <a:pPr/>
          </a:p>
        </p:txBody>
      </p:sp>
      <p:grpSp>
        <p:nvGrpSpPr>
          <p:cNvPr id="84" name="Group 84"/>
          <p:cNvGrpSpPr/>
          <p:nvPr/>
        </p:nvGrpSpPr>
        <p:grpSpPr>
          <a:xfrm>
            <a:off x="958850" y="304800"/>
            <a:ext cx="1282700" cy="622300"/>
            <a:chOff x="0" y="0"/>
            <a:chExt cx="1282699" cy="622300"/>
          </a:xfrm>
        </p:grpSpPr>
        <p:sp>
          <p:nvSpPr>
            <p:cNvPr id="82" name="Shape 82"/>
            <p:cNvSpPr/>
            <p:nvPr/>
          </p:nvSpPr>
          <p:spPr>
            <a:xfrm>
              <a:off x="0" y="0"/>
              <a:ext cx="1282700" cy="622300"/>
            </a:xfrm>
            <a:prstGeom prst="rect">
              <a:avLst/>
            </a:prstGeom>
            <a:solidFill>
              <a:srgbClr val="FF0000"/>
            </a:solidFill>
            <a:ln w="12700" cap="flat">
              <a:noFill/>
              <a:miter lim="400000"/>
            </a:ln>
            <a:effectLst/>
          </p:spPr>
          <p:txBody>
            <a:bodyPr wrap="square" lIns="45719" tIns="45719" rIns="45719" bIns="45719" numCol="1" anchor="t">
              <a:noAutofit/>
            </a:bodyPr>
            <a:lstStyle/>
            <a:p>
              <a:pPr algn="ctr" defTabSz="457200">
                <a:defRPr b="1" sz="1800">
                  <a:solidFill>
                    <a:srgbClr val="FFFFFF"/>
                  </a:solidFill>
                  <a:latin typeface="Arial"/>
                  <a:ea typeface="Arial"/>
                  <a:cs typeface="Arial"/>
                  <a:sym typeface="Arial"/>
                </a:defRPr>
              </a:pPr>
            </a:p>
          </p:txBody>
        </p:sp>
        <p:sp>
          <p:nvSpPr>
            <p:cNvPr id="83" name="Shape 83"/>
            <p:cNvSpPr/>
            <p:nvPr/>
          </p:nvSpPr>
          <p:spPr>
            <a:xfrm>
              <a:off x="0" y="0"/>
              <a:ext cx="1282700" cy="52592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indent="39687" algn="ctr" defTabSz="457200">
                <a:defRPr b="1" sz="1800">
                  <a:solidFill>
                    <a:srgbClr val="FFFFFF"/>
                  </a:solidFill>
                  <a:latin typeface="Arial"/>
                  <a:ea typeface="Arial"/>
                  <a:cs typeface="Arial"/>
                  <a:sym typeface="Arial"/>
                </a:defRPr>
              </a:lvl1pPr>
            </a:lstStyle>
            <a:p>
              <a:pPr/>
              <a:r>
                <a:t>Barra de Titulo</a:t>
              </a:r>
            </a:p>
          </p:txBody>
        </p:sp>
      </p:grpSp>
      <p:sp>
        <p:nvSpPr>
          <p:cNvPr id="85" name="Shape 85"/>
          <p:cNvSpPr/>
          <p:nvPr/>
        </p:nvSpPr>
        <p:spPr>
          <a:xfrm flipH="1">
            <a:off x="1866899" y="668337"/>
            <a:ext cx="76202" cy="381001"/>
          </a:xfrm>
          <a:prstGeom prst="line">
            <a:avLst/>
          </a:prstGeom>
          <a:ln w="88900">
            <a:solidFill>
              <a:srgbClr val="FF0000"/>
            </a:solidFill>
            <a:tailEnd type="triangle"/>
          </a:ln>
        </p:spPr>
        <p:txBody>
          <a:bodyPr lIns="45719" rIns="45719"/>
          <a:lstStyle/>
          <a:p>
            <a:pPr/>
          </a:p>
        </p:txBody>
      </p:sp>
      <p:grpSp>
        <p:nvGrpSpPr>
          <p:cNvPr id="88" name="Group 88"/>
          <p:cNvGrpSpPr/>
          <p:nvPr/>
        </p:nvGrpSpPr>
        <p:grpSpPr>
          <a:xfrm>
            <a:off x="2743200" y="304800"/>
            <a:ext cx="1447800" cy="554038"/>
            <a:chOff x="0" y="0"/>
            <a:chExt cx="1447799" cy="554037"/>
          </a:xfrm>
        </p:grpSpPr>
        <p:sp>
          <p:nvSpPr>
            <p:cNvPr id="86" name="Shape 86"/>
            <p:cNvSpPr/>
            <p:nvPr/>
          </p:nvSpPr>
          <p:spPr>
            <a:xfrm>
              <a:off x="0" y="0"/>
              <a:ext cx="1447800" cy="554038"/>
            </a:xfrm>
            <a:prstGeom prst="rect">
              <a:avLst/>
            </a:prstGeom>
            <a:solidFill>
              <a:srgbClr val="FF0000"/>
            </a:solidFill>
            <a:ln w="12700" cap="flat">
              <a:noFill/>
              <a:miter lim="400000"/>
            </a:ln>
            <a:effectLst/>
          </p:spPr>
          <p:txBody>
            <a:bodyPr wrap="square" lIns="45719" tIns="45719" rIns="45719" bIns="45719" numCol="1" anchor="t">
              <a:noAutofit/>
            </a:bodyPr>
            <a:lstStyle/>
            <a:p>
              <a:pPr algn="ctr" defTabSz="457200">
                <a:defRPr b="1" sz="1600">
                  <a:solidFill>
                    <a:srgbClr val="FFFFFF"/>
                  </a:solidFill>
                  <a:latin typeface="Arial"/>
                  <a:ea typeface="Arial"/>
                  <a:cs typeface="Arial"/>
                  <a:sym typeface="Arial"/>
                </a:defRPr>
              </a:pPr>
            </a:p>
          </p:txBody>
        </p:sp>
        <p:sp>
          <p:nvSpPr>
            <p:cNvPr id="87" name="Shape 87"/>
            <p:cNvSpPr/>
            <p:nvPr/>
          </p:nvSpPr>
          <p:spPr>
            <a:xfrm>
              <a:off x="0" y="0"/>
              <a:ext cx="1447800" cy="4505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indent="39687" algn="ctr" defTabSz="457200">
                <a:defRPr b="1" sz="1600">
                  <a:solidFill>
                    <a:srgbClr val="FFFFFF"/>
                  </a:solidFill>
                  <a:latin typeface="Arial"/>
                  <a:ea typeface="Arial"/>
                  <a:cs typeface="Arial"/>
                  <a:sym typeface="Arial"/>
                </a:defRPr>
              </a:lvl1pPr>
            </a:lstStyle>
            <a:p>
              <a:pPr/>
              <a:r>
                <a:t>Barra de Menu</a:t>
              </a:r>
            </a:p>
          </p:txBody>
        </p:sp>
      </p:grpSp>
      <p:sp>
        <p:nvSpPr>
          <p:cNvPr id="89" name="Shape 89"/>
          <p:cNvSpPr/>
          <p:nvPr/>
        </p:nvSpPr>
        <p:spPr>
          <a:xfrm flipH="1">
            <a:off x="3025775" y="858837"/>
            <a:ext cx="708025" cy="322264"/>
          </a:xfrm>
          <a:prstGeom prst="line">
            <a:avLst/>
          </a:prstGeom>
          <a:ln w="88900">
            <a:solidFill>
              <a:srgbClr val="FF0000"/>
            </a:solidFill>
            <a:tailEnd type="triangle"/>
          </a:ln>
        </p:spPr>
        <p:txBody>
          <a:bodyPr lIns="45719" rIns="45719"/>
          <a:lstStyle/>
          <a:p>
            <a:pPr/>
          </a:p>
        </p:txBody>
      </p:sp>
      <p:grpSp>
        <p:nvGrpSpPr>
          <p:cNvPr id="92" name="Group 92"/>
          <p:cNvGrpSpPr/>
          <p:nvPr/>
        </p:nvGrpSpPr>
        <p:grpSpPr>
          <a:xfrm>
            <a:off x="4430712" y="304800"/>
            <a:ext cx="1512888" cy="714375"/>
            <a:chOff x="0" y="0"/>
            <a:chExt cx="1512887" cy="714375"/>
          </a:xfrm>
        </p:grpSpPr>
        <p:sp>
          <p:nvSpPr>
            <p:cNvPr id="90" name="Shape 90"/>
            <p:cNvSpPr/>
            <p:nvPr/>
          </p:nvSpPr>
          <p:spPr>
            <a:xfrm>
              <a:off x="0" y="0"/>
              <a:ext cx="1512888" cy="714375"/>
            </a:xfrm>
            <a:prstGeom prst="rect">
              <a:avLst/>
            </a:prstGeom>
            <a:solidFill>
              <a:srgbClr val="FF0000"/>
            </a:solidFill>
            <a:ln w="12700" cap="flat">
              <a:noFill/>
              <a:miter lim="400000"/>
            </a:ln>
            <a:effectLst/>
          </p:spPr>
          <p:txBody>
            <a:bodyPr wrap="square" lIns="45719" tIns="45719" rIns="45719" bIns="45719" numCol="1" anchor="t">
              <a:noAutofit/>
            </a:bodyPr>
            <a:lstStyle/>
            <a:p>
              <a:pPr algn="ctr" defTabSz="457200">
                <a:defRPr b="1" sz="1600">
                  <a:solidFill>
                    <a:srgbClr val="FFFFFF"/>
                  </a:solidFill>
                  <a:latin typeface="Arial"/>
                  <a:ea typeface="Arial"/>
                  <a:cs typeface="Arial"/>
                  <a:sym typeface="Arial"/>
                </a:defRPr>
              </a:pPr>
            </a:p>
          </p:txBody>
        </p:sp>
        <p:sp>
          <p:nvSpPr>
            <p:cNvPr id="91" name="Shape 91"/>
            <p:cNvSpPr/>
            <p:nvPr/>
          </p:nvSpPr>
          <p:spPr>
            <a:xfrm>
              <a:off x="0" y="0"/>
              <a:ext cx="1512888" cy="4505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indent="39687" algn="ctr" defTabSz="457200">
                <a:defRPr b="1" sz="1600">
                  <a:solidFill>
                    <a:srgbClr val="FFFFFF"/>
                  </a:solidFill>
                  <a:latin typeface="Arial"/>
                  <a:ea typeface="Arial"/>
                  <a:cs typeface="Arial"/>
                  <a:sym typeface="Arial"/>
                </a:defRPr>
              </a:lvl1pPr>
            </a:lstStyle>
            <a:p>
              <a:pPr/>
              <a:r>
                <a:t>Barra de Herramientas</a:t>
              </a:r>
            </a:p>
          </p:txBody>
        </p:sp>
      </p:grpSp>
      <p:sp>
        <p:nvSpPr>
          <p:cNvPr id="93" name="Shape 93"/>
          <p:cNvSpPr/>
          <p:nvPr/>
        </p:nvSpPr>
        <p:spPr>
          <a:xfrm flipH="1">
            <a:off x="4430712" y="858837"/>
            <a:ext cx="293688" cy="665163"/>
          </a:xfrm>
          <a:prstGeom prst="line">
            <a:avLst/>
          </a:prstGeom>
          <a:ln w="88900">
            <a:solidFill>
              <a:srgbClr val="FF0000"/>
            </a:solidFill>
            <a:tailEnd type="triangle"/>
          </a:ln>
        </p:spPr>
        <p:txBody>
          <a:bodyPr lIns="45719" rIns="45719"/>
          <a:lstStyle/>
          <a:p>
            <a:pPr/>
          </a:p>
        </p:txBody>
      </p:sp>
      <p:sp>
        <p:nvSpPr>
          <p:cNvPr id="94" name="Shape 94"/>
          <p:cNvSpPr/>
          <p:nvPr/>
        </p:nvSpPr>
        <p:spPr>
          <a:xfrm>
            <a:off x="5257800" y="927099"/>
            <a:ext cx="228601" cy="749302"/>
          </a:xfrm>
          <a:prstGeom prst="line">
            <a:avLst/>
          </a:prstGeom>
          <a:ln w="88900">
            <a:solidFill>
              <a:srgbClr val="FF0000"/>
            </a:solidFill>
            <a:tailEnd type="triangle"/>
          </a:ln>
        </p:spPr>
        <p:txBody>
          <a:bodyPr lIns="45719" rIns="45719"/>
          <a:lstStyle/>
          <a:p>
            <a:pPr/>
          </a:p>
        </p:txBody>
      </p:sp>
      <p:grpSp>
        <p:nvGrpSpPr>
          <p:cNvPr id="97" name="Group 97"/>
          <p:cNvGrpSpPr/>
          <p:nvPr/>
        </p:nvGrpSpPr>
        <p:grpSpPr>
          <a:xfrm>
            <a:off x="6019800" y="304800"/>
            <a:ext cx="1295400" cy="381000"/>
            <a:chOff x="0" y="0"/>
            <a:chExt cx="1295400" cy="381000"/>
          </a:xfrm>
        </p:grpSpPr>
        <p:sp>
          <p:nvSpPr>
            <p:cNvPr id="95" name="Shape 95"/>
            <p:cNvSpPr/>
            <p:nvPr/>
          </p:nvSpPr>
          <p:spPr>
            <a:xfrm>
              <a:off x="0" y="0"/>
              <a:ext cx="1295400" cy="381000"/>
            </a:xfrm>
            <a:prstGeom prst="rect">
              <a:avLst/>
            </a:prstGeom>
            <a:solidFill>
              <a:srgbClr val="FF0000"/>
            </a:solidFill>
            <a:ln w="12700" cap="flat">
              <a:noFill/>
              <a:miter lim="400000"/>
            </a:ln>
            <a:effectLst/>
          </p:spPr>
          <p:txBody>
            <a:bodyPr wrap="square" lIns="45719" tIns="45719" rIns="45719" bIns="45719" numCol="1" anchor="t">
              <a:noAutofit/>
            </a:bodyPr>
            <a:lstStyle/>
            <a:p>
              <a:pPr algn="ctr" defTabSz="457200">
                <a:defRPr b="1" sz="1600">
                  <a:solidFill>
                    <a:srgbClr val="FFFFFF"/>
                  </a:solidFill>
                  <a:latin typeface="Arial"/>
                  <a:ea typeface="Arial"/>
                  <a:cs typeface="Arial"/>
                  <a:sym typeface="Arial"/>
                </a:defRPr>
              </a:pPr>
            </a:p>
          </p:txBody>
        </p:sp>
        <p:sp>
          <p:nvSpPr>
            <p:cNvPr id="96" name="Shape 96"/>
            <p:cNvSpPr/>
            <p:nvPr/>
          </p:nvSpPr>
          <p:spPr>
            <a:xfrm>
              <a:off x="0" y="0"/>
              <a:ext cx="1295400" cy="2219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indent="39687" algn="ctr" defTabSz="457200">
                <a:defRPr b="1" sz="1600">
                  <a:solidFill>
                    <a:srgbClr val="FFFFFF"/>
                  </a:solidFill>
                  <a:latin typeface="Arial"/>
                  <a:ea typeface="Arial"/>
                  <a:cs typeface="Arial"/>
                  <a:sym typeface="Arial"/>
                </a:defRPr>
              </a:lvl1pPr>
            </a:lstStyle>
            <a:p>
              <a:pPr/>
              <a:r>
                <a:t>Botones</a:t>
              </a:r>
            </a:p>
          </p:txBody>
        </p:sp>
      </p:grpSp>
      <p:sp>
        <p:nvSpPr>
          <p:cNvPr id="98" name="Shape 98"/>
          <p:cNvSpPr/>
          <p:nvPr/>
        </p:nvSpPr>
        <p:spPr>
          <a:xfrm flipH="1">
            <a:off x="6248399" y="609600"/>
            <a:ext cx="76201" cy="1066801"/>
          </a:xfrm>
          <a:prstGeom prst="line">
            <a:avLst/>
          </a:prstGeom>
          <a:ln w="88900">
            <a:solidFill>
              <a:srgbClr val="FF0000"/>
            </a:solidFill>
            <a:tailEnd type="triangle"/>
          </a:ln>
        </p:spPr>
        <p:txBody>
          <a:bodyPr lIns="45719" rIns="45719"/>
          <a:lstStyle/>
          <a:p>
            <a:pPr/>
          </a:p>
        </p:txBody>
      </p:sp>
      <p:sp>
        <p:nvSpPr>
          <p:cNvPr id="99" name="Shape 99"/>
          <p:cNvSpPr/>
          <p:nvPr/>
        </p:nvSpPr>
        <p:spPr>
          <a:xfrm flipH="1">
            <a:off x="5943599" y="609599"/>
            <a:ext cx="381001" cy="1066802"/>
          </a:xfrm>
          <a:prstGeom prst="line">
            <a:avLst/>
          </a:prstGeom>
          <a:ln w="88900">
            <a:solidFill>
              <a:srgbClr val="FF0000"/>
            </a:solidFill>
            <a:tailEnd type="triangle"/>
          </a:ln>
        </p:spPr>
        <p:txBody>
          <a:bodyPr lIns="45719" rIns="45719"/>
          <a:lstStyle/>
          <a:p>
            <a:pPr/>
          </a:p>
        </p:txBody>
      </p:sp>
      <p:sp>
        <p:nvSpPr>
          <p:cNvPr id="100" name="Shape 100"/>
          <p:cNvSpPr/>
          <p:nvPr/>
        </p:nvSpPr>
        <p:spPr>
          <a:xfrm>
            <a:off x="6324600" y="685800"/>
            <a:ext cx="228601" cy="990600"/>
          </a:xfrm>
          <a:prstGeom prst="line">
            <a:avLst/>
          </a:prstGeom>
          <a:ln w="88900">
            <a:solidFill>
              <a:srgbClr val="FF0000"/>
            </a:solidFill>
            <a:tailEnd type="triangle"/>
          </a:ln>
        </p:spPr>
        <p:txBody>
          <a:bodyPr lIns="45719" rIns="45719"/>
          <a:lstStyle/>
          <a:p>
            <a:pPr/>
          </a:p>
        </p:txBody>
      </p:sp>
      <p:sp>
        <p:nvSpPr>
          <p:cNvPr id="101" name="Shape 101"/>
          <p:cNvSpPr/>
          <p:nvPr/>
        </p:nvSpPr>
        <p:spPr>
          <a:xfrm>
            <a:off x="3079750" y="3376612"/>
            <a:ext cx="2995613" cy="1424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457200">
              <a:defRPr sz="1800"/>
            </a:lvl1pPr>
          </a:lstStyle>
          <a:p>
            <a:pPr/>
            <a:r>
              <a:t>Encuentre el cursor (la rayita vertical que parpadea). Su texto aparecerá aquí cuando  comienza a escribir</a:t>
            </a:r>
          </a:p>
        </p:txBody>
      </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05" name="image.jpeg"/>
          <p:cNvPicPr>
            <a:picLocks noChangeAspect="1"/>
          </p:cNvPicPr>
          <p:nvPr/>
        </p:nvPicPr>
        <p:blipFill>
          <a:blip r:embed="rId3">
            <a:extLst/>
          </a:blip>
          <a:stretch>
            <a:fillRect/>
          </a:stretch>
        </p:blipFill>
        <p:spPr>
          <a:xfrm>
            <a:off x="0" y="0"/>
            <a:ext cx="9144000" cy="6858000"/>
          </a:xfrm>
          <a:prstGeom prst="rect">
            <a:avLst/>
          </a:prstGeom>
          <a:ln w="12700">
            <a:miter lim="400000"/>
          </a:ln>
        </p:spPr>
      </p:pic>
      <p:sp>
        <p:nvSpPr>
          <p:cNvPr id="106" name="Shape 106"/>
          <p:cNvSpPr/>
          <p:nvPr>
            <p:ph type="title" idx="4294967295"/>
          </p:nvPr>
        </p:nvSpPr>
        <p:spPr>
          <a:xfrm>
            <a:off x="457200" y="90487"/>
            <a:ext cx="82296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a:defRPr>
                <a:solidFill>
                  <a:srgbClr val="3BAE46"/>
                </a:solidFill>
              </a:defRPr>
            </a:pPr>
            <a:r>
              <a:t>Como cambiar el tipo de </a:t>
            </a:r>
            <a:br/>
            <a:r>
              <a:t>letra (font)</a:t>
            </a:r>
          </a:p>
        </p:txBody>
      </p:sp>
      <p:sp>
        <p:nvSpPr>
          <p:cNvPr id="107" name="Shape 107"/>
          <p:cNvSpPr/>
          <p:nvPr>
            <p:ph type="body" sz="quarter" idx="4294967295"/>
          </p:nvPr>
        </p:nvSpPr>
        <p:spPr>
          <a:xfrm>
            <a:off x="5638800" y="1143000"/>
            <a:ext cx="3530600" cy="19812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lvl1pPr marL="301752" indent="-301752" algn="l" defTabSz="905255">
              <a:buClr>
                <a:srgbClr val="000000"/>
              </a:buClr>
              <a:buFont typeface="Arial"/>
              <a:buChar char="•"/>
              <a:defRPr sz="1782">
                <a:solidFill>
                  <a:srgbClr val="000000"/>
                </a:solidFill>
              </a:defRPr>
            </a:lvl1pPr>
          </a:lstStyle>
          <a:p>
            <a:pPr/>
            <a:r>
              <a:t>Usted puede cambiar el tipo de la letra y el tamaño usando el menú del formato y haciendo click en fuente…… o usted puede utilizar los atajos en la barra de herramientas del formato </a:t>
            </a:r>
          </a:p>
        </p:txBody>
      </p:sp>
      <p:grpSp>
        <p:nvGrpSpPr>
          <p:cNvPr id="111" name="Group 111"/>
          <p:cNvGrpSpPr/>
          <p:nvPr/>
        </p:nvGrpSpPr>
        <p:grpSpPr>
          <a:xfrm>
            <a:off x="692150" y="1371599"/>
            <a:ext cx="4718050" cy="5257802"/>
            <a:chOff x="0" y="0"/>
            <a:chExt cx="4718049" cy="5257800"/>
          </a:xfrm>
        </p:grpSpPr>
        <p:pic>
          <p:nvPicPr>
            <p:cNvPr id="108" name="image.png"/>
            <p:cNvPicPr>
              <a:picLocks noChangeAspect="1"/>
            </p:cNvPicPr>
            <p:nvPr/>
          </p:nvPicPr>
          <p:blipFill>
            <a:blip r:embed="rId4">
              <a:extLst/>
            </a:blip>
            <a:stretch>
              <a:fillRect/>
            </a:stretch>
          </p:blipFill>
          <p:spPr>
            <a:xfrm>
              <a:off x="144511" y="-1"/>
              <a:ext cx="1688081" cy="1052832"/>
            </a:xfrm>
            <a:prstGeom prst="rect">
              <a:avLst/>
            </a:prstGeom>
            <a:ln w="12700" cap="flat">
              <a:noFill/>
              <a:miter lim="400000"/>
            </a:ln>
            <a:effectLst/>
          </p:spPr>
        </p:pic>
        <p:pic>
          <p:nvPicPr>
            <p:cNvPr id="109" name="image.png"/>
            <p:cNvPicPr>
              <a:picLocks noChangeAspect="1"/>
            </p:cNvPicPr>
            <p:nvPr/>
          </p:nvPicPr>
          <p:blipFill>
            <a:blip r:embed="rId5">
              <a:extLst/>
            </a:blip>
            <a:stretch>
              <a:fillRect/>
            </a:stretch>
          </p:blipFill>
          <p:spPr>
            <a:xfrm>
              <a:off x="906767" y="1197336"/>
              <a:ext cx="3811283" cy="4060465"/>
            </a:xfrm>
            <a:prstGeom prst="rect">
              <a:avLst/>
            </a:prstGeom>
            <a:ln w="12700" cap="flat">
              <a:noFill/>
              <a:miter lim="400000"/>
            </a:ln>
            <a:effectLst/>
          </p:spPr>
        </p:pic>
        <p:sp>
          <p:nvSpPr>
            <p:cNvPr id="110" name="Shape 110"/>
            <p:cNvSpPr/>
            <p:nvPr/>
          </p:nvSpPr>
          <p:spPr>
            <a:xfrm>
              <a:off x="0" y="287424"/>
              <a:ext cx="1016343" cy="200879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629" y="0"/>
                  </a:moveTo>
                  <a:lnTo>
                    <a:pt x="0" y="0"/>
                  </a:lnTo>
                  <a:lnTo>
                    <a:pt x="0" y="21600"/>
                  </a:lnTo>
                  <a:lnTo>
                    <a:pt x="21600" y="21600"/>
                  </a:lnTo>
                </a:path>
              </a:pathLst>
            </a:custGeom>
            <a:noFill/>
            <a:ln w="25400" cap="flat">
              <a:solidFill>
                <a:srgbClr val="FF0000"/>
              </a:solidFill>
              <a:prstDash val="solid"/>
              <a:miter lim="800000"/>
              <a:tailEnd type="triangle" w="med" len="med"/>
            </a:ln>
            <a:effectLst/>
          </p:spPr>
          <p:txBody>
            <a:bodyPr wrap="square" lIns="45719" tIns="45719" rIns="45719" bIns="45719" numCol="1" anchor="t">
              <a:noAutofit/>
            </a:bodyPr>
            <a:lstStyle/>
            <a:p>
              <a:pPr>
                <a:defRPr>
                  <a:latin typeface="+mn-lt"/>
                  <a:ea typeface="+mn-ea"/>
                  <a:cs typeface="+mn-cs"/>
                  <a:sym typeface="Gill Sans"/>
                </a:defRPr>
              </a:pPr>
            </a:p>
          </p:txBody>
        </p:sp>
      </p:grpSp>
      <p:pic>
        <p:nvPicPr>
          <p:cNvPr id="112" name="image.png"/>
          <p:cNvPicPr>
            <a:picLocks noChangeAspect="1"/>
          </p:cNvPicPr>
          <p:nvPr/>
        </p:nvPicPr>
        <p:blipFill>
          <a:blip r:embed="rId6">
            <a:extLst/>
          </a:blip>
          <a:stretch>
            <a:fillRect/>
          </a:stretch>
        </p:blipFill>
        <p:spPr>
          <a:xfrm>
            <a:off x="5410200" y="3276600"/>
            <a:ext cx="2308225" cy="244475"/>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6" name="image.jpeg"/>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117" name="Shape 117"/>
          <p:cNvSpPr/>
          <p:nvPr>
            <p:ph type="title" idx="4294967295"/>
          </p:nvPr>
        </p:nvSpPr>
        <p:spPr>
          <a:xfrm>
            <a:off x="228600" y="90487"/>
            <a:ext cx="6477000" cy="1509714"/>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algn="l">
              <a:defRPr sz="2800">
                <a:solidFill>
                  <a:srgbClr val="3BAE46"/>
                </a:solidFill>
              </a:defRPr>
            </a:pPr>
            <a:r>
              <a:t>Cual es la diferencia de: </a:t>
            </a:r>
            <a:r>
              <a:t>“</a:t>
            </a:r>
            <a:r>
              <a:t>Guardar</a:t>
            </a:r>
            <a:r>
              <a:t>”</a:t>
            </a:r>
            <a:r>
              <a:t> (save) y Guardar como (save as)</a:t>
            </a:r>
          </a:p>
        </p:txBody>
      </p:sp>
      <p:sp>
        <p:nvSpPr>
          <p:cNvPr id="118" name="Shape 118"/>
          <p:cNvSpPr/>
          <p:nvPr>
            <p:ph type="body" idx="4294967295"/>
          </p:nvPr>
        </p:nvSpPr>
        <p:spPr>
          <a:xfrm>
            <a:off x="457200" y="1600200"/>
            <a:ext cx="5461000" cy="4724400"/>
          </a:xfrm>
          <a:prstGeom prst="rect">
            <a:avLst/>
          </a:prstGeom>
          <a:extLst>
            <a:ext uri="{C572A759-6A51-4108-AA02-DFA0A04FC94B}">
              <ma14:wrappingTextBoxFlag xmlns:ma14="http://schemas.microsoft.com/office/mac/drawingml/2011/main" val="1"/>
            </a:ext>
          </a:extLst>
        </p:spPr>
        <p:txBody>
          <a:bodyPr>
            <a:normAutofit fontScale="100000" lnSpcReduction="0"/>
          </a:bodyPr>
          <a:lstStyle/>
          <a:p>
            <a:pPr marL="304800" indent="-304800" algn="l">
              <a:spcBef>
                <a:spcPts val="0"/>
              </a:spcBef>
              <a:buClr>
                <a:srgbClr val="000000"/>
              </a:buClr>
              <a:buFont typeface="Arial"/>
              <a:buChar char="•"/>
              <a:defRPr sz="2800">
                <a:solidFill>
                  <a:srgbClr val="000000"/>
                </a:solidFill>
              </a:defRPr>
            </a:pPr>
            <a:r>
              <a:t>Usa “g</a:t>
            </a:r>
            <a:r>
              <a:rPr u="sng"/>
              <a:t>uardar como”</a:t>
            </a:r>
            <a:endParaRPr u="sng"/>
          </a:p>
          <a:p>
            <a:pPr marL="304800" indent="-304800" algn="l">
              <a:spcBef>
                <a:spcPts val="0"/>
              </a:spcBef>
              <a:buClr>
                <a:srgbClr val="000000"/>
              </a:buClr>
              <a:buChar char="-"/>
              <a:defRPr sz="2800">
                <a:solidFill>
                  <a:srgbClr val="000000"/>
                </a:solidFill>
              </a:defRPr>
            </a:pPr>
            <a:r>
              <a:t>Cuando va a guardar su archivo por primera vez</a:t>
            </a:r>
          </a:p>
          <a:p>
            <a:pPr marL="304800" indent="-304800" algn="l">
              <a:spcBef>
                <a:spcPts val="0"/>
              </a:spcBef>
              <a:buClr>
                <a:srgbClr val="000000"/>
              </a:buClr>
              <a:buChar char="-"/>
              <a:defRPr sz="2800">
                <a:solidFill>
                  <a:srgbClr val="000000"/>
                </a:solidFill>
              </a:defRPr>
            </a:pPr>
            <a:r>
              <a:t>Cuando esta guardando su archivo en un lugar nuevo</a:t>
            </a:r>
          </a:p>
          <a:p>
            <a:pPr marL="304800" indent="-304800" algn="l">
              <a:spcBef>
                <a:spcPts val="0"/>
              </a:spcBef>
              <a:buClr>
                <a:srgbClr val="000000"/>
              </a:buClr>
              <a:buChar char="-"/>
              <a:defRPr sz="2800">
                <a:solidFill>
                  <a:srgbClr val="000000"/>
                </a:solidFill>
              </a:defRPr>
            </a:pPr>
            <a:r>
              <a:t>Cuando va a guardar su archivo bajo un nuevo nombre</a:t>
            </a:r>
          </a:p>
          <a:p>
            <a:pPr marL="304800" indent="-304800" algn="l">
              <a:spcBef>
                <a:spcPts val="0"/>
              </a:spcBef>
              <a:buClr>
                <a:srgbClr val="000000"/>
              </a:buClr>
              <a:buFont typeface="Arial"/>
              <a:buChar char="•"/>
              <a:defRPr sz="2800">
                <a:solidFill>
                  <a:srgbClr val="000000"/>
                </a:solidFill>
              </a:defRPr>
            </a:pPr>
            <a:r>
              <a:t>Usa </a:t>
            </a:r>
            <a:r>
              <a:rPr u="sng"/>
              <a:t>Guardar</a:t>
            </a:r>
            <a:endParaRPr u="sng"/>
          </a:p>
          <a:p>
            <a:pPr marL="304800" indent="-304800" algn="l">
              <a:spcBef>
                <a:spcPts val="0"/>
              </a:spcBef>
              <a:buSzTx/>
              <a:buNone/>
              <a:defRPr sz="2800">
                <a:solidFill>
                  <a:srgbClr val="000000"/>
                </a:solidFill>
              </a:defRPr>
            </a:pPr>
            <a:r>
              <a:t>-Cuando haya hecho un cambio en su documento</a:t>
            </a:r>
          </a:p>
        </p:txBody>
      </p:sp>
      <p:grpSp>
        <p:nvGrpSpPr>
          <p:cNvPr id="121" name="Group 121"/>
          <p:cNvGrpSpPr/>
          <p:nvPr/>
        </p:nvGrpSpPr>
        <p:grpSpPr>
          <a:xfrm>
            <a:off x="6019800" y="1066800"/>
            <a:ext cx="2590800" cy="5029200"/>
            <a:chOff x="0" y="0"/>
            <a:chExt cx="2590800" cy="5029200"/>
          </a:xfrm>
        </p:grpSpPr>
        <p:pic>
          <p:nvPicPr>
            <p:cNvPr id="119" name="image.png"/>
            <p:cNvPicPr>
              <a:picLocks noChangeAspect="1"/>
            </p:cNvPicPr>
            <p:nvPr/>
          </p:nvPicPr>
          <p:blipFill>
            <a:blip r:embed="rId3">
              <a:extLst/>
            </a:blip>
            <a:srcRect l="0" t="0" r="67507" b="5000"/>
            <a:stretch>
              <a:fillRect/>
            </a:stretch>
          </p:blipFill>
          <p:spPr>
            <a:xfrm>
              <a:off x="-1" y="-1"/>
              <a:ext cx="2295527" cy="5029202"/>
            </a:xfrm>
            <a:prstGeom prst="rect">
              <a:avLst/>
            </a:prstGeom>
            <a:ln w="12700" cap="flat">
              <a:solidFill>
                <a:srgbClr val="000000"/>
              </a:solidFill>
              <a:prstDash val="solid"/>
              <a:round/>
            </a:ln>
            <a:effectLst/>
          </p:spPr>
        </p:pic>
        <p:sp>
          <p:nvSpPr>
            <p:cNvPr id="120" name="Shape 120"/>
            <p:cNvSpPr/>
            <p:nvPr/>
          </p:nvSpPr>
          <p:spPr>
            <a:xfrm>
              <a:off x="1600200" y="1385887"/>
              <a:ext cx="990600" cy="457201"/>
            </a:xfrm>
            <a:prstGeom prst="leftArrow">
              <a:avLst>
                <a:gd name="adj1" fmla="val 50000"/>
                <a:gd name="adj2" fmla="val 54167"/>
              </a:avLst>
            </a:prstGeom>
            <a:solidFill>
              <a:srgbClr val="FF0000"/>
            </a:solidFill>
            <a:ln w="12700" cap="flat">
              <a:solidFill>
                <a:srgbClr val="000000"/>
              </a:solidFill>
              <a:prstDash val="solid"/>
              <a:round/>
            </a:ln>
            <a:effectLst/>
          </p:spPr>
          <p:txBody>
            <a:bodyPr wrap="square" lIns="45719" tIns="45719" rIns="45719" bIns="45719" numCol="1" anchor="t">
              <a:noAutofit/>
            </a:bodyPr>
            <a:lstStyle/>
            <a:p>
              <a:pPr defTabSz="457200">
                <a:defRPr sz="1800"/>
              </a:pPr>
            </a:p>
          </p:txBody>
        </p:sp>
      </p:grpSp>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theme/theme1.xml><?xml version="1.0" encoding="utf-8"?>
<a:theme xmlns:a="http://schemas.openxmlformats.org/drawingml/2006/main" xmlns:r="http://schemas.openxmlformats.org/officeDocument/2006/relationships" name="Default - Title Slide">
  <a:themeElements>
    <a:clrScheme name="Default - Title Slide">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 Title Slide">
      <a:majorFont>
        <a:latin typeface="Helvetica"/>
        <a:ea typeface="Helvetica"/>
        <a:cs typeface="Helvetica"/>
      </a:majorFont>
      <a:minorFont>
        <a:latin typeface="Gill Sans"/>
        <a:ea typeface="Gill Sans"/>
        <a:cs typeface="Gill Sans"/>
      </a:minorFont>
    </a:fontScheme>
    <a:fmtScheme name="Default - Title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 Title Slide">
  <a:themeElements>
    <a:clrScheme name="Default - Title Slide">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 Title Slide">
      <a:majorFont>
        <a:latin typeface="Helvetica"/>
        <a:ea typeface="Helvetica"/>
        <a:cs typeface="Helvetica"/>
      </a:majorFont>
      <a:minorFont>
        <a:latin typeface="Gill Sans"/>
        <a:ea typeface="Gill Sans"/>
        <a:cs typeface="Gill Sans"/>
      </a:minorFont>
    </a:fontScheme>
    <a:fmtScheme name="Default - Title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200" u="none" kumimoji="0" normalizeH="0">
            <a:ln>
              <a:noFill/>
            </a:ln>
            <a:solidFill>
              <a:srgbClr val="000000"/>
            </a:solidFill>
            <a:effectLst/>
            <a:uFillTx/>
            <a:latin typeface="Lucida Grande"/>
            <a:ea typeface="Lucida Grande"/>
            <a:cs typeface="Lucida Grande"/>
            <a:sym typeface="Lucida Grand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