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jpeg" ContentType="image/jpeg"/>
  <Override PartName="/ppt/notesSlides/notesSlide7.xml" ContentType="application/vnd.openxmlformats-officedocument.presentationml.notesSlide+xml"/>
  <Override PartName="/ppt/media/image4.jpeg" ContentType="image/jpeg"/>
  <Override PartName="/ppt/notesSlides/notesSlide8.xml" ContentType="application/vnd.openxmlformats-officedocument.presentationml.notesSlide+xml"/>
  <Override PartName="/ppt/media/image5.jpeg" ContentType="image/jpeg"/>
  <Override PartName="/ppt/media/image6.jpeg" ContentType="image/jpeg"/>
  <Override PartName="/ppt/notesSlides/notesSlide9.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Lucida Grande"/>
          <a:ea typeface="Lucida Grande"/>
          <a:cs typeface="Lucida Gran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Lucida Grande"/>
          <a:ea typeface="Lucida Grande"/>
          <a:cs typeface="Lucida Gran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Lucida Grande"/>
          <a:ea typeface="Lucida Grande"/>
          <a:cs typeface="Lucida Gran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Lucida Grande"/>
          <a:ea typeface="Lucida Grande"/>
          <a:cs typeface="Lucida Grand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Lucida Grande"/>
          <a:ea typeface="Lucida Grande"/>
          <a:cs typeface="Lucida Grand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Lucida Grande"/>
          <a:ea typeface="Lucida Grande"/>
          <a:cs typeface="Lucida Grande"/>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Lucida Grande"/>
          <a:ea typeface="Lucida Grande"/>
          <a:cs typeface="Lucida Grande"/>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Lucida Grande"/>
          <a:ea typeface="Lucida Grande"/>
          <a:cs typeface="Lucida Grande"/>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Lucida Grande"/>
          <a:ea typeface="Lucida Grande"/>
          <a:cs typeface="Lucida Grand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Lucida Grande"/>
          <a:ea typeface="Lucida Grande"/>
          <a:cs typeface="Lucida Gran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Lucida Grande"/>
          <a:ea typeface="Lucida Grande"/>
          <a:cs typeface="Lucida Gran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Lucida Grande"/>
          <a:ea typeface="Lucida Grande"/>
          <a:cs typeface="Lucida Grande"/>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Lucida Grande"/>
          <a:ea typeface="Lucida Grande"/>
          <a:cs typeface="Lucida Grande"/>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ph type="sldImg"/>
          </p:nvPr>
        </p:nvSpPr>
        <p:spPr>
          <a:xfrm>
            <a:off x="1143000" y="685800"/>
            <a:ext cx="4572000" cy="3429000"/>
          </a:xfrm>
          <a:prstGeom prst="rect">
            <a:avLst/>
          </a:prstGeom>
        </p:spPr>
        <p:txBody>
          <a:bodyPr/>
          <a:lstStyle/>
          <a:p>
            <a:pPr/>
          </a:p>
        </p:txBody>
      </p:sp>
      <p:sp>
        <p:nvSpPr>
          <p:cNvPr id="32" name="Shape 3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Gill Sans"/>
      </a:defRPr>
    </a:lvl1pPr>
    <a:lvl2pPr indent="228600" latinLnBrk="0">
      <a:defRPr sz="1200">
        <a:latin typeface="+mj-lt"/>
        <a:ea typeface="+mj-ea"/>
        <a:cs typeface="+mj-cs"/>
        <a:sym typeface="Gill Sans"/>
      </a:defRPr>
    </a:lvl2pPr>
    <a:lvl3pPr indent="457200" latinLnBrk="0">
      <a:defRPr sz="1200">
        <a:latin typeface="+mj-lt"/>
        <a:ea typeface="+mj-ea"/>
        <a:cs typeface="+mj-cs"/>
        <a:sym typeface="Gill Sans"/>
      </a:defRPr>
    </a:lvl3pPr>
    <a:lvl4pPr indent="685800" latinLnBrk="0">
      <a:defRPr sz="1200">
        <a:latin typeface="+mj-lt"/>
        <a:ea typeface="+mj-ea"/>
        <a:cs typeface="+mj-cs"/>
        <a:sym typeface="Gill Sans"/>
      </a:defRPr>
    </a:lvl4pPr>
    <a:lvl5pPr indent="914400" latinLnBrk="0">
      <a:defRPr sz="1200">
        <a:latin typeface="+mj-lt"/>
        <a:ea typeface="+mj-ea"/>
        <a:cs typeface="+mj-cs"/>
        <a:sym typeface="Gill Sans"/>
      </a:defRPr>
    </a:lvl5pPr>
    <a:lvl6pPr indent="1143000" latinLnBrk="0">
      <a:defRPr sz="1200">
        <a:latin typeface="+mj-lt"/>
        <a:ea typeface="+mj-ea"/>
        <a:cs typeface="+mj-cs"/>
        <a:sym typeface="Gill Sans"/>
      </a:defRPr>
    </a:lvl6pPr>
    <a:lvl7pPr indent="1371600" latinLnBrk="0">
      <a:defRPr sz="1200">
        <a:latin typeface="+mj-lt"/>
        <a:ea typeface="+mj-ea"/>
        <a:cs typeface="+mj-cs"/>
        <a:sym typeface="Gill Sans"/>
      </a:defRPr>
    </a:lvl7pPr>
    <a:lvl8pPr indent="1600200" latinLnBrk="0">
      <a:defRPr sz="1200">
        <a:latin typeface="+mj-lt"/>
        <a:ea typeface="+mj-ea"/>
        <a:cs typeface="+mj-cs"/>
        <a:sym typeface="Gill Sans"/>
      </a:defRPr>
    </a:lvl8pPr>
    <a:lvl9pPr indent="1828800" latinLnBrk="0">
      <a:defRPr sz="1200">
        <a:latin typeface="+mj-lt"/>
        <a:ea typeface="+mj-ea"/>
        <a:cs typeface="+mj-cs"/>
        <a:sym typeface="Gill Sans"/>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sldImg"/>
          </p:nvPr>
        </p:nvSpPr>
        <p:spPr>
          <a:prstGeom prst="rect">
            <a:avLst/>
          </a:prstGeom>
        </p:spPr>
        <p:txBody>
          <a:bodyPr/>
          <a:lstStyle/>
          <a:p>
            <a:pPr/>
          </a:p>
        </p:txBody>
      </p:sp>
      <p:sp>
        <p:nvSpPr>
          <p:cNvPr id="60" name="Shape 60"/>
          <p:cNvSpPr/>
          <p:nvPr>
            <p:ph type="body" sz="quarter" idx="1"/>
          </p:nvPr>
        </p:nvSpPr>
        <p:spPr>
          <a:prstGeom prst="rect">
            <a:avLst/>
          </a:prstGeom>
        </p:spPr>
        <p:txBody>
          <a:bodyPr/>
          <a:lstStyle/>
          <a:p>
            <a:pPr>
              <a:defRPr>
                <a:latin typeface="Arial"/>
                <a:ea typeface="Arial"/>
                <a:cs typeface="Arial"/>
                <a:sym typeface="Arial"/>
              </a:defRPr>
            </a:pPr>
            <a:r>
              <a:t>An operating system is sometimes abbreviated </a:t>
            </a:r>
            <a:r>
              <a:t>“</a:t>
            </a:r>
            <a:r>
              <a:t>OS</a:t>
            </a:r>
            <a:r>
              <a:t>”</a:t>
            </a:r>
            <a:r>
              <a:t>. The Operating System manages the hardware and software resources of your computer. The Operating System is the Butler of the estate (your computer). The staff (other software) does the work, but the Butler keeps everyone else on task. Windows is the most popular operating system but not the only operating system. Macintosh computers (often referred to as Macs) have their own operating systems. Any PC that runs Windows as an operating system can also run an open source operating system, such as Ubuntu. If you want to learn more about Macs or open source computers let me know.</a:t>
            </a:r>
          </a:p>
          <a:p>
            <a:pPr>
              <a:defRPr>
                <a:latin typeface="Arial"/>
                <a:ea typeface="Arial"/>
                <a:cs typeface="Arial"/>
                <a:sym typeface="Arial"/>
              </a:defRPr>
            </a:pPr>
          </a:p>
          <a:p>
            <a:pPr>
              <a:defRPr>
                <a:latin typeface="Arial"/>
                <a:ea typeface="Arial"/>
                <a:cs typeface="Arial"/>
                <a:sym typeface="Arial"/>
              </a:defRPr>
            </a:pPr>
            <a:r>
              <a:t>Instructor - Tell students which operating system the computer they</a:t>
            </a:r>
            <a:r>
              <a:t>’</a:t>
            </a:r>
            <a:r>
              <a:t>re working on is running.</a:t>
            </a:r>
          </a:p>
          <a:p>
            <a:pPr>
              <a:defRPr>
                <a:latin typeface="Arial"/>
                <a:ea typeface="Arial"/>
                <a:cs typeface="Arial"/>
                <a:sym typeface="Arial"/>
              </a:defRPr>
            </a:pPr>
          </a:p>
          <a:p>
            <a:pPr>
              <a:defRPr>
                <a:latin typeface="Arial"/>
                <a:ea typeface="Arial"/>
                <a:cs typeface="Arial"/>
                <a:sym typeface="Arial"/>
              </a:defRPr>
            </a:pPr>
            <a:r>
              <a:t>Various programs and input methods compete for the attention of the central processing unit (CPU) and demand memory, storage and input/output space for their own purposes. In this capacity, the operating system plays the role of the good parent, making sure that each application gets the necessary resources while playing nicely with all the other applications.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indent="39687">
              <a:defRPr>
                <a:latin typeface="Lucida Grande"/>
                <a:ea typeface="Lucida Grande"/>
                <a:cs typeface="Lucida Grande"/>
                <a:sym typeface="Lucida Grande"/>
              </a:defRPr>
            </a:pPr>
            <a:r>
              <a:t>Now let</a:t>
            </a:r>
            <a:r>
              <a:t>’</a:t>
            </a:r>
            <a:r>
              <a:t>s talk about how to get around your OS.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lvl1pPr indent="39687">
              <a:defRPr>
                <a:latin typeface="Lucida Grande"/>
                <a:ea typeface="Lucida Grande"/>
                <a:cs typeface="Lucida Grande"/>
                <a:sym typeface="Lucida Grande"/>
              </a:defRPr>
            </a:lvl1pPr>
          </a:lstStyle>
          <a:p>
            <a:pPr/>
            <a:r>
              <a:t>Encourage students to open the start menu. Walk through what they see there.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defRPr sz="1600">
                <a:latin typeface="Courier New"/>
                <a:ea typeface="Courier New"/>
                <a:cs typeface="Courier New"/>
                <a:sym typeface="Courier New"/>
              </a:defRPr>
            </a:pPr>
            <a:r>
              <a:t>Instructor - Encourage students to open a word processor and experiment with these functions. Walk through closing, minimizing, and resizing a window. Explain the difference between minimizing a window and closing it. </a:t>
            </a:r>
            <a:r>
              <a:rPr sz="1200">
                <a:latin typeface="Lucida Grande"/>
                <a:ea typeface="Lucida Grande"/>
                <a:cs typeface="Lucida Grande"/>
                <a:sym typeface="Lucida Grande"/>
              </a:rPr>
              <a:t>Have them open several windows and see how they can move from one window to another and back again.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indent="39687">
              <a:defRPr>
                <a:latin typeface="+mn-lt"/>
                <a:ea typeface="+mn-ea"/>
                <a:cs typeface="+mn-cs"/>
                <a:sym typeface="Helvetica"/>
              </a:defRPr>
            </a:pPr>
            <a:r>
              <a:t>Talk about what kinds of files they might use or create:</a:t>
            </a:r>
          </a:p>
          <a:p>
            <a:pPr indent="39687">
              <a:defRPr>
                <a:latin typeface="+mn-lt"/>
                <a:ea typeface="+mn-ea"/>
                <a:cs typeface="+mn-cs"/>
                <a:sym typeface="Helvetica"/>
              </a:defRPr>
            </a:pPr>
            <a:r>
              <a:t> A Microsoft Word file: a resume, a cover letter, a recipe.</a:t>
            </a:r>
          </a:p>
          <a:p>
            <a:pPr indent="39687">
              <a:defRPr>
                <a:latin typeface="+mn-lt"/>
                <a:ea typeface="+mn-ea"/>
                <a:cs typeface="+mn-cs"/>
                <a:sym typeface="Helvetica"/>
              </a:defRPr>
            </a:pPr>
            <a:r>
              <a:t> A Microsoft Excel file: Your family budget, Your family</a:t>
            </a:r>
            <a:r>
              <a:t>’</a:t>
            </a:r>
            <a:r>
              <a:t>s summer schedule</a:t>
            </a:r>
          </a:p>
          <a:p>
            <a:pPr indent="39687">
              <a:defRPr>
                <a:latin typeface="+mn-lt"/>
                <a:ea typeface="+mn-ea"/>
                <a:cs typeface="+mn-cs"/>
                <a:sym typeface="Helvetica"/>
              </a:defRPr>
            </a:pPr>
            <a:r>
              <a:t>A Microsoft PowerPoint file: A sales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sldImg"/>
          </p:nvPr>
        </p:nvSpPr>
        <p:spPr>
          <a:prstGeom prst="rect">
            <a:avLst/>
          </a:prstGeom>
        </p:spPr>
        <p:txBody>
          <a:bodyPr/>
          <a:lstStyle/>
          <a:p>
            <a:pPr/>
          </a:p>
        </p:txBody>
      </p:sp>
      <p:sp>
        <p:nvSpPr>
          <p:cNvPr id="219" name="Shape 219"/>
          <p:cNvSpPr/>
          <p:nvPr>
            <p:ph type="body" sz="quarter" idx="1"/>
          </p:nvPr>
        </p:nvSpPr>
        <p:spPr>
          <a:prstGeom prst="rect">
            <a:avLst/>
          </a:prstGeom>
        </p:spPr>
        <p:txBody>
          <a:bodyPr/>
          <a:lstStyle/>
          <a:p>
            <a:pPr indent="39687">
              <a:defRPr>
                <a:latin typeface="+mn-lt"/>
                <a:ea typeface="+mn-ea"/>
                <a:cs typeface="+mn-cs"/>
                <a:sym typeface="Helvetica"/>
              </a:defRPr>
            </a:pPr>
            <a:r>
              <a:t>Talk about what kinds of files they might use or create:</a:t>
            </a:r>
          </a:p>
          <a:p>
            <a:pPr indent="39687">
              <a:defRPr>
                <a:latin typeface="+mn-lt"/>
                <a:ea typeface="+mn-ea"/>
                <a:cs typeface="+mn-cs"/>
                <a:sym typeface="Helvetica"/>
              </a:defRPr>
            </a:pPr>
            <a:r>
              <a:t> A Microsoft Word file: a resume, a cover letter, a recipe.</a:t>
            </a:r>
          </a:p>
          <a:p>
            <a:pPr indent="39687">
              <a:defRPr>
                <a:latin typeface="+mn-lt"/>
                <a:ea typeface="+mn-ea"/>
                <a:cs typeface="+mn-cs"/>
                <a:sym typeface="Helvetica"/>
              </a:defRPr>
            </a:pPr>
            <a:r>
              <a:t> A Microsoft Excel file: Your family budget, Your family</a:t>
            </a:r>
            <a:r>
              <a:t>’</a:t>
            </a:r>
            <a:r>
              <a:t>s summer schedule</a:t>
            </a:r>
          </a:p>
          <a:p>
            <a:pPr indent="39687">
              <a:defRPr>
                <a:latin typeface="+mn-lt"/>
                <a:ea typeface="+mn-ea"/>
                <a:cs typeface="+mn-cs"/>
                <a:sym typeface="Helvetica"/>
              </a:defRPr>
            </a:pPr>
            <a:r>
              <a:t>A Microsoft PowerPoint file: A sales presentation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sldImg"/>
          </p:nvPr>
        </p:nvSpPr>
        <p:spPr>
          <a:prstGeom prst="rect">
            <a:avLst/>
          </a:prstGeom>
        </p:spPr>
        <p:txBody>
          <a:bodyPr/>
          <a:lstStyle/>
          <a:p>
            <a:pPr/>
          </a:p>
        </p:txBody>
      </p:sp>
      <p:sp>
        <p:nvSpPr>
          <p:cNvPr id="228" name="Shape 228"/>
          <p:cNvSpPr/>
          <p:nvPr>
            <p:ph type="body" sz="quarter" idx="1"/>
          </p:nvPr>
        </p:nvSpPr>
        <p:spPr>
          <a:prstGeom prst="rect">
            <a:avLst/>
          </a:prstGeom>
        </p:spPr>
        <p:txBody>
          <a:bodyPr/>
          <a:lstStyle/>
          <a:p>
            <a:pPr indent="39687">
              <a:defRPr>
                <a:latin typeface="+mn-lt"/>
                <a:ea typeface="+mn-ea"/>
                <a:cs typeface="+mn-cs"/>
                <a:sym typeface="Helvetica"/>
              </a:defRPr>
            </a:pPr>
            <a:r>
              <a:t>Talk about what kinds of files they might use or create:</a:t>
            </a:r>
          </a:p>
          <a:p>
            <a:pPr indent="39687">
              <a:defRPr>
                <a:latin typeface="+mn-lt"/>
                <a:ea typeface="+mn-ea"/>
                <a:cs typeface="+mn-cs"/>
                <a:sym typeface="Helvetica"/>
              </a:defRPr>
            </a:pPr>
            <a:r>
              <a:t> A Microsoft Word file: a resume, a cover letter, a recipe.</a:t>
            </a:r>
          </a:p>
          <a:p>
            <a:pPr indent="39687">
              <a:defRPr>
                <a:latin typeface="+mn-lt"/>
                <a:ea typeface="+mn-ea"/>
                <a:cs typeface="+mn-cs"/>
                <a:sym typeface="Helvetica"/>
              </a:defRPr>
            </a:pPr>
            <a:r>
              <a:t> A Microsoft Excel file: Your family budget, Your family</a:t>
            </a:r>
            <a:r>
              <a:t>’</a:t>
            </a:r>
            <a:r>
              <a:t>s summer schedule</a:t>
            </a:r>
          </a:p>
          <a:p>
            <a:pPr indent="39687">
              <a:defRPr>
                <a:latin typeface="+mn-lt"/>
                <a:ea typeface="+mn-ea"/>
                <a:cs typeface="+mn-cs"/>
                <a:sym typeface="Helvetica"/>
              </a:defRPr>
            </a:pPr>
            <a:r>
              <a:t>A Microsoft PowerPoint file: A sales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defRPr>
                <a:latin typeface="+mn-lt"/>
                <a:ea typeface="+mn-ea"/>
                <a:cs typeface="+mn-cs"/>
                <a:sym typeface="Helvetica"/>
              </a:defRPr>
            </a:pPr>
            <a:r>
              <a:t>Talk through each of these.</a:t>
            </a:r>
          </a:p>
          <a:p>
            <a:pPr>
              <a:defRPr>
                <a:latin typeface="+mn-lt"/>
                <a:ea typeface="+mn-ea"/>
                <a:cs typeface="+mn-cs"/>
                <a:sym typeface="Helvetica"/>
              </a:defRPr>
            </a:pPr>
            <a:r>
              <a:t>Mention the cloud only briefly, but let them know that there is another module in the course that talks about using the cloud.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lvl1pPr marL="382587" indent="-179387">
              <a:spcBef>
                <a:spcPts val="700"/>
              </a:spcBef>
              <a:buClr>
                <a:srgbClr val="000000"/>
              </a:buClr>
              <a:buSzPct val="100000"/>
              <a:buChar char="•"/>
              <a:defRPr>
                <a:latin typeface="Arial"/>
                <a:ea typeface="Arial"/>
                <a:cs typeface="Arial"/>
                <a:sym typeface="Arial"/>
              </a:defRPr>
            </a:lvl1pPr>
          </a:lstStyle>
          <a:p>
            <a:pPr/>
            <a:r>
              <a:t>Walk students through these steps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sp>
        <p:nvSpPr>
          <p:cNvPr id="11" name="Shape 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8" name="Shape 1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5" name="Shape 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8348099" y="6454775"/>
            <a:ext cx="393240" cy="358140"/>
          </a:xfrm>
          <a:prstGeom prst="rect">
            <a:avLst/>
          </a:prstGeom>
          <a:ln w="12700">
            <a:miter lim="400000"/>
          </a:ln>
        </p:spPr>
        <p:txBody>
          <a:bodyPr wrap="none" lIns="45719" rIns="45719">
            <a:spAutoFit/>
          </a:bodyPr>
          <a:lstStyle>
            <a:lvl1pPr algn="ctr" defTabSz="457200">
              <a:defRPr sz="1800"/>
            </a:lvl1pPr>
          </a:lstStyle>
          <a:p>
            <a:pPr/>
            <a:fld id="{86CB4B4D-7CA3-9044-876B-883B54F8677D}" type="slidenum"/>
          </a:p>
        </p:txBody>
      </p:sp>
      <p:sp>
        <p:nvSpPr>
          <p:cNvPr id="3" name="Shape 3"/>
          <p:cNvSpPr/>
          <p:nvPr>
            <p:ph type="title"/>
          </p:nvPr>
        </p:nvSpPr>
        <p:spPr>
          <a:xfrm>
            <a:off x="457200" y="92074"/>
            <a:ext cx="8229600" cy="1508127"/>
          </a:xfrm>
          <a:prstGeom prst="rect">
            <a:avLst/>
          </a:prstGeom>
          <a:ln w="12700">
            <a:miter lim="400000"/>
          </a:ln>
        </p:spPr>
        <p:txBody>
          <a:bodyPr lIns="38100" tIns="38100" rIns="38100" bIns="38100" anchor="ctr"/>
          <a:lstStyle/>
          <a:p>
            <a:pPr/>
          </a:p>
        </p:txBody>
      </p:sp>
      <p:sp>
        <p:nvSpPr>
          <p:cNvPr id="4" name="Shape 4"/>
          <p:cNvSpPr/>
          <p:nvPr>
            <p:ph type="body" idx="1"/>
          </p:nvPr>
        </p:nvSpPr>
        <p:spPr>
          <a:xfrm>
            <a:off x="457200" y="1600200"/>
            <a:ext cx="8229600" cy="5257800"/>
          </a:xfrm>
          <a:prstGeom prst="rect">
            <a:avLst/>
          </a:prstGeom>
          <a:ln w="12700">
            <a:miter lim="400000"/>
          </a:ln>
        </p:spPr>
        <p:txBody>
          <a:bodyPr lIns="38100" tIns="38100" rIns="38100" bIns="38100"/>
          <a:lstStyle/>
          <a:p>
            <a:pP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3200" u="none">
          <a:ln>
            <a:noFill/>
          </a:ln>
          <a:solidFill>
            <a:srgbClr val="90837B"/>
          </a:solidFill>
          <a:uFillTx/>
          <a:latin typeface="Lucida Grande"/>
          <a:ea typeface="Lucida Grande"/>
          <a:cs typeface="Lucida Grande"/>
          <a:sym typeface="Lucida Grande"/>
        </a:defRPr>
      </a:lvl1pPr>
      <a:lvl2pPr marL="0" marR="0" indent="0" algn="ctr" defTabSz="914400" rtl="0" latinLnBrk="0">
        <a:lnSpc>
          <a:spcPct val="100000"/>
        </a:lnSpc>
        <a:spcBef>
          <a:spcPts val="0"/>
        </a:spcBef>
        <a:spcAft>
          <a:spcPts val="0"/>
        </a:spcAft>
        <a:buClrTx/>
        <a:buSzTx/>
        <a:buFontTx/>
        <a:buNone/>
        <a:tabLst/>
        <a:defRPr b="1" baseline="0" cap="none" i="0" spc="0" strike="noStrike" sz="3200" u="none">
          <a:ln>
            <a:noFill/>
          </a:ln>
          <a:solidFill>
            <a:srgbClr val="90837B"/>
          </a:solidFill>
          <a:uFillTx/>
          <a:latin typeface="Lucida Grande"/>
          <a:ea typeface="Lucida Grande"/>
          <a:cs typeface="Lucida Grande"/>
          <a:sym typeface="Lucida Grande"/>
        </a:defRPr>
      </a:lvl2pPr>
      <a:lvl3pPr marL="0" marR="0" indent="0" algn="ctr" defTabSz="914400" rtl="0" latinLnBrk="0">
        <a:lnSpc>
          <a:spcPct val="100000"/>
        </a:lnSpc>
        <a:spcBef>
          <a:spcPts val="0"/>
        </a:spcBef>
        <a:spcAft>
          <a:spcPts val="0"/>
        </a:spcAft>
        <a:buClrTx/>
        <a:buSzTx/>
        <a:buFontTx/>
        <a:buNone/>
        <a:tabLst/>
        <a:defRPr b="1" baseline="0" cap="none" i="0" spc="0" strike="noStrike" sz="3200" u="none">
          <a:ln>
            <a:noFill/>
          </a:ln>
          <a:solidFill>
            <a:srgbClr val="90837B"/>
          </a:solidFill>
          <a:uFillTx/>
          <a:latin typeface="Lucida Grande"/>
          <a:ea typeface="Lucida Grande"/>
          <a:cs typeface="Lucida Grande"/>
          <a:sym typeface="Lucida Grande"/>
        </a:defRPr>
      </a:lvl3pPr>
      <a:lvl4pPr marL="0" marR="0" indent="0" algn="ctr" defTabSz="914400" rtl="0" latinLnBrk="0">
        <a:lnSpc>
          <a:spcPct val="100000"/>
        </a:lnSpc>
        <a:spcBef>
          <a:spcPts val="0"/>
        </a:spcBef>
        <a:spcAft>
          <a:spcPts val="0"/>
        </a:spcAft>
        <a:buClrTx/>
        <a:buSzTx/>
        <a:buFontTx/>
        <a:buNone/>
        <a:tabLst/>
        <a:defRPr b="1" baseline="0" cap="none" i="0" spc="0" strike="noStrike" sz="3200" u="none">
          <a:ln>
            <a:noFill/>
          </a:ln>
          <a:solidFill>
            <a:srgbClr val="90837B"/>
          </a:solidFill>
          <a:uFillTx/>
          <a:latin typeface="Lucida Grande"/>
          <a:ea typeface="Lucida Grande"/>
          <a:cs typeface="Lucida Grande"/>
          <a:sym typeface="Lucida Grande"/>
        </a:defRPr>
      </a:lvl4pPr>
      <a:lvl5pPr marL="0" marR="0" indent="0" algn="ctr" defTabSz="914400" rtl="0" latinLnBrk="0">
        <a:lnSpc>
          <a:spcPct val="100000"/>
        </a:lnSpc>
        <a:spcBef>
          <a:spcPts val="0"/>
        </a:spcBef>
        <a:spcAft>
          <a:spcPts val="0"/>
        </a:spcAft>
        <a:buClrTx/>
        <a:buSzTx/>
        <a:buFontTx/>
        <a:buNone/>
        <a:tabLst/>
        <a:defRPr b="1" baseline="0" cap="none" i="0" spc="0" strike="noStrike" sz="3200" u="none">
          <a:ln>
            <a:noFill/>
          </a:ln>
          <a:solidFill>
            <a:srgbClr val="90837B"/>
          </a:solidFill>
          <a:uFillTx/>
          <a:latin typeface="Lucida Grande"/>
          <a:ea typeface="Lucida Grande"/>
          <a:cs typeface="Lucida Grande"/>
          <a:sym typeface="Lucida Grande"/>
        </a:defRPr>
      </a:lvl5pPr>
      <a:lvl6pPr marL="0" marR="0" indent="457200" algn="ctr" defTabSz="914400" rtl="0" latinLnBrk="0">
        <a:lnSpc>
          <a:spcPct val="100000"/>
        </a:lnSpc>
        <a:spcBef>
          <a:spcPts val="0"/>
        </a:spcBef>
        <a:spcAft>
          <a:spcPts val="0"/>
        </a:spcAft>
        <a:buClrTx/>
        <a:buSzTx/>
        <a:buFontTx/>
        <a:buNone/>
        <a:tabLst/>
        <a:defRPr b="1" baseline="0" cap="none" i="0" spc="0" strike="noStrike" sz="3200" u="none">
          <a:ln>
            <a:noFill/>
          </a:ln>
          <a:solidFill>
            <a:srgbClr val="90837B"/>
          </a:solidFill>
          <a:uFillTx/>
          <a:latin typeface="Lucida Grande"/>
          <a:ea typeface="Lucida Grande"/>
          <a:cs typeface="Lucida Grande"/>
          <a:sym typeface="Lucida Grande"/>
        </a:defRPr>
      </a:lvl6pPr>
      <a:lvl7pPr marL="0" marR="0" indent="914400" algn="ctr" defTabSz="914400" rtl="0" latinLnBrk="0">
        <a:lnSpc>
          <a:spcPct val="100000"/>
        </a:lnSpc>
        <a:spcBef>
          <a:spcPts val="0"/>
        </a:spcBef>
        <a:spcAft>
          <a:spcPts val="0"/>
        </a:spcAft>
        <a:buClrTx/>
        <a:buSzTx/>
        <a:buFontTx/>
        <a:buNone/>
        <a:tabLst/>
        <a:defRPr b="1" baseline="0" cap="none" i="0" spc="0" strike="noStrike" sz="3200" u="none">
          <a:ln>
            <a:noFill/>
          </a:ln>
          <a:solidFill>
            <a:srgbClr val="90837B"/>
          </a:solidFill>
          <a:uFillTx/>
          <a:latin typeface="Lucida Grande"/>
          <a:ea typeface="Lucida Grande"/>
          <a:cs typeface="Lucida Grande"/>
          <a:sym typeface="Lucida Grande"/>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3200" u="none">
          <a:ln>
            <a:noFill/>
          </a:ln>
          <a:solidFill>
            <a:srgbClr val="90837B"/>
          </a:solidFill>
          <a:uFillTx/>
          <a:latin typeface="Lucida Grande"/>
          <a:ea typeface="Lucida Grande"/>
          <a:cs typeface="Lucida Grande"/>
          <a:sym typeface="Lucida Grande"/>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3200" u="none">
          <a:ln>
            <a:noFill/>
          </a:ln>
          <a:solidFill>
            <a:srgbClr val="90837B"/>
          </a:solidFill>
          <a:uFillTx/>
          <a:latin typeface="Lucida Grande"/>
          <a:ea typeface="Lucida Grande"/>
          <a:cs typeface="Lucida Grande"/>
          <a:sym typeface="Lucida Grande"/>
        </a:defRPr>
      </a:lvl9pPr>
    </p:titleStyle>
    <p:bodyStyle>
      <a:lvl1pPr marL="342900" marR="0" indent="-342900" algn="ctr" defTabSz="914400" rtl="0" latinLnBrk="0">
        <a:lnSpc>
          <a:spcPct val="100000"/>
        </a:lnSpc>
        <a:spcBef>
          <a:spcPts val="600"/>
        </a:spcBef>
        <a:spcAft>
          <a:spcPts val="0"/>
        </a:spcAft>
        <a:buClrTx/>
        <a:buSzTx/>
        <a:buFontTx/>
        <a:buNone/>
        <a:tabLst/>
        <a:defRPr b="0" baseline="0" cap="none" i="0" spc="0" strike="noStrike" sz="2400" u="none">
          <a:ln>
            <a:noFill/>
          </a:ln>
          <a:solidFill>
            <a:srgbClr val="3BAE46"/>
          </a:solidFill>
          <a:uFillTx/>
          <a:latin typeface="Lucida Grande"/>
          <a:ea typeface="Lucida Grande"/>
          <a:cs typeface="Lucida Grande"/>
          <a:sym typeface="Lucida Grande"/>
        </a:defRPr>
      </a:lvl1pPr>
      <a:lvl2pPr marL="342900" marR="0" indent="38100" algn="ctr" defTabSz="914400" rtl="0" latinLnBrk="0">
        <a:lnSpc>
          <a:spcPct val="100000"/>
        </a:lnSpc>
        <a:spcBef>
          <a:spcPts val="600"/>
        </a:spcBef>
        <a:spcAft>
          <a:spcPts val="0"/>
        </a:spcAft>
        <a:buClrTx/>
        <a:buSzTx/>
        <a:buFontTx/>
        <a:buNone/>
        <a:tabLst/>
        <a:defRPr b="0" baseline="0" cap="none" i="0" spc="0" strike="noStrike" sz="2400" u="none">
          <a:ln>
            <a:noFill/>
          </a:ln>
          <a:solidFill>
            <a:srgbClr val="3BAE46"/>
          </a:solidFill>
          <a:uFillTx/>
          <a:latin typeface="Lucida Grande"/>
          <a:ea typeface="Lucida Grande"/>
          <a:cs typeface="Lucida Grande"/>
          <a:sym typeface="Lucida Grande"/>
        </a:defRPr>
      </a:lvl2pPr>
      <a:lvl3pPr marL="342900" marR="0" indent="495300" algn="ctr" defTabSz="914400" rtl="0" latinLnBrk="0">
        <a:lnSpc>
          <a:spcPct val="100000"/>
        </a:lnSpc>
        <a:spcBef>
          <a:spcPts val="600"/>
        </a:spcBef>
        <a:spcAft>
          <a:spcPts val="0"/>
        </a:spcAft>
        <a:buClrTx/>
        <a:buSzTx/>
        <a:buFontTx/>
        <a:buNone/>
        <a:tabLst/>
        <a:defRPr b="0" baseline="0" cap="none" i="0" spc="0" strike="noStrike" sz="2400" u="none">
          <a:ln>
            <a:noFill/>
          </a:ln>
          <a:solidFill>
            <a:srgbClr val="3BAE46"/>
          </a:solidFill>
          <a:uFillTx/>
          <a:latin typeface="Lucida Grande"/>
          <a:ea typeface="Lucida Grande"/>
          <a:cs typeface="Lucida Grande"/>
          <a:sym typeface="Lucida Grande"/>
        </a:defRPr>
      </a:lvl3pPr>
      <a:lvl4pPr marL="342900" marR="0" indent="952500" algn="ctr" defTabSz="914400" rtl="0" latinLnBrk="0">
        <a:lnSpc>
          <a:spcPct val="100000"/>
        </a:lnSpc>
        <a:spcBef>
          <a:spcPts val="600"/>
        </a:spcBef>
        <a:spcAft>
          <a:spcPts val="0"/>
        </a:spcAft>
        <a:buClrTx/>
        <a:buSzTx/>
        <a:buFontTx/>
        <a:buNone/>
        <a:tabLst/>
        <a:defRPr b="0" baseline="0" cap="none" i="0" spc="0" strike="noStrike" sz="2400" u="none">
          <a:ln>
            <a:noFill/>
          </a:ln>
          <a:solidFill>
            <a:srgbClr val="3BAE46"/>
          </a:solidFill>
          <a:uFillTx/>
          <a:latin typeface="Lucida Grande"/>
          <a:ea typeface="Lucida Grande"/>
          <a:cs typeface="Lucida Grande"/>
          <a:sym typeface="Lucida Grande"/>
        </a:defRPr>
      </a:lvl4pPr>
      <a:lvl5pPr marL="342900" marR="0" indent="1409700" algn="ctr" defTabSz="914400" rtl="0" latinLnBrk="0">
        <a:lnSpc>
          <a:spcPct val="100000"/>
        </a:lnSpc>
        <a:spcBef>
          <a:spcPts val="600"/>
        </a:spcBef>
        <a:spcAft>
          <a:spcPts val="0"/>
        </a:spcAft>
        <a:buClrTx/>
        <a:buSzTx/>
        <a:buFontTx/>
        <a:buNone/>
        <a:tabLst/>
        <a:defRPr b="0" baseline="0" cap="none" i="0" spc="0" strike="noStrike" sz="2400" u="none">
          <a:ln>
            <a:noFill/>
          </a:ln>
          <a:solidFill>
            <a:srgbClr val="3BAE46"/>
          </a:solidFill>
          <a:uFillTx/>
          <a:latin typeface="Lucida Grande"/>
          <a:ea typeface="Lucida Grande"/>
          <a:cs typeface="Lucida Grande"/>
          <a:sym typeface="Lucida Grande"/>
        </a:defRPr>
      </a:lvl5pPr>
      <a:lvl6pPr marL="342900" marR="0" indent="1866900" algn="ctr" defTabSz="914400" rtl="0" latinLnBrk="0">
        <a:lnSpc>
          <a:spcPct val="100000"/>
        </a:lnSpc>
        <a:spcBef>
          <a:spcPts val="600"/>
        </a:spcBef>
        <a:spcAft>
          <a:spcPts val="0"/>
        </a:spcAft>
        <a:buClrTx/>
        <a:buSzTx/>
        <a:buFontTx/>
        <a:buNone/>
        <a:tabLst/>
        <a:defRPr b="0" baseline="0" cap="none" i="0" spc="0" strike="noStrike" sz="2400" u="none">
          <a:ln>
            <a:noFill/>
          </a:ln>
          <a:solidFill>
            <a:srgbClr val="3BAE46"/>
          </a:solidFill>
          <a:uFillTx/>
          <a:latin typeface="Lucida Grande"/>
          <a:ea typeface="Lucida Grande"/>
          <a:cs typeface="Lucida Grande"/>
          <a:sym typeface="Lucida Grande"/>
        </a:defRPr>
      </a:lvl6pPr>
      <a:lvl7pPr marL="342900" marR="0" indent="2324100" algn="ctr" defTabSz="914400" rtl="0" latinLnBrk="0">
        <a:lnSpc>
          <a:spcPct val="100000"/>
        </a:lnSpc>
        <a:spcBef>
          <a:spcPts val="600"/>
        </a:spcBef>
        <a:spcAft>
          <a:spcPts val="0"/>
        </a:spcAft>
        <a:buClrTx/>
        <a:buSzTx/>
        <a:buFontTx/>
        <a:buNone/>
        <a:tabLst/>
        <a:defRPr b="0" baseline="0" cap="none" i="0" spc="0" strike="noStrike" sz="2400" u="none">
          <a:ln>
            <a:noFill/>
          </a:ln>
          <a:solidFill>
            <a:srgbClr val="3BAE46"/>
          </a:solidFill>
          <a:uFillTx/>
          <a:latin typeface="Lucida Grande"/>
          <a:ea typeface="Lucida Grande"/>
          <a:cs typeface="Lucida Grande"/>
          <a:sym typeface="Lucida Grande"/>
        </a:defRPr>
      </a:lvl7pPr>
      <a:lvl8pPr marL="342900" marR="0" indent="2781300" algn="ctr" defTabSz="914400" rtl="0" latinLnBrk="0">
        <a:lnSpc>
          <a:spcPct val="100000"/>
        </a:lnSpc>
        <a:spcBef>
          <a:spcPts val="600"/>
        </a:spcBef>
        <a:spcAft>
          <a:spcPts val="0"/>
        </a:spcAft>
        <a:buClrTx/>
        <a:buSzTx/>
        <a:buFontTx/>
        <a:buNone/>
        <a:tabLst/>
        <a:defRPr b="0" baseline="0" cap="none" i="0" spc="0" strike="noStrike" sz="2400" u="none">
          <a:ln>
            <a:noFill/>
          </a:ln>
          <a:solidFill>
            <a:srgbClr val="3BAE46"/>
          </a:solidFill>
          <a:uFillTx/>
          <a:latin typeface="Lucida Grande"/>
          <a:ea typeface="Lucida Grande"/>
          <a:cs typeface="Lucida Grande"/>
          <a:sym typeface="Lucida Grande"/>
        </a:defRPr>
      </a:lvl8pPr>
      <a:lvl9pPr marL="342900" marR="0" indent="3238500" algn="ctr" defTabSz="914400" rtl="0" latinLnBrk="0">
        <a:lnSpc>
          <a:spcPct val="100000"/>
        </a:lnSpc>
        <a:spcBef>
          <a:spcPts val="600"/>
        </a:spcBef>
        <a:spcAft>
          <a:spcPts val="0"/>
        </a:spcAft>
        <a:buClrTx/>
        <a:buSzTx/>
        <a:buFontTx/>
        <a:buNone/>
        <a:tabLst/>
        <a:defRPr b="0" baseline="0" cap="none" i="0" spc="0" strike="noStrike" sz="2400" u="none">
          <a:ln>
            <a:noFill/>
          </a:ln>
          <a:solidFill>
            <a:srgbClr val="3BAE46"/>
          </a:solidFill>
          <a:uFillTx/>
          <a:latin typeface="Lucida Grande"/>
          <a:ea typeface="Lucida Grande"/>
          <a:cs typeface="Lucida Grande"/>
          <a:sym typeface="Lucida Grande"/>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Lucida Grande"/>
        </a:defRPr>
      </a:lvl1pPr>
      <a:lvl2pPr marL="0" marR="0" indent="4572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Lucida Grande"/>
        </a:defRPr>
      </a:lvl2pPr>
      <a:lvl3pPr marL="0" marR="0" indent="9144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Lucida Grande"/>
        </a:defRPr>
      </a:lvl3pPr>
      <a:lvl4pPr marL="0" marR="0" indent="13716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Lucida Grande"/>
        </a:defRPr>
      </a:lvl4pPr>
      <a:lvl5pPr marL="0" marR="0" indent="182880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Lucida Grande"/>
        </a:defRPr>
      </a:lvl5pPr>
      <a:lvl6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Lucida Grande"/>
        </a:defRPr>
      </a:lvl6pPr>
      <a:lvl7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Lucida Grande"/>
        </a:defRPr>
      </a:lvl7pPr>
      <a:lvl8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Lucida Grande"/>
        </a:defRPr>
      </a:lvl8pPr>
      <a:lvl9pPr marL="0" marR="0" indent="0" algn="ctr" defTabSz="457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Lucida Grand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hyperlink" Target="http://creativecommons.org/licenses/by-nc-sa/3.0/" TargetMode="External"/><Relationship Id="rId5"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 Id="rId4" Type="http://schemas.openxmlformats.org/officeDocument/2006/relationships/image" Target="../media/image1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eg"/><Relationship Id="rId4" Type="http://schemas.openxmlformats.org/officeDocument/2006/relationships/image" Target="../media/image15.png"/><Relationship Id="rId5" Type="http://schemas.openxmlformats.org/officeDocument/2006/relationships/image" Target="../media/image3.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eg"/><Relationship Id="rId4" Type="http://schemas.openxmlformats.org/officeDocument/2006/relationships/image" Target="../media/image16.png"/><Relationship Id="rId5" Type="http://schemas.openxmlformats.org/officeDocument/2006/relationships/image" Target="../media/image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eg"/><Relationship Id="rId4" Type="http://schemas.openxmlformats.org/officeDocument/2006/relationships/image" Target="../media/image19.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20.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hyperlink" Target="http://goo.gl/CqRf7" TargetMode="External"/><Relationship Id="rId5" Type="http://schemas.openxmlformats.org/officeDocument/2006/relationships/hyperlink" Target="http://creativecommons.org/licenses/by-nc-sa/3.0/" TargetMode="External"/><Relationship Id="rId6"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 Id="rId3" Type="http://schemas.openxmlformats.org/officeDocument/2006/relationships/hyperlink" Target="http://onecommunity.org" TargetMode="External"/><Relationship Id="rId4" Type="http://schemas.openxmlformats.org/officeDocument/2006/relationships/hyperlink" Target="http://www2.ntia.doc.gov/" TargetMode="Externa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 Id="rId3" Type="http://schemas.openxmlformats.org/officeDocument/2006/relationships/hyperlink" Target="http://creativecommons.org/licenses/by-nc-sa/3.0/" TargetMode="External"/><Relationship Id="rId4"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8.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35"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36" name="Shape 36"/>
          <p:cNvSpPr/>
          <p:nvPr>
            <p:ph type="ctrTitle" idx="4294967295"/>
          </p:nvPr>
        </p:nvSpPr>
        <p:spPr>
          <a:xfrm>
            <a:off x="609600" y="3146425"/>
            <a:ext cx="7772400" cy="17303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Almacenamiento de datos</a:t>
            </a:r>
          </a:p>
        </p:txBody>
      </p:sp>
      <p:sp>
        <p:nvSpPr>
          <p:cNvPr id="37" name="Shape 37"/>
          <p:cNvSpPr/>
          <p:nvPr>
            <p:ph type="subTitle" sz="half" idx="4294967295"/>
          </p:nvPr>
        </p:nvSpPr>
        <p:spPr>
          <a:xfrm>
            <a:off x="1371600" y="4876800"/>
            <a:ext cx="6400800" cy="19812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marL="0" indent="0">
              <a:spcBef>
                <a:spcPts val="0"/>
              </a:spcBef>
            </a:lvl1pPr>
          </a:lstStyle>
          <a:p>
            <a:pPr/>
            <a:r>
              <a:t>A Module of the CYC Course – Computer Basics</a:t>
            </a:r>
          </a:p>
        </p:txBody>
      </p:sp>
      <p:sp>
        <p:nvSpPr>
          <p:cNvPr id="38" name="Shape 38"/>
          <p:cNvSpPr/>
          <p:nvPr/>
        </p:nvSpPr>
        <p:spPr>
          <a:xfrm>
            <a:off x="0" y="6248400"/>
            <a:ext cx="1828800" cy="266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9687" algn="ctr" defTabSz="457200">
              <a:defRPr sz="1800">
                <a:solidFill>
                  <a:srgbClr val="3BAE46"/>
                </a:solidFill>
              </a:defRPr>
            </a:lvl1pPr>
          </a:lstStyle>
          <a:p>
            <a:pPr/>
            <a:r>
              <a:t>8-28-10</a:t>
            </a:r>
          </a:p>
        </p:txBody>
      </p:sp>
      <p:pic>
        <p:nvPicPr>
          <p:cNvPr id="39" name="image.png">
            <a:hlinkClick r:id="rId4" invalidUrl="" action="" tgtFrame="" tooltip="" history="1" highlightClick="0" endSnd="0"/>
          </p:cNvPr>
          <p:cNvPicPr>
            <a:picLocks noChangeAspect="1"/>
          </p:cNvPicPr>
          <p:nvPr/>
        </p:nvPicPr>
        <p:blipFill>
          <a:blip r:embed="rId5">
            <a:extLst/>
          </a:blip>
          <a:stretch>
            <a:fillRect/>
          </a:stretch>
        </p:blipFill>
        <p:spPr>
          <a:xfrm>
            <a:off x="8026400" y="6172200"/>
            <a:ext cx="1117600" cy="39211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5"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46" name="Shape 146"/>
          <p:cNvSpPr/>
          <p:nvPr>
            <p:ph type="sldNum" sz="quarter" idx="2"/>
          </p:nvPr>
        </p:nvSpPr>
        <p:spPr>
          <a:xfrm>
            <a:off x="8293561" y="6454775"/>
            <a:ext cx="393240" cy="358140"/>
          </a:xfrm>
          <a:prstGeom prst="rect">
            <a:avLst/>
          </a:prstGeom>
          <a:extLst>
            <a:ext uri="{C572A759-6A51-4108-AA02-DFA0A04FC94B}">
              <ma14:wrappingTextBoxFlag xmlns:ma14="http://schemas.microsoft.com/office/mac/drawingml/2011/main" val="1"/>
            </a:ext>
          </a:extLst>
        </p:spPr>
        <p:txBody>
          <a:bodyPr/>
          <a:lstStyle>
            <a:lvl1pPr algn="r"/>
          </a:lstStyle>
          <a:p>
            <a:pPr/>
            <a:fld id="{86CB4B4D-7CA3-9044-876B-883B54F8677D}" type="slidenum"/>
          </a:p>
        </p:txBody>
      </p:sp>
      <p:sp>
        <p:nvSpPr>
          <p:cNvPr id="147" name="Shape 147"/>
          <p:cNvSpPr/>
          <p:nvPr>
            <p:ph type="ctrTitle" idx="4294967295"/>
          </p:nvPr>
        </p:nvSpPr>
        <p:spPr>
          <a:xfrm>
            <a:off x="609600" y="3146425"/>
            <a:ext cx="7772400" cy="17303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Microsoft Word Windows</a:t>
            </a:r>
          </a:p>
        </p:txBody>
      </p:sp>
      <p:pic>
        <p:nvPicPr>
          <p:cNvPr id="148" name="image.png"/>
          <p:cNvPicPr>
            <a:picLocks noChangeAspect="1"/>
          </p:cNvPicPr>
          <p:nvPr/>
        </p:nvPicPr>
        <p:blipFill>
          <a:blip r:embed="rId4">
            <a:extLst/>
          </a:blip>
          <a:stretch>
            <a:fillRect/>
          </a:stretch>
        </p:blipFill>
        <p:spPr>
          <a:xfrm>
            <a:off x="1371600" y="1752600"/>
            <a:ext cx="6581775" cy="4933950"/>
          </a:xfrm>
          <a:prstGeom prst="rect">
            <a:avLst/>
          </a:prstGeom>
          <a:ln w="12700">
            <a:miter lim="400000"/>
          </a:ln>
        </p:spPr>
      </p:pic>
      <p:grpSp>
        <p:nvGrpSpPr>
          <p:cNvPr id="151" name="Group 151"/>
          <p:cNvGrpSpPr/>
          <p:nvPr/>
        </p:nvGrpSpPr>
        <p:grpSpPr>
          <a:xfrm>
            <a:off x="3429000" y="1295400"/>
            <a:ext cx="990600" cy="609600"/>
            <a:chOff x="0" y="0"/>
            <a:chExt cx="990600" cy="609600"/>
          </a:xfrm>
        </p:grpSpPr>
        <p:sp>
          <p:nvSpPr>
            <p:cNvPr id="149" name="Shape 149"/>
            <p:cNvSpPr/>
            <p:nvPr/>
          </p:nvSpPr>
          <p:spPr>
            <a:xfrm>
              <a:off x="0" y="0"/>
              <a:ext cx="990600" cy="304800"/>
            </a:xfrm>
            <a:prstGeom prst="rect">
              <a:avLst/>
            </a:prstGeom>
            <a:solidFill>
              <a:srgbClr val="FFFF00"/>
            </a:solidFill>
            <a:ln w="12700" cap="flat">
              <a:noFill/>
              <a:miter lim="400000"/>
            </a:ln>
            <a:effectLst/>
          </p:spPr>
          <p:txBody>
            <a:bodyPr wrap="square" lIns="45719" tIns="45719" rIns="45719" bIns="45719" numCol="1" anchor="t">
              <a:noAutofit/>
            </a:bodyPr>
            <a:lstStyle/>
            <a:p>
              <a:pPr defTabSz="457200">
                <a:defRPr b="1" sz="1800"/>
              </a:pPr>
            </a:p>
          </p:txBody>
        </p:sp>
        <p:sp>
          <p:nvSpPr>
            <p:cNvPr id="150" name="Shape 150"/>
            <p:cNvSpPr/>
            <p:nvPr/>
          </p:nvSpPr>
          <p:spPr>
            <a:xfrm>
              <a:off x="0" y="0"/>
              <a:ext cx="990600" cy="609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defTabSz="457200">
                <a:defRPr b="1" sz="1800"/>
              </a:lvl1pPr>
            </a:lstStyle>
            <a:p>
              <a:pPr/>
              <a:r>
                <a:t>TITLE BAR</a:t>
              </a:r>
            </a:p>
          </p:txBody>
        </p:sp>
      </p:grpSp>
      <p:grpSp>
        <p:nvGrpSpPr>
          <p:cNvPr id="154" name="Group 154"/>
          <p:cNvGrpSpPr/>
          <p:nvPr/>
        </p:nvGrpSpPr>
        <p:grpSpPr>
          <a:xfrm>
            <a:off x="152400" y="1676400"/>
            <a:ext cx="1004888" cy="609600"/>
            <a:chOff x="0" y="0"/>
            <a:chExt cx="1004887" cy="609600"/>
          </a:xfrm>
        </p:grpSpPr>
        <p:sp>
          <p:nvSpPr>
            <p:cNvPr id="152" name="Shape 152"/>
            <p:cNvSpPr/>
            <p:nvPr/>
          </p:nvSpPr>
          <p:spPr>
            <a:xfrm>
              <a:off x="0" y="0"/>
              <a:ext cx="1004888" cy="304800"/>
            </a:xfrm>
            <a:prstGeom prst="rect">
              <a:avLst/>
            </a:prstGeom>
            <a:solidFill>
              <a:srgbClr val="FFFF00"/>
            </a:solidFill>
            <a:ln w="12700" cap="flat">
              <a:noFill/>
              <a:miter lim="400000"/>
            </a:ln>
            <a:effectLst/>
          </p:spPr>
          <p:txBody>
            <a:bodyPr wrap="square" lIns="45719" tIns="45719" rIns="45719" bIns="45719" numCol="1" anchor="t">
              <a:noAutofit/>
            </a:bodyPr>
            <a:lstStyle/>
            <a:p>
              <a:pPr defTabSz="457200">
                <a:defRPr b="1" sz="1800"/>
              </a:pPr>
            </a:p>
          </p:txBody>
        </p:sp>
        <p:sp>
          <p:nvSpPr>
            <p:cNvPr id="153" name="Shape 153"/>
            <p:cNvSpPr/>
            <p:nvPr/>
          </p:nvSpPr>
          <p:spPr>
            <a:xfrm>
              <a:off x="0" y="0"/>
              <a:ext cx="1004888" cy="609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defTabSz="457200">
                <a:defRPr b="1" sz="1800"/>
              </a:lvl1pPr>
            </a:lstStyle>
            <a:p>
              <a:pPr/>
              <a:r>
                <a:t>MENU BAR</a:t>
              </a:r>
            </a:p>
          </p:txBody>
        </p:sp>
      </p:grpSp>
      <p:grpSp>
        <p:nvGrpSpPr>
          <p:cNvPr id="157" name="Group 157"/>
          <p:cNvGrpSpPr/>
          <p:nvPr/>
        </p:nvGrpSpPr>
        <p:grpSpPr>
          <a:xfrm>
            <a:off x="228600" y="2209800"/>
            <a:ext cx="990600" cy="876300"/>
            <a:chOff x="0" y="0"/>
            <a:chExt cx="990600" cy="876300"/>
          </a:xfrm>
        </p:grpSpPr>
        <p:sp>
          <p:nvSpPr>
            <p:cNvPr id="155" name="Shape 155"/>
            <p:cNvSpPr/>
            <p:nvPr/>
          </p:nvSpPr>
          <p:spPr>
            <a:xfrm>
              <a:off x="0" y="0"/>
              <a:ext cx="990600" cy="457200"/>
            </a:xfrm>
            <a:prstGeom prst="rect">
              <a:avLst/>
            </a:prstGeom>
            <a:solidFill>
              <a:srgbClr val="FFFF00"/>
            </a:solidFill>
            <a:ln w="12700" cap="flat">
              <a:noFill/>
              <a:miter lim="400000"/>
            </a:ln>
            <a:effectLst/>
          </p:spPr>
          <p:txBody>
            <a:bodyPr wrap="square" lIns="45719" tIns="45719" rIns="45719" bIns="45719" numCol="1" anchor="t">
              <a:noAutofit/>
            </a:bodyPr>
            <a:lstStyle/>
            <a:p>
              <a:pPr defTabSz="457200">
                <a:defRPr b="1" sz="1800"/>
              </a:pPr>
            </a:p>
          </p:txBody>
        </p:sp>
        <p:sp>
          <p:nvSpPr>
            <p:cNvPr id="156" name="Shape 156"/>
            <p:cNvSpPr/>
            <p:nvPr/>
          </p:nvSpPr>
          <p:spPr>
            <a:xfrm>
              <a:off x="0" y="0"/>
              <a:ext cx="990600" cy="876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defTabSz="457200">
                <a:defRPr b="1" sz="1800"/>
              </a:pPr>
              <a:r>
                <a:t>MAIN</a:t>
              </a:r>
            </a:p>
            <a:p>
              <a:pPr defTabSz="457200">
                <a:defRPr b="1" sz="1800"/>
              </a:pPr>
              <a:r>
                <a:t>TOOLBAR</a:t>
              </a:r>
            </a:p>
          </p:txBody>
        </p:sp>
      </p:grpSp>
      <p:sp>
        <p:nvSpPr>
          <p:cNvPr id="158" name="Shape 158"/>
          <p:cNvSpPr/>
          <p:nvPr/>
        </p:nvSpPr>
        <p:spPr>
          <a:xfrm flipV="1">
            <a:off x="990600" y="2285999"/>
            <a:ext cx="381001" cy="228601"/>
          </a:xfrm>
          <a:prstGeom prst="line">
            <a:avLst/>
          </a:prstGeom>
          <a:ln>
            <a:solidFill>
              <a:srgbClr val="000000"/>
            </a:solidFill>
            <a:tailEnd type="triangle"/>
          </a:ln>
        </p:spPr>
        <p:txBody>
          <a:bodyPr lIns="45719" rIns="45719"/>
          <a:lstStyle/>
          <a:p>
            <a:pPr/>
          </a:p>
        </p:txBody>
      </p:sp>
      <p:grpSp>
        <p:nvGrpSpPr>
          <p:cNvPr id="161" name="Group 161"/>
          <p:cNvGrpSpPr/>
          <p:nvPr/>
        </p:nvGrpSpPr>
        <p:grpSpPr>
          <a:xfrm>
            <a:off x="3429000" y="5334000"/>
            <a:ext cx="1905000" cy="609600"/>
            <a:chOff x="0" y="0"/>
            <a:chExt cx="1905000" cy="609600"/>
          </a:xfrm>
        </p:grpSpPr>
        <p:sp>
          <p:nvSpPr>
            <p:cNvPr id="159" name="Shape 159"/>
            <p:cNvSpPr/>
            <p:nvPr/>
          </p:nvSpPr>
          <p:spPr>
            <a:xfrm>
              <a:off x="0" y="0"/>
              <a:ext cx="1905000" cy="341313"/>
            </a:xfrm>
            <a:prstGeom prst="rect">
              <a:avLst/>
            </a:prstGeom>
            <a:solidFill>
              <a:srgbClr val="FFFF00"/>
            </a:solidFill>
            <a:ln w="12700" cap="flat">
              <a:noFill/>
              <a:miter lim="400000"/>
            </a:ln>
            <a:effectLst/>
          </p:spPr>
          <p:txBody>
            <a:bodyPr wrap="square" lIns="45719" tIns="45719" rIns="45719" bIns="45719" numCol="1" anchor="t">
              <a:noAutofit/>
            </a:bodyPr>
            <a:lstStyle/>
            <a:p>
              <a:pPr defTabSz="457200">
                <a:defRPr b="1" sz="1800"/>
              </a:pPr>
            </a:p>
          </p:txBody>
        </p:sp>
        <p:sp>
          <p:nvSpPr>
            <p:cNvPr id="160" name="Shape 160"/>
            <p:cNvSpPr/>
            <p:nvPr/>
          </p:nvSpPr>
          <p:spPr>
            <a:xfrm>
              <a:off x="0" y="0"/>
              <a:ext cx="1905000" cy="609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defTabSz="457200">
                <a:defRPr b="1" sz="1800"/>
              </a:lvl1pPr>
            </a:lstStyle>
            <a:p>
              <a:pPr/>
              <a:r>
                <a:t>BOTTOM SCROLL BAR</a:t>
              </a:r>
            </a:p>
          </p:txBody>
        </p:sp>
      </p:grpSp>
      <p:grpSp>
        <p:nvGrpSpPr>
          <p:cNvPr id="164" name="Group 164"/>
          <p:cNvGrpSpPr/>
          <p:nvPr/>
        </p:nvGrpSpPr>
        <p:grpSpPr>
          <a:xfrm>
            <a:off x="8153400" y="4572000"/>
            <a:ext cx="850900" cy="876300"/>
            <a:chOff x="0" y="0"/>
            <a:chExt cx="850900" cy="876300"/>
          </a:xfrm>
        </p:grpSpPr>
        <p:sp>
          <p:nvSpPr>
            <p:cNvPr id="162" name="Shape 162"/>
            <p:cNvSpPr/>
            <p:nvPr/>
          </p:nvSpPr>
          <p:spPr>
            <a:xfrm>
              <a:off x="0" y="0"/>
              <a:ext cx="850900" cy="458788"/>
            </a:xfrm>
            <a:prstGeom prst="rect">
              <a:avLst/>
            </a:prstGeom>
            <a:solidFill>
              <a:srgbClr val="FFFF00"/>
            </a:solidFill>
            <a:ln w="12700" cap="flat">
              <a:noFill/>
              <a:miter lim="400000"/>
            </a:ln>
            <a:effectLst/>
          </p:spPr>
          <p:txBody>
            <a:bodyPr wrap="square" lIns="45719" tIns="45719" rIns="45719" bIns="45719" numCol="1" anchor="t">
              <a:noAutofit/>
            </a:bodyPr>
            <a:lstStyle/>
            <a:p>
              <a:pPr defTabSz="457200">
                <a:defRPr b="1" sz="1800"/>
              </a:pPr>
            </a:p>
          </p:txBody>
        </p:sp>
        <p:sp>
          <p:nvSpPr>
            <p:cNvPr id="163" name="Shape 163"/>
            <p:cNvSpPr/>
            <p:nvPr/>
          </p:nvSpPr>
          <p:spPr>
            <a:xfrm>
              <a:off x="0" y="0"/>
              <a:ext cx="850900" cy="876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defTabSz="457200">
                <a:defRPr b="1" sz="1800"/>
              </a:pPr>
              <a:r>
                <a:t>SCROLL</a:t>
              </a:r>
            </a:p>
            <a:p>
              <a:pPr defTabSz="457200">
                <a:defRPr b="1" sz="1800"/>
              </a:pPr>
              <a:r>
                <a:t>BOX</a:t>
              </a:r>
            </a:p>
          </p:txBody>
        </p:sp>
      </p:grpSp>
      <p:sp>
        <p:nvSpPr>
          <p:cNvPr id="165" name="Shape 165"/>
          <p:cNvSpPr/>
          <p:nvPr/>
        </p:nvSpPr>
        <p:spPr>
          <a:xfrm>
            <a:off x="990600" y="1981200"/>
            <a:ext cx="381001" cy="76201"/>
          </a:xfrm>
          <a:prstGeom prst="line">
            <a:avLst/>
          </a:prstGeom>
          <a:ln>
            <a:solidFill>
              <a:srgbClr val="000000"/>
            </a:solidFill>
            <a:tailEnd type="triangle"/>
          </a:ln>
        </p:spPr>
        <p:txBody>
          <a:bodyPr lIns="45719" rIns="45719"/>
          <a:lstStyle/>
          <a:p>
            <a:pPr/>
          </a:p>
        </p:txBody>
      </p:sp>
      <p:sp>
        <p:nvSpPr>
          <p:cNvPr id="166" name="Shape 166"/>
          <p:cNvSpPr/>
          <p:nvPr/>
        </p:nvSpPr>
        <p:spPr>
          <a:xfrm>
            <a:off x="3962400" y="1524000"/>
            <a:ext cx="76201" cy="228601"/>
          </a:xfrm>
          <a:prstGeom prst="line">
            <a:avLst/>
          </a:prstGeom>
          <a:ln>
            <a:solidFill>
              <a:srgbClr val="000000"/>
            </a:solidFill>
            <a:tailEnd type="triangle"/>
          </a:ln>
        </p:spPr>
        <p:txBody>
          <a:bodyPr lIns="45719" rIns="45719"/>
          <a:lstStyle/>
          <a:p>
            <a:pPr/>
          </a:p>
        </p:txBody>
      </p:sp>
      <p:sp>
        <p:nvSpPr>
          <p:cNvPr id="167" name="Shape 167"/>
          <p:cNvSpPr/>
          <p:nvPr/>
        </p:nvSpPr>
        <p:spPr>
          <a:xfrm flipV="1">
            <a:off x="6934200" y="1904999"/>
            <a:ext cx="381001" cy="76201"/>
          </a:xfrm>
          <a:prstGeom prst="line">
            <a:avLst/>
          </a:prstGeom>
          <a:ln>
            <a:solidFill>
              <a:srgbClr val="000000"/>
            </a:solidFill>
            <a:tailEnd type="triangle"/>
          </a:ln>
        </p:spPr>
        <p:txBody>
          <a:bodyPr lIns="45719" rIns="45719"/>
          <a:lstStyle/>
          <a:p>
            <a:pPr/>
          </a:p>
        </p:txBody>
      </p:sp>
      <p:sp>
        <p:nvSpPr>
          <p:cNvPr id="168" name="Shape 168"/>
          <p:cNvSpPr/>
          <p:nvPr/>
        </p:nvSpPr>
        <p:spPr>
          <a:xfrm>
            <a:off x="7391400" y="1523999"/>
            <a:ext cx="228601" cy="228602"/>
          </a:xfrm>
          <a:prstGeom prst="line">
            <a:avLst/>
          </a:prstGeom>
          <a:ln>
            <a:solidFill>
              <a:srgbClr val="000000"/>
            </a:solidFill>
            <a:tailEnd type="triangle"/>
          </a:ln>
        </p:spPr>
        <p:txBody>
          <a:bodyPr lIns="45719" rIns="45719"/>
          <a:lstStyle/>
          <a:p>
            <a:pPr/>
          </a:p>
        </p:txBody>
      </p:sp>
      <p:sp>
        <p:nvSpPr>
          <p:cNvPr id="169" name="Shape 169"/>
          <p:cNvSpPr/>
          <p:nvPr/>
        </p:nvSpPr>
        <p:spPr>
          <a:xfrm flipH="1">
            <a:off x="7924799" y="1828800"/>
            <a:ext cx="304801" cy="0"/>
          </a:xfrm>
          <a:prstGeom prst="line">
            <a:avLst/>
          </a:prstGeom>
          <a:ln>
            <a:solidFill>
              <a:srgbClr val="000000"/>
            </a:solidFill>
            <a:tailEnd type="triangle"/>
          </a:ln>
        </p:spPr>
        <p:txBody>
          <a:bodyPr lIns="45719" rIns="45719"/>
          <a:lstStyle/>
          <a:p>
            <a:pPr/>
          </a:p>
        </p:txBody>
      </p:sp>
      <p:sp>
        <p:nvSpPr>
          <p:cNvPr id="170" name="Shape 170"/>
          <p:cNvSpPr/>
          <p:nvPr/>
        </p:nvSpPr>
        <p:spPr>
          <a:xfrm flipH="1">
            <a:off x="7924799" y="4724400"/>
            <a:ext cx="228601" cy="0"/>
          </a:xfrm>
          <a:prstGeom prst="line">
            <a:avLst/>
          </a:prstGeom>
          <a:ln>
            <a:solidFill>
              <a:srgbClr val="000000"/>
            </a:solidFill>
            <a:tailEnd type="triangle"/>
          </a:ln>
        </p:spPr>
        <p:txBody>
          <a:bodyPr lIns="45719" rIns="45719"/>
          <a:lstStyle/>
          <a:p>
            <a:pPr/>
          </a:p>
        </p:txBody>
      </p:sp>
      <p:sp>
        <p:nvSpPr>
          <p:cNvPr id="171" name="Shape 171"/>
          <p:cNvSpPr/>
          <p:nvPr/>
        </p:nvSpPr>
        <p:spPr>
          <a:xfrm>
            <a:off x="4267200" y="5715000"/>
            <a:ext cx="0" cy="304801"/>
          </a:xfrm>
          <a:prstGeom prst="line">
            <a:avLst/>
          </a:prstGeom>
          <a:ln>
            <a:solidFill>
              <a:srgbClr val="000000"/>
            </a:solidFill>
            <a:tailEnd type="triangle"/>
          </a:ln>
        </p:spPr>
        <p:txBody>
          <a:bodyPr lIns="45719" rIns="45719"/>
          <a:lstStyle/>
          <a:p>
            <a:pPr/>
          </a:p>
        </p:txBody>
      </p:sp>
      <p:grpSp>
        <p:nvGrpSpPr>
          <p:cNvPr id="174" name="Group 174"/>
          <p:cNvGrpSpPr/>
          <p:nvPr/>
        </p:nvGrpSpPr>
        <p:grpSpPr>
          <a:xfrm>
            <a:off x="8153400" y="1676400"/>
            <a:ext cx="850900" cy="342900"/>
            <a:chOff x="0" y="0"/>
            <a:chExt cx="850900" cy="342900"/>
          </a:xfrm>
        </p:grpSpPr>
        <p:sp>
          <p:nvSpPr>
            <p:cNvPr id="172" name="Shape 172"/>
            <p:cNvSpPr/>
            <p:nvPr/>
          </p:nvSpPr>
          <p:spPr>
            <a:xfrm>
              <a:off x="0" y="0"/>
              <a:ext cx="850900" cy="304800"/>
            </a:xfrm>
            <a:prstGeom prst="rect">
              <a:avLst/>
            </a:prstGeom>
            <a:solidFill>
              <a:srgbClr val="FFFF00"/>
            </a:solidFill>
            <a:ln w="12700" cap="flat">
              <a:noFill/>
              <a:miter lim="400000"/>
            </a:ln>
            <a:effectLst/>
          </p:spPr>
          <p:txBody>
            <a:bodyPr wrap="square" lIns="45719" tIns="45719" rIns="45719" bIns="45719" numCol="1" anchor="t">
              <a:noAutofit/>
            </a:bodyPr>
            <a:lstStyle/>
            <a:p>
              <a:pPr defTabSz="457200">
                <a:defRPr b="1" sz="1800"/>
              </a:pPr>
            </a:p>
          </p:txBody>
        </p:sp>
        <p:sp>
          <p:nvSpPr>
            <p:cNvPr id="173" name="Shape 173"/>
            <p:cNvSpPr/>
            <p:nvPr/>
          </p:nvSpPr>
          <p:spPr>
            <a:xfrm>
              <a:off x="0" y="0"/>
              <a:ext cx="850900" cy="342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defTabSz="457200">
                <a:defRPr b="1" sz="1800"/>
              </a:lvl1pPr>
            </a:lstStyle>
            <a:p>
              <a:pPr/>
              <a:r>
                <a:t>CLOSE</a:t>
              </a:r>
            </a:p>
          </p:txBody>
        </p:sp>
      </p:grpSp>
      <p:grpSp>
        <p:nvGrpSpPr>
          <p:cNvPr id="177" name="Group 177"/>
          <p:cNvGrpSpPr/>
          <p:nvPr/>
        </p:nvGrpSpPr>
        <p:grpSpPr>
          <a:xfrm>
            <a:off x="6019800" y="1828800"/>
            <a:ext cx="914400" cy="609600"/>
            <a:chOff x="0" y="0"/>
            <a:chExt cx="914400" cy="609600"/>
          </a:xfrm>
        </p:grpSpPr>
        <p:sp>
          <p:nvSpPr>
            <p:cNvPr id="175" name="Shape 175"/>
            <p:cNvSpPr/>
            <p:nvPr/>
          </p:nvSpPr>
          <p:spPr>
            <a:xfrm>
              <a:off x="0" y="0"/>
              <a:ext cx="914400" cy="304800"/>
            </a:xfrm>
            <a:prstGeom prst="rect">
              <a:avLst/>
            </a:prstGeom>
            <a:solidFill>
              <a:srgbClr val="FFFF00"/>
            </a:solidFill>
            <a:ln w="12700" cap="flat">
              <a:noFill/>
              <a:miter lim="400000"/>
            </a:ln>
            <a:effectLst/>
          </p:spPr>
          <p:txBody>
            <a:bodyPr wrap="square" lIns="45719" tIns="45719" rIns="45719" bIns="45719" numCol="1" anchor="t">
              <a:noAutofit/>
            </a:bodyPr>
            <a:lstStyle/>
            <a:p>
              <a:pPr defTabSz="457200">
                <a:defRPr b="1" sz="1800"/>
              </a:pPr>
            </a:p>
          </p:txBody>
        </p:sp>
        <p:sp>
          <p:nvSpPr>
            <p:cNvPr id="176" name="Shape 176"/>
            <p:cNvSpPr/>
            <p:nvPr/>
          </p:nvSpPr>
          <p:spPr>
            <a:xfrm>
              <a:off x="0" y="0"/>
              <a:ext cx="914400" cy="609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defTabSz="457200">
                <a:defRPr b="1" sz="1800"/>
              </a:lvl1pPr>
            </a:lstStyle>
            <a:p>
              <a:pPr/>
              <a:r>
                <a:t>MINIMIZE</a:t>
              </a:r>
            </a:p>
          </p:txBody>
        </p:sp>
      </p:grpSp>
      <p:grpSp>
        <p:nvGrpSpPr>
          <p:cNvPr id="180" name="Group 180"/>
          <p:cNvGrpSpPr/>
          <p:nvPr/>
        </p:nvGrpSpPr>
        <p:grpSpPr>
          <a:xfrm>
            <a:off x="5486400" y="1295400"/>
            <a:ext cx="2362200" cy="609600"/>
            <a:chOff x="0" y="0"/>
            <a:chExt cx="2362200" cy="609600"/>
          </a:xfrm>
        </p:grpSpPr>
        <p:sp>
          <p:nvSpPr>
            <p:cNvPr id="178" name="Shape 178"/>
            <p:cNvSpPr/>
            <p:nvPr/>
          </p:nvSpPr>
          <p:spPr>
            <a:xfrm>
              <a:off x="0" y="0"/>
              <a:ext cx="2362200" cy="304800"/>
            </a:xfrm>
            <a:prstGeom prst="rect">
              <a:avLst/>
            </a:prstGeom>
            <a:solidFill>
              <a:srgbClr val="FFFF00"/>
            </a:solidFill>
            <a:ln w="12700" cap="flat">
              <a:noFill/>
              <a:miter lim="400000"/>
            </a:ln>
            <a:effectLst/>
          </p:spPr>
          <p:txBody>
            <a:bodyPr wrap="square" lIns="45719" tIns="45719" rIns="45719" bIns="45719" numCol="1" anchor="t">
              <a:noAutofit/>
            </a:bodyPr>
            <a:lstStyle/>
            <a:p>
              <a:pPr defTabSz="457200">
                <a:defRPr b="1" sz="1800"/>
              </a:pPr>
            </a:p>
          </p:txBody>
        </p:sp>
        <p:sp>
          <p:nvSpPr>
            <p:cNvPr id="179" name="Shape 179"/>
            <p:cNvSpPr/>
            <p:nvPr/>
          </p:nvSpPr>
          <p:spPr>
            <a:xfrm>
              <a:off x="0" y="0"/>
              <a:ext cx="2362200" cy="609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defTabSz="457200">
                <a:defRPr b="1" sz="1800"/>
              </a:lvl1pPr>
            </a:lstStyle>
            <a:p>
              <a:pPr/>
              <a:r>
                <a:t>RESTORE DOWN OR RESIZE</a:t>
              </a:r>
            </a:p>
          </p:txBody>
        </p:sp>
      </p:grpSp>
      <p:sp>
        <p:nvSpPr>
          <p:cNvPr id="181" name="Shape 181"/>
          <p:cNvSpPr/>
          <p:nvPr/>
        </p:nvSpPr>
        <p:spPr>
          <a:xfrm flipV="1">
            <a:off x="1003300" y="2616199"/>
            <a:ext cx="381001" cy="228601"/>
          </a:xfrm>
          <a:prstGeom prst="line">
            <a:avLst/>
          </a:prstGeom>
          <a:ln>
            <a:solidFill>
              <a:srgbClr val="000000"/>
            </a:solidFill>
            <a:tailEnd type="triangle"/>
          </a:ln>
        </p:spPr>
        <p:txBody>
          <a:bodyPr lIns="45719" rIns="45719"/>
          <a:lstStyle/>
          <a:p>
            <a:pPr/>
          </a:p>
        </p:txBody>
      </p:sp>
      <p:grpSp>
        <p:nvGrpSpPr>
          <p:cNvPr id="184" name="Group 184"/>
          <p:cNvGrpSpPr/>
          <p:nvPr/>
        </p:nvGrpSpPr>
        <p:grpSpPr>
          <a:xfrm>
            <a:off x="228600" y="2895600"/>
            <a:ext cx="990600" cy="1143000"/>
            <a:chOff x="0" y="0"/>
            <a:chExt cx="990600" cy="1143000"/>
          </a:xfrm>
        </p:grpSpPr>
        <p:sp>
          <p:nvSpPr>
            <p:cNvPr id="182" name="Shape 182"/>
            <p:cNvSpPr/>
            <p:nvPr/>
          </p:nvSpPr>
          <p:spPr>
            <a:xfrm>
              <a:off x="0" y="0"/>
              <a:ext cx="990600" cy="457200"/>
            </a:xfrm>
            <a:prstGeom prst="rect">
              <a:avLst/>
            </a:prstGeom>
            <a:solidFill>
              <a:srgbClr val="FFFF00"/>
            </a:solidFill>
            <a:ln w="12700" cap="flat">
              <a:noFill/>
              <a:miter lim="400000"/>
            </a:ln>
            <a:effectLst/>
          </p:spPr>
          <p:txBody>
            <a:bodyPr wrap="square" lIns="45719" tIns="45719" rIns="45719" bIns="45719" numCol="1" anchor="t">
              <a:noAutofit/>
            </a:bodyPr>
            <a:lstStyle/>
            <a:p>
              <a:pPr defTabSz="457200">
                <a:defRPr b="1" sz="1800"/>
              </a:pPr>
            </a:p>
          </p:txBody>
        </p:sp>
        <p:sp>
          <p:nvSpPr>
            <p:cNvPr id="183" name="Shape 183"/>
            <p:cNvSpPr/>
            <p:nvPr/>
          </p:nvSpPr>
          <p:spPr>
            <a:xfrm>
              <a:off x="0" y="0"/>
              <a:ext cx="990600" cy="1143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defTabSz="457200">
                <a:defRPr b="1" sz="1800"/>
              </a:pPr>
              <a:r>
                <a:t>FORMAT</a:t>
              </a:r>
            </a:p>
            <a:p>
              <a:pPr defTabSz="457200">
                <a:defRPr b="1" sz="1800"/>
              </a:pPr>
              <a:r>
                <a:t>TOOLBAR</a:t>
              </a:r>
            </a:p>
          </p:txBody>
        </p:sp>
      </p:grpSp>
      <p:grpSp>
        <p:nvGrpSpPr>
          <p:cNvPr id="187" name="Group 187"/>
          <p:cNvGrpSpPr/>
          <p:nvPr/>
        </p:nvGrpSpPr>
        <p:grpSpPr>
          <a:xfrm>
            <a:off x="228600" y="5715000"/>
            <a:ext cx="990600" cy="1143000"/>
            <a:chOff x="0" y="0"/>
            <a:chExt cx="990600" cy="1143000"/>
          </a:xfrm>
        </p:grpSpPr>
        <p:sp>
          <p:nvSpPr>
            <p:cNvPr id="185" name="Shape 185"/>
            <p:cNvSpPr/>
            <p:nvPr/>
          </p:nvSpPr>
          <p:spPr>
            <a:xfrm>
              <a:off x="0" y="0"/>
              <a:ext cx="990600" cy="457200"/>
            </a:xfrm>
            <a:prstGeom prst="rect">
              <a:avLst/>
            </a:prstGeom>
            <a:solidFill>
              <a:srgbClr val="FFFF00"/>
            </a:solidFill>
            <a:ln w="12700" cap="flat">
              <a:noFill/>
              <a:miter lim="400000"/>
            </a:ln>
            <a:effectLst/>
          </p:spPr>
          <p:txBody>
            <a:bodyPr wrap="square" lIns="45719" tIns="45719" rIns="45719" bIns="45719" numCol="1" anchor="t">
              <a:noAutofit/>
            </a:bodyPr>
            <a:lstStyle/>
            <a:p>
              <a:pPr defTabSz="457200">
                <a:defRPr b="1" sz="1800"/>
              </a:pPr>
            </a:p>
          </p:txBody>
        </p:sp>
        <p:sp>
          <p:nvSpPr>
            <p:cNvPr id="186" name="Shape 186"/>
            <p:cNvSpPr/>
            <p:nvPr/>
          </p:nvSpPr>
          <p:spPr>
            <a:xfrm>
              <a:off x="0" y="0"/>
              <a:ext cx="990600" cy="1143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defTabSz="457200">
                <a:defRPr b="1" sz="1800"/>
              </a:pPr>
              <a:r>
                <a:t>DRAWING</a:t>
              </a:r>
            </a:p>
            <a:p>
              <a:pPr defTabSz="457200">
                <a:defRPr b="1" sz="1800"/>
              </a:pPr>
              <a:r>
                <a:t>TOOLBAR</a:t>
              </a:r>
            </a:p>
          </p:txBody>
        </p:sp>
      </p:grpSp>
      <p:sp>
        <p:nvSpPr>
          <p:cNvPr id="188" name="Shape 188"/>
          <p:cNvSpPr/>
          <p:nvPr/>
        </p:nvSpPr>
        <p:spPr>
          <a:xfrm>
            <a:off x="990600" y="6248400"/>
            <a:ext cx="381001" cy="76201"/>
          </a:xfrm>
          <a:prstGeom prst="line">
            <a:avLst/>
          </a:prstGeom>
          <a:ln>
            <a:solidFill>
              <a:srgbClr val="000000"/>
            </a:solidFill>
            <a:tailEnd type="triangle"/>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2"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93" name="Shape 193"/>
          <p:cNvSpPr/>
          <p:nvPr>
            <p:ph type="sldNum" sz="quarter" idx="2"/>
          </p:nvPr>
        </p:nvSpPr>
        <p:spPr>
          <a:xfrm>
            <a:off x="8293561" y="6454775"/>
            <a:ext cx="393240" cy="358140"/>
          </a:xfrm>
          <a:prstGeom prst="rect">
            <a:avLst/>
          </a:prstGeom>
          <a:extLst>
            <a:ext uri="{C572A759-6A51-4108-AA02-DFA0A04FC94B}">
              <ma14:wrappingTextBoxFlag xmlns:ma14="http://schemas.microsoft.com/office/mac/drawingml/2011/main" val="1"/>
            </a:ext>
          </a:extLst>
        </p:spPr>
        <p:txBody>
          <a:bodyPr/>
          <a:lstStyle>
            <a:lvl1pPr algn="r"/>
          </a:lstStyle>
          <a:p>
            <a:pPr/>
            <a:fld id="{86CB4B4D-7CA3-9044-876B-883B54F8677D}" type="slidenum"/>
          </a:p>
        </p:txBody>
      </p:sp>
      <p:sp>
        <p:nvSpPr>
          <p:cNvPr id="194" name="Shape 194"/>
          <p:cNvSpPr/>
          <p:nvPr>
            <p:ph type="ctrTitle" idx="4294967295"/>
          </p:nvPr>
        </p:nvSpPr>
        <p:spPr>
          <a:xfrm>
            <a:off x="0" y="2133600"/>
            <a:ext cx="7772400" cy="17303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4400"/>
            </a:lvl1pPr>
          </a:lstStyle>
          <a:p>
            <a:pPr/>
            <a:r>
              <a:t>Almacenaje</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97" name="Shape 197"/>
          <p:cNvSpPr/>
          <p:nvPr>
            <p:ph type="title" idx="4294967295"/>
          </p:nvPr>
        </p:nvSpPr>
        <p:spPr>
          <a:xfrm>
            <a:off x="457200" y="90487"/>
            <a:ext cx="8229600" cy="150971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l">
              <a:defRPr>
                <a:solidFill>
                  <a:srgbClr val="3BAE46"/>
                </a:solidFill>
              </a:defRPr>
            </a:lvl1pPr>
          </a:lstStyle>
          <a:p>
            <a:pPr/>
            <a:r>
              <a:t>¿Qué es información?</a:t>
            </a:r>
          </a:p>
        </p:txBody>
      </p:sp>
      <p:sp>
        <p:nvSpPr>
          <p:cNvPr id="198" name="Shape 198"/>
          <p:cNvSpPr/>
          <p:nvPr>
            <p:ph type="body" idx="4294967295"/>
          </p:nvPr>
        </p:nvSpPr>
        <p:spPr>
          <a:xfrm>
            <a:off x="457200" y="1600200"/>
            <a:ext cx="7188200" cy="52578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304800" indent="-304800" algn="l">
              <a:spcBef>
                <a:spcPts val="0"/>
              </a:spcBef>
              <a:buClr>
                <a:srgbClr val="000000"/>
              </a:buClr>
              <a:buSzPct val="100000"/>
              <a:buFont typeface="Arial"/>
              <a:buChar char="•"/>
              <a:defRPr sz="2800">
                <a:solidFill>
                  <a:srgbClr val="000000"/>
                </a:solidFill>
              </a:defRPr>
            </a:pPr>
            <a:r>
              <a:t>Datos es cualquier pedazo de información</a:t>
            </a:r>
          </a:p>
          <a:p>
            <a:pPr marL="304800" indent="-304800" algn="l">
              <a:spcBef>
                <a:spcPts val="0"/>
              </a:spcBef>
              <a:buClr>
                <a:srgbClr val="000000"/>
              </a:buClr>
              <a:buSzPct val="100000"/>
              <a:buFont typeface="Arial"/>
              <a:buChar char="•"/>
              <a:defRPr sz="2800">
                <a:solidFill>
                  <a:srgbClr val="000000"/>
                </a:solidFill>
              </a:defRPr>
            </a:pPr>
            <a:r>
              <a:t>Almacenados en el ordenador como un archivo con un nombre específico (nombre de archivo)</a:t>
            </a:r>
          </a:p>
          <a:p>
            <a:pPr marL="304800" indent="-304800" algn="l">
              <a:spcBef>
                <a:spcPts val="0"/>
              </a:spcBef>
              <a:buClr>
                <a:srgbClr val="000000"/>
              </a:buClr>
              <a:buSzPct val="100000"/>
              <a:buFont typeface="Arial"/>
              <a:buChar char="•"/>
              <a:defRPr sz="2800">
                <a:solidFill>
                  <a:srgbClr val="000000"/>
                </a:solidFill>
              </a:defRPr>
            </a:pPr>
            <a:r>
              <a:t>Por ejemplo:</a:t>
            </a:r>
          </a:p>
          <a:p>
            <a:pPr marL="304800" indent="-304800" algn="l">
              <a:spcBef>
                <a:spcPts val="0"/>
              </a:spcBef>
              <a:buClr>
                <a:srgbClr val="000000"/>
              </a:buClr>
              <a:buSzPct val="100000"/>
              <a:buFont typeface="Arial"/>
              <a:buChar char="•"/>
              <a:defRPr sz="2800">
                <a:solidFill>
                  <a:srgbClr val="000000"/>
                </a:solidFill>
              </a:defRPr>
            </a:pPr>
            <a:r>
              <a:t>Una foto tomada con la cámara digital son los datos.</a:t>
            </a:r>
          </a:p>
          <a:p>
            <a:pPr marL="304800" indent="-304800" algn="l">
              <a:spcBef>
                <a:spcPts val="0"/>
              </a:spcBef>
              <a:buClr>
                <a:srgbClr val="000000"/>
              </a:buClr>
              <a:buSzPct val="100000"/>
              <a:buFont typeface="Arial"/>
              <a:buChar char="•"/>
              <a:defRPr sz="2800">
                <a:solidFill>
                  <a:srgbClr val="000000"/>
                </a:solidFill>
              </a:defRPr>
            </a:pPr>
            <a:r>
              <a:t>Todos los archivos que se crean son los datos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0"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01" name="Shape 201"/>
          <p:cNvSpPr/>
          <p:nvPr>
            <p:ph type="title" idx="4294967295"/>
          </p:nvPr>
        </p:nvSpPr>
        <p:spPr>
          <a:xfrm>
            <a:off x="457200" y="319087"/>
            <a:ext cx="8229600" cy="150971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defTabSz="722376">
              <a:defRPr sz="2528">
                <a:solidFill>
                  <a:srgbClr val="3BAE46"/>
                </a:solidFill>
              </a:defRPr>
            </a:pPr>
            <a:br/>
            <a:r>
              <a:t>Tipos de archivos </a:t>
            </a:r>
            <a:br/>
            <a:r>
              <a:t>Programas de Software y los archivos guardados</a:t>
            </a:r>
          </a:p>
        </p:txBody>
      </p:sp>
      <p:sp>
        <p:nvSpPr>
          <p:cNvPr id="202" name="Shape 202"/>
          <p:cNvSpPr/>
          <p:nvPr/>
        </p:nvSpPr>
        <p:spPr>
          <a:xfrm>
            <a:off x="0" y="2057400"/>
            <a:ext cx="3352800" cy="3947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9687" algn="ctr" defTabSz="457200">
              <a:defRPr sz="2800">
                <a:solidFill>
                  <a:srgbClr val="990099"/>
                </a:solidFill>
                <a:latin typeface="Arial"/>
                <a:ea typeface="Arial"/>
                <a:cs typeface="Arial"/>
                <a:sym typeface="Arial"/>
              </a:defRPr>
            </a:lvl1pPr>
          </a:lstStyle>
          <a:p>
            <a:pPr/>
            <a:r>
              <a:t>.doc</a:t>
            </a:r>
          </a:p>
        </p:txBody>
      </p:sp>
      <p:pic>
        <p:nvPicPr>
          <p:cNvPr id="203" name="image.png"/>
          <p:cNvPicPr>
            <a:picLocks noChangeAspect="1"/>
          </p:cNvPicPr>
          <p:nvPr/>
        </p:nvPicPr>
        <p:blipFill>
          <a:blip r:embed="rId4">
            <a:extLst/>
          </a:blip>
          <a:stretch>
            <a:fillRect/>
          </a:stretch>
        </p:blipFill>
        <p:spPr>
          <a:xfrm>
            <a:off x="533400" y="1981200"/>
            <a:ext cx="709613" cy="777875"/>
          </a:xfrm>
          <a:prstGeom prst="rect">
            <a:avLst/>
          </a:prstGeom>
          <a:ln w="12700">
            <a:miter lim="400000"/>
          </a:ln>
        </p:spPr>
      </p:pic>
      <p:pic>
        <p:nvPicPr>
          <p:cNvPr id="204" name="image.png"/>
          <p:cNvPicPr>
            <a:picLocks noChangeAspect="1"/>
          </p:cNvPicPr>
          <p:nvPr/>
        </p:nvPicPr>
        <p:blipFill>
          <a:blip r:embed="rId5">
            <a:extLst/>
          </a:blip>
          <a:stretch>
            <a:fillRect/>
          </a:stretch>
        </p:blipFill>
        <p:spPr>
          <a:xfrm>
            <a:off x="4648200" y="1981200"/>
            <a:ext cx="715963" cy="685800"/>
          </a:xfrm>
          <a:prstGeom prst="rect">
            <a:avLst/>
          </a:prstGeom>
          <a:ln w="12700">
            <a:miter lim="400000"/>
          </a:ln>
        </p:spPr>
      </p:pic>
      <p:sp>
        <p:nvSpPr>
          <p:cNvPr id="205" name="Shape 205"/>
          <p:cNvSpPr/>
          <p:nvPr/>
        </p:nvSpPr>
        <p:spPr>
          <a:xfrm>
            <a:off x="4191000" y="2057400"/>
            <a:ext cx="3352800" cy="3947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9687" algn="ctr" defTabSz="457200">
              <a:defRPr sz="2800">
                <a:solidFill>
                  <a:srgbClr val="990099"/>
                </a:solidFill>
                <a:latin typeface="Arial"/>
                <a:ea typeface="Arial"/>
                <a:cs typeface="Arial"/>
                <a:sym typeface="Arial"/>
              </a:defRPr>
            </a:lvl1pPr>
          </a:lstStyle>
          <a:p>
            <a:pPr/>
            <a:r>
              <a:t>.ppt</a:t>
            </a:r>
          </a:p>
        </p:txBody>
      </p:sp>
      <p:pic>
        <p:nvPicPr>
          <p:cNvPr id="206" name="AttachBlankWordDocument_Document.png" descr="AttachBlankWordDocument_Document.png"/>
          <p:cNvPicPr>
            <a:picLocks noChangeAspect="1"/>
          </p:cNvPicPr>
          <p:nvPr/>
        </p:nvPicPr>
        <p:blipFill>
          <a:blip r:embed="rId6">
            <a:extLst/>
          </a:blip>
          <a:stretch>
            <a:fillRect/>
          </a:stretch>
        </p:blipFill>
        <p:spPr>
          <a:xfrm>
            <a:off x="0" y="2819400"/>
            <a:ext cx="4419600" cy="4038600"/>
          </a:xfrm>
          <a:prstGeom prst="rect">
            <a:avLst/>
          </a:prstGeom>
          <a:ln w="12700">
            <a:miter lim="400000"/>
          </a:ln>
        </p:spPr>
      </p:pic>
      <p:pic>
        <p:nvPicPr>
          <p:cNvPr id="207" name="Screen Shot 2013-02-25 at 10.png" descr="Screen Shot 2013-02-25 at 10.35.25 AM.png"/>
          <p:cNvPicPr>
            <a:picLocks noChangeAspect="1"/>
          </p:cNvPicPr>
          <p:nvPr/>
        </p:nvPicPr>
        <p:blipFill>
          <a:blip r:embed="rId7">
            <a:extLst/>
          </a:blip>
          <a:stretch>
            <a:fillRect/>
          </a:stretch>
        </p:blipFill>
        <p:spPr>
          <a:xfrm>
            <a:off x="4267200" y="2789237"/>
            <a:ext cx="4876800" cy="40687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06"/>
                                        </p:tgtEl>
                                        <p:attrNameLst>
                                          <p:attrName>style.visibility</p:attrName>
                                        </p:attrNameLst>
                                      </p:cBhvr>
                                      <p:to>
                                        <p:strVal val="visible"/>
                                      </p:to>
                                    </p:set>
                                    <p:animEffect filter="dissolve" transition="in">
                                      <p:cBhvr>
                                        <p:cTn id="7" dur="5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07"/>
                                        </p:tgtEl>
                                        <p:attrNameLst>
                                          <p:attrName>style.visibility</p:attrName>
                                        </p:attrNameLst>
                                      </p:cBhvr>
                                      <p:to>
                                        <p:strVal val="visible"/>
                                      </p:to>
                                    </p:set>
                                    <p:animEffect filter="dissolve" transition="in">
                                      <p:cBhvr>
                                        <p:cTn id="12" dur="5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7" grpId="2"/>
      <p:bldP build="whole" bldLvl="1" animBg="1" rev="0" advAuto="0" spid="206"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1"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12" name="Shape 212"/>
          <p:cNvSpPr/>
          <p:nvPr>
            <p:ph type="title" idx="4294967295"/>
          </p:nvPr>
        </p:nvSpPr>
        <p:spPr>
          <a:xfrm>
            <a:off x="457200" y="319087"/>
            <a:ext cx="8229600" cy="150971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defTabSz="457200">
              <a:defRPr sz="1600">
                <a:solidFill>
                  <a:srgbClr val="3BAE46"/>
                </a:solidFill>
              </a:defRPr>
            </a:pPr>
            <a:br/>
            <a:br/>
            <a:r>
              <a:t>Tipos de archivos: </a:t>
            </a:r>
            <a:br/>
            <a:r>
              <a:t>Imágenes, fotos, imágenes prediseñadas (importadas?), gráficos</a:t>
            </a:r>
            <a:br/>
            <a:br/>
          </a:p>
        </p:txBody>
      </p:sp>
      <p:sp>
        <p:nvSpPr>
          <p:cNvPr id="213" name="Shape 213"/>
          <p:cNvSpPr/>
          <p:nvPr/>
        </p:nvSpPr>
        <p:spPr>
          <a:xfrm>
            <a:off x="2286000" y="2209800"/>
            <a:ext cx="1295400" cy="3947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9687" algn="ctr" defTabSz="457200">
              <a:defRPr sz="2800">
                <a:solidFill>
                  <a:srgbClr val="990099"/>
                </a:solidFill>
                <a:latin typeface="Arial"/>
                <a:ea typeface="Arial"/>
                <a:cs typeface="Arial"/>
                <a:sym typeface="Arial"/>
              </a:defRPr>
            </a:lvl1pPr>
          </a:lstStyle>
          <a:p>
            <a:pPr/>
            <a:r>
              <a:t>. jpg</a:t>
            </a:r>
          </a:p>
        </p:txBody>
      </p:sp>
      <p:pic>
        <p:nvPicPr>
          <p:cNvPr id="214" name="image.png"/>
          <p:cNvPicPr>
            <a:picLocks noChangeAspect="1"/>
          </p:cNvPicPr>
          <p:nvPr/>
        </p:nvPicPr>
        <p:blipFill>
          <a:blip r:embed="rId4">
            <a:extLst/>
          </a:blip>
          <a:stretch>
            <a:fillRect/>
          </a:stretch>
        </p:blipFill>
        <p:spPr>
          <a:xfrm>
            <a:off x="1066800" y="1981200"/>
            <a:ext cx="1085850" cy="814388"/>
          </a:xfrm>
          <a:prstGeom prst="rect">
            <a:avLst/>
          </a:prstGeom>
          <a:ln w="12700">
            <a:miter lim="400000"/>
          </a:ln>
        </p:spPr>
      </p:pic>
      <p:sp>
        <p:nvSpPr>
          <p:cNvPr id="215" name="Shape 215"/>
          <p:cNvSpPr/>
          <p:nvPr/>
        </p:nvSpPr>
        <p:spPr>
          <a:xfrm>
            <a:off x="3352800" y="2209800"/>
            <a:ext cx="1295400" cy="3947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9687" algn="ctr" defTabSz="457200">
              <a:defRPr sz="2800">
                <a:solidFill>
                  <a:srgbClr val="990099"/>
                </a:solidFill>
                <a:latin typeface="Arial"/>
                <a:ea typeface="Arial"/>
                <a:cs typeface="Arial"/>
                <a:sym typeface="Arial"/>
              </a:defRPr>
            </a:lvl1pPr>
          </a:lstStyle>
          <a:p>
            <a:pPr/>
            <a:r>
              <a:t>. gif</a:t>
            </a:r>
          </a:p>
        </p:txBody>
      </p:sp>
      <p:pic>
        <p:nvPicPr>
          <p:cNvPr id="216" name="Everest_kalapatthar_crop.jpg" descr="Everest_kalapatthar_crop.jpg"/>
          <p:cNvPicPr>
            <a:picLocks noChangeAspect="1"/>
          </p:cNvPicPr>
          <p:nvPr/>
        </p:nvPicPr>
        <p:blipFill>
          <a:blip r:embed="rId5">
            <a:extLst/>
          </a:blip>
          <a:stretch>
            <a:fillRect/>
          </a:stretch>
        </p:blipFill>
        <p:spPr>
          <a:xfrm>
            <a:off x="914400" y="3048000"/>
            <a:ext cx="4759325" cy="3200400"/>
          </a:xfrm>
          <a:prstGeom prst="rect">
            <a:avLst/>
          </a:prstGeom>
          <a:ln w="12700">
            <a:miter lim="400000"/>
          </a:ln>
        </p:spPr>
      </p:pic>
      <p:sp>
        <p:nvSpPr>
          <p:cNvPr id="217" name="Shape 217"/>
          <p:cNvSpPr/>
          <p:nvPr/>
        </p:nvSpPr>
        <p:spPr>
          <a:xfrm>
            <a:off x="4495800" y="2171700"/>
            <a:ext cx="1295400" cy="3947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9687" algn="ctr" defTabSz="457200">
              <a:defRPr sz="2800">
                <a:solidFill>
                  <a:srgbClr val="990099"/>
                </a:solidFill>
                <a:latin typeface="Arial"/>
                <a:ea typeface="Arial"/>
                <a:cs typeface="Arial"/>
                <a:sym typeface="Arial"/>
              </a:defRPr>
            </a:lvl1pPr>
          </a:lstStyle>
          <a:p>
            <a:pPr/>
            <a:r>
              <a:t>. png</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16"/>
                                        </p:tgtEl>
                                        <p:attrNameLst>
                                          <p:attrName>style.visibility</p:attrName>
                                        </p:attrNameLst>
                                      </p:cBhvr>
                                      <p:to>
                                        <p:strVal val="visible"/>
                                      </p:to>
                                    </p:set>
                                    <p:animEffect filter="dissolve" transition="in">
                                      <p:cBhvr>
                                        <p:cTn id="7"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1"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22" name="Shape 222"/>
          <p:cNvSpPr/>
          <p:nvPr>
            <p:ph type="title" idx="4294967295"/>
          </p:nvPr>
        </p:nvSpPr>
        <p:spPr>
          <a:xfrm>
            <a:off x="76200" y="471487"/>
            <a:ext cx="8229600" cy="150971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a:solidFill>
                  <a:srgbClr val="3BAE46"/>
                </a:solidFill>
              </a:defRPr>
            </a:lvl1pPr>
          </a:lstStyle>
          <a:p>
            <a:pPr/>
            <a:r>
              <a:t>Tipos de archivos de música y vídeo</a:t>
            </a:r>
          </a:p>
        </p:txBody>
      </p:sp>
      <p:sp>
        <p:nvSpPr>
          <p:cNvPr id="223" name="Shape 223"/>
          <p:cNvSpPr/>
          <p:nvPr/>
        </p:nvSpPr>
        <p:spPr>
          <a:xfrm>
            <a:off x="228600" y="1447800"/>
            <a:ext cx="3124200" cy="8011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9687" algn="ctr" defTabSz="457200">
              <a:spcBef>
                <a:spcPts val="1600"/>
              </a:spcBef>
              <a:defRPr sz="2800">
                <a:latin typeface="Arial"/>
                <a:ea typeface="Arial"/>
                <a:cs typeface="Arial"/>
                <a:sym typeface="Arial"/>
              </a:defRPr>
            </a:lvl1pPr>
          </a:lstStyle>
          <a:p>
            <a:pPr/>
            <a:r>
              <a:t>.wma, .wav,  .mp3 or .mp4</a:t>
            </a:r>
          </a:p>
        </p:txBody>
      </p:sp>
      <p:pic>
        <p:nvPicPr>
          <p:cNvPr id="224" name="image.png"/>
          <p:cNvPicPr>
            <a:picLocks noChangeAspect="1"/>
          </p:cNvPicPr>
          <p:nvPr/>
        </p:nvPicPr>
        <p:blipFill>
          <a:blip r:embed="rId4">
            <a:extLst/>
          </a:blip>
          <a:stretch>
            <a:fillRect/>
          </a:stretch>
        </p:blipFill>
        <p:spPr>
          <a:xfrm>
            <a:off x="6934200" y="1752600"/>
            <a:ext cx="990600" cy="914400"/>
          </a:xfrm>
          <a:prstGeom prst="rect">
            <a:avLst/>
          </a:prstGeom>
          <a:ln w="12700">
            <a:miter lim="400000"/>
          </a:ln>
        </p:spPr>
      </p:pic>
      <p:sp>
        <p:nvSpPr>
          <p:cNvPr id="225" name="Shape 225"/>
          <p:cNvSpPr/>
          <p:nvPr/>
        </p:nvSpPr>
        <p:spPr>
          <a:xfrm>
            <a:off x="3581400" y="1524000"/>
            <a:ext cx="2819400" cy="8011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9687" algn="ctr" defTabSz="457200">
              <a:spcBef>
                <a:spcPts val="1600"/>
              </a:spcBef>
              <a:defRPr sz="2800">
                <a:latin typeface="Arial"/>
                <a:ea typeface="Arial"/>
                <a:cs typeface="Arial"/>
                <a:sym typeface="Arial"/>
              </a:defRPr>
            </a:lvl1pPr>
          </a:lstStyle>
          <a:p>
            <a:pPr/>
            <a:r>
              <a:t>.wmv, .mpeg, .avi or .mov</a:t>
            </a:r>
          </a:p>
        </p:txBody>
      </p:sp>
      <p:pic>
        <p:nvPicPr>
          <p:cNvPr id="226" name="specify-photos-music-video-file-types-to-recover.jpg" descr="specify-photos-music-video-file-types-to-recover.jpg"/>
          <p:cNvPicPr>
            <a:picLocks noChangeAspect="1"/>
          </p:cNvPicPr>
          <p:nvPr/>
        </p:nvPicPr>
        <p:blipFill>
          <a:blip r:embed="rId5">
            <a:extLst/>
          </a:blip>
          <a:stretch>
            <a:fillRect/>
          </a:stretch>
        </p:blipFill>
        <p:spPr>
          <a:xfrm>
            <a:off x="990600" y="2454275"/>
            <a:ext cx="5238750" cy="42513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0"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31" name="Shape 231"/>
          <p:cNvSpPr/>
          <p:nvPr>
            <p:ph type="title" idx="4294967295"/>
          </p:nvPr>
        </p:nvSpPr>
        <p:spPr>
          <a:xfrm>
            <a:off x="457200" y="496887"/>
            <a:ext cx="8229600" cy="148431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l" defTabSz="896111">
              <a:defRPr sz="3136">
                <a:solidFill>
                  <a:srgbClr val="3BAE46"/>
                </a:solidFill>
              </a:defRPr>
            </a:lvl1pPr>
          </a:lstStyle>
          <a:p>
            <a:pPr/>
            <a:r>
              <a:t>¿Dónde están los archivos almacenados o guardados en su computadora?</a:t>
            </a:r>
          </a:p>
        </p:txBody>
      </p:sp>
      <p:pic>
        <p:nvPicPr>
          <p:cNvPr id="232" name="image.png"/>
          <p:cNvPicPr>
            <a:picLocks noChangeAspect="1"/>
          </p:cNvPicPr>
          <p:nvPr/>
        </p:nvPicPr>
        <p:blipFill>
          <a:blip r:embed="rId3">
            <a:extLst/>
          </a:blip>
          <a:stretch>
            <a:fillRect/>
          </a:stretch>
        </p:blipFill>
        <p:spPr>
          <a:xfrm>
            <a:off x="3848100" y="2260600"/>
            <a:ext cx="1455738" cy="3530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4"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35" name="Shape 235"/>
          <p:cNvSpPr/>
          <p:nvPr>
            <p:ph type="title" idx="4294967295"/>
          </p:nvPr>
        </p:nvSpPr>
        <p:spPr>
          <a:xfrm>
            <a:off x="457200" y="41275"/>
            <a:ext cx="8229600" cy="160972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l">
              <a:defRPr>
                <a:solidFill>
                  <a:srgbClr val="3BAE46"/>
                </a:solidFill>
              </a:defRPr>
            </a:lvl1pPr>
          </a:lstStyle>
          <a:p>
            <a:pPr/>
            <a:r>
              <a:t>¿Cómo funciona?</a:t>
            </a:r>
          </a:p>
        </p:txBody>
      </p:sp>
      <p:sp>
        <p:nvSpPr>
          <p:cNvPr id="236" name="Shape 236"/>
          <p:cNvSpPr/>
          <p:nvPr>
            <p:ph type="body" sz="half" idx="4294967295"/>
          </p:nvPr>
        </p:nvSpPr>
        <p:spPr>
          <a:xfrm>
            <a:off x="457200" y="1422400"/>
            <a:ext cx="3860800" cy="52070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304800" indent="-304800" algn="l">
              <a:spcBef>
                <a:spcPts val="0"/>
              </a:spcBef>
              <a:buClr>
                <a:srgbClr val="000000"/>
              </a:buClr>
              <a:buSzPct val="100000"/>
              <a:buFont typeface="Arial"/>
              <a:buChar char="•"/>
              <a:defRPr sz="2800">
                <a:solidFill>
                  <a:srgbClr val="000000"/>
                </a:solidFill>
              </a:defRPr>
            </a:pPr>
            <a:r>
              <a:t>Piense en un archivador ...</a:t>
            </a:r>
          </a:p>
          <a:p>
            <a:pPr marL="304800" indent="-304800" algn="l">
              <a:spcBef>
                <a:spcPts val="0"/>
              </a:spcBef>
              <a:buClr>
                <a:srgbClr val="000000"/>
              </a:buClr>
              <a:buSzPct val="100000"/>
              <a:buFont typeface="Arial"/>
              <a:buChar char="•"/>
              <a:defRPr sz="2800">
                <a:solidFill>
                  <a:srgbClr val="000000"/>
                </a:solidFill>
              </a:defRPr>
            </a:pPr>
            <a:r>
              <a:t>Las carpetas de archivos con etiquetas</a:t>
            </a:r>
          </a:p>
          <a:p>
            <a:pPr marL="304800" indent="-304800" algn="l">
              <a:spcBef>
                <a:spcPts val="0"/>
              </a:spcBef>
              <a:buClr>
                <a:srgbClr val="000000"/>
              </a:buClr>
              <a:buSzPct val="100000"/>
              <a:buFont typeface="Arial"/>
              <a:buChar char="•"/>
              <a:defRPr sz="2800">
                <a:solidFill>
                  <a:srgbClr val="000000"/>
                </a:solidFill>
              </a:defRPr>
            </a:pPr>
            <a:r>
              <a:t>Documento (crear o copiar)</a:t>
            </a:r>
          </a:p>
          <a:p>
            <a:pPr marL="304800" indent="-304800" algn="l">
              <a:spcBef>
                <a:spcPts val="0"/>
              </a:spcBef>
              <a:buClr>
                <a:srgbClr val="000000"/>
              </a:buClr>
              <a:buSzPct val="100000"/>
              <a:buFont typeface="Arial"/>
              <a:buChar char="•"/>
              <a:defRPr sz="2800">
                <a:solidFill>
                  <a:srgbClr val="000000"/>
                </a:solidFill>
              </a:defRPr>
            </a:pPr>
            <a:r>
              <a:t>Mover o guardar archivos en carpetas en su computadora como un sistema de papel</a:t>
            </a:r>
          </a:p>
        </p:txBody>
      </p:sp>
      <p:pic>
        <p:nvPicPr>
          <p:cNvPr id="237" name="image.png"/>
          <p:cNvPicPr>
            <a:picLocks noChangeAspect="1"/>
          </p:cNvPicPr>
          <p:nvPr/>
        </p:nvPicPr>
        <p:blipFill>
          <a:blip r:embed="rId3">
            <a:extLst/>
          </a:blip>
          <a:stretch>
            <a:fillRect/>
          </a:stretch>
        </p:blipFill>
        <p:spPr>
          <a:xfrm>
            <a:off x="4699000" y="1143000"/>
            <a:ext cx="2938463" cy="4267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9"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40" name="Shape 240"/>
          <p:cNvSpPr/>
          <p:nvPr>
            <p:ph type="title" idx="4294967295"/>
          </p:nvPr>
        </p:nvSpPr>
        <p:spPr>
          <a:xfrm>
            <a:off x="457200" y="103187"/>
            <a:ext cx="8229600" cy="148431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l">
              <a:defRPr>
                <a:solidFill>
                  <a:srgbClr val="3BAE46"/>
                </a:solidFill>
              </a:defRPr>
            </a:lvl1pPr>
          </a:lstStyle>
          <a:p>
            <a:pPr/>
            <a:r>
              <a:t>Tipos de almacenamiento</a:t>
            </a:r>
          </a:p>
        </p:txBody>
      </p:sp>
      <p:sp>
        <p:nvSpPr>
          <p:cNvPr id="241" name="Shape 241"/>
          <p:cNvSpPr/>
          <p:nvPr/>
        </p:nvSpPr>
        <p:spPr>
          <a:xfrm>
            <a:off x="457200" y="1524000"/>
            <a:ext cx="2743200" cy="3947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9687" algn="ctr" defTabSz="457200">
              <a:defRPr sz="2800">
                <a:solidFill>
                  <a:srgbClr val="1D528D"/>
                </a:solidFill>
                <a:latin typeface="Arial"/>
                <a:ea typeface="Arial"/>
                <a:cs typeface="Arial"/>
                <a:sym typeface="Arial"/>
              </a:defRPr>
            </a:lvl1pPr>
          </a:lstStyle>
          <a:p>
            <a:pPr/>
            <a:r>
              <a:t>USB Flash Drive</a:t>
            </a:r>
          </a:p>
        </p:txBody>
      </p:sp>
      <p:sp>
        <p:nvSpPr>
          <p:cNvPr id="242" name="Shape 242"/>
          <p:cNvSpPr/>
          <p:nvPr/>
        </p:nvSpPr>
        <p:spPr>
          <a:xfrm>
            <a:off x="3378200" y="1066800"/>
            <a:ext cx="2819400" cy="3947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9687" algn="ctr" defTabSz="457200">
              <a:defRPr sz="2800">
                <a:solidFill>
                  <a:srgbClr val="1D528D"/>
                </a:solidFill>
                <a:latin typeface="Arial"/>
                <a:ea typeface="Arial"/>
                <a:cs typeface="Arial"/>
                <a:sym typeface="Arial"/>
              </a:defRPr>
            </a:lvl1pPr>
          </a:lstStyle>
          <a:p>
            <a:pPr/>
            <a:r>
              <a:t>Disco duro: C</a:t>
            </a:r>
          </a:p>
        </p:txBody>
      </p:sp>
      <p:sp>
        <p:nvSpPr>
          <p:cNvPr id="243" name="Shape 243"/>
          <p:cNvSpPr/>
          <p:nvPr/>
        </p:nvSpPr>
        <p:spPr>
          <a:xfrm>
            <a:off x="152400" y="6019800"/>
            <a:ext cx="4254500" cy="3947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9687" algn="ctr" defTabSz="457200">
              <a:defRPr sz="2800">
                <a:solidFill>
                  <a:srgbClr val="1D528D"/>
                </a:solidFill>
                <a:latin typeface="Arial"/>
                <a:ea typeface="Arial"/>
                <a:cs typeface="Arial"/>
                <a:sym typeface="Arial"/>
              </a:defRPr>
            </a:lvl1pPr>
          </a:lstStyle>
          <a:p>
            <a:pPr/>
            <a:r>
              <a:t>CD-ROMs y DVD-ROMs</a:t>
            </a:r>
          </a:p>
        </p:txBody>
      </p:sp>
      <p:pic>
        <p:nvPicPr>
          <p:cNvPr id="244" name="image.png"/>
          <p:cNvPicPr>
            <a:picLocks noChangeAspect="1"/>
          </p:cNvPicPr>
          <p:nvPr/>
        </p:nvPicPr>
        <p:blipFill>
          <a:blip r:embed="rId4">
            <a:extLst/>
          </a:blip>
          <a:stretch>
            <a:fillRect/>
          </a:stretch>
        </p:blipFill>
        <p:spPr>
          <a:xfrm>
            <a:off x="1143000" y="4038600"/>
            <a:ext cx="1943100" cy="1905000"/>
          </a:xfrm>
          <a:prstGeom prst="rect">
            <a:avLst/>
          </a:prstGeom>
          <a:ln w="12700">
            <a:miter lim="400000"/>
          </a:ln>
        </p:spPr>
      </p:pic>
      <p:pic>
        <p:nvPicPr>
          <p:cNvPr id="245" name="image.jpg"/>
          <p:cNvPicPr>
            <a:picLocks noChangeAspect="1"/>
          </p:cNvPicPr>
          <p:nvPr/>
        </p:nvPicPr>
        <p:blipFill>
          <a:blip r:embed="rId5">
            <a:extLst/>
          </a:blip>
          <a:stretch>
            <a:fillRect/>
          </a:stretch>
        </p:blipFill>
        <p:spPr>
          <a:xfrm>
            <a:off x="685800" y="2057400"/>
            <a:ext cx="1676400" cy="1676400"/>
          </a:xfrm>
          <a:prstGeom prst="rect">
            <a:avLst/>
          </a:prstGeom>
          <a:ln w="12700">
            <a:miter lim="400000"/>
          </a:ln>
        </p:spPr>
      </p:pic>
      <p:pic>
        <p:nvPicPr>
          <p:cNvPr id="246" name="image.jpg"/>
          <p:cNvPicPr>
            <a:picLocks noChangeAspect="1"/>
          </p:cNvPicPr>
          <p:nvPr/>
        </p:nvPicPr>
        <p:blipFill>
          <a:blip r:embed="rId6">
            <a:extLst/>
          </a:blip>
          <a:stretch>
            <a:fillRect/>
          </a:stretch>
        </p:blipFill>
        <p:spPr>
          <a:xfrm>
            <a:off x="3721100" y="1600200"/>
            <a:ext cx="2133600" cy="3124200"/>
          </a:xfrm>
          <a:prstGeom prst="rect">
            <a:avLst/>
          </a:prstGeom>
          <a:ln w="12700">
            <a:miter lim="400000"/>
          </a:ln>
        </p:spPr>
      </p:pic>
      <p:pic>
        <p:nvPicPr>
          <p:cNvPr id="247" name="image.png"/>
          <p:cNvPicPr>
            <a:picLocks noChangeAspect="1"/>
          </p:cNvPicPr>
          <p:nvPr/>
        </p:nvPicPr>
        <p:blipFill>
          <a:blip r:embed="rId7">
            <a:extLst/>
          </a:blip>
          <a:stretch>
            <a:fillRect/>
          </a:stretch>
        </p:blipFill>
        <p:spPr>
          <a:xfrm>
            <a:off x="6172200" y="4953000"/>
            <a:ext cx="1524000" cy="1633538"/>
          </a:xfrm>
          <a:prstGeom prst="rect">
            <a:avLst/>
          </a:prstGeom>
          <a:ln w="12700">
            <a:miter lim="400000"/>
          </a:ln>
        </p:spPr>
      </p:pic>
      <p:sp>
        <p:nvSpPr>
          <p:cNvPr id="248" name="Shape 248"/>
          <p:cNvSpPr/>
          <p:nvPr/>
        </p:nvSpPr>
        <p:spPr>
          <a:xfrm>
            <a:off x="3581400" y="5257800"/>
            <a:ext cx="2641600" cy="8011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9687" algn="ctr" defTabSz="457200">
              <a:defRPr sz="2800">
                <a:solidFill>
                  <a:srgbClr val="1D528D"/>
                </a:solidFill>
                <a:latin typeface="Arial"/>
                <a:ea typeface="Arial"/>
                <a:cs typeface="Arial"/>
                <a:sym typeface="Arial"/>
              </a:defRPr>
            </a:lvl1pPr>
          </a:lstStyle>
          <a:p>
            <a:pPr/>
            <a:r>
              <a:t>Internet (la nube)</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2"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253" name="Shape 253"/>
          <p:cNvSpPr/>
          <p:nvPr>
            <p:ph type="title" idx="4294967295"/>
          </p:nvPr>
        </p:nvSpPr>
        <p:spPr>
          <a:xfrm>
            <a:off x="457200" y="103187"/>
            <a:ext cx="8229600" cy="148431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l">
              <a:defRPr>
                <a:solidFill>
                  <a:srgbClr val="3BAE46"/>
                </a:solidFill>
              </a:defRPr>
            </a:lvl1pPr>
          </a:lstStyle>
          <a:p>
            <a:pPr/>
            <a:r>
              <a:t>Práctica</a:t>
            </a:r>
          </a:p>
        </p:txBody>
      </p:sp>
      <p:sp>
        <p:nvSpPr>
          <p:cNvPr id="254" name="Shape 254"/>
          <p:cNvSpPr/>
          <p:nvPr>
            <p:ph type="body" idx="4294967295"/>
          </p:nvPr>
        </p:nvSpPr>
        <p:spPr>
          <a:xfrm>
            <a:off x="317500" y="1587500"/>
            <a:ext cx="7264400" cy="52705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304800" indent="-304800" algn="l">
              <a:spcBef>
                <a:spcPts val="0"/>
              </a:spcBef>
              <a:buClr>
                <a:srgbClr val="000000"/>
              </a:buClr>
              <a:buSzPct val="100000"/>
              <a:buFont typeface="Arial"/>
              <a:buChar char="•"/>
              <a:defRPr sz="2800">
                <a:solidFill>
                  <a:srgbClr val="000000"/>
                </a:solidFill>
              </a:defRPr>
            </a:pPr>
            <a:r>
              <a:t>Guardar un archivo en su escritorio.</a:t>
            </a:r>
          </a:p>
          <a:p>
            <a:pPr marL="304800" indent="-304800" algn="l">
              <a:spcBef>
                <a:spcPts val="0"/>
              </a:spcBef>
              <a:buClr>
                <a:srgbClr val="000000"/>
              </a:buClr>
              <a:buSzPct val="100000"/>
              <a:buFont typeface="Arial"/>
              <a:buChar char="•"/>
              <a:defRPr sz="2800">
                <a:solidFill>
                  <a:srgbClr val="000000"/>
                </a:solidFill>
              </a:defRPr>
            </a:pPr>
            <a:r>
              <a:t>Crear un archivo: haga clic en Archivo, Guardar como ________</a:t>
            </a:r>
          </a:p>
          <a:p>
            <a:pPr marL="304800" indent="-304800" algn="l">
              <a:spcBef>
                <a:spcPts val="0"/>
              </a:spcBef>
              <a:buClr>
                <a:srgbClr val="000000"/>
              </a:buClr>
              <a:buSzPct val="100000"/>
              <a:buFont typeface="Arial"/>
              <a:buChar char="•"/>
              <a:defRPr sz="2800">
                <a:solidFill>
                  <a:srgbClr val="000000"/>
                </a:solidFill>
              </a:defRPr>
            </a:pPr>
            <a:r>
              <a:t>Abrir un archivo de tu disco duro.</a:t>
            </a:r>
          </a:p>
          <a:p>
            <a:pPr marL="304800" indent="-304800" algn="l">
              <a:spcBef>
                <a:spcPts val="0"/>
              </a:spcBef>
              <a:buClr>
                <a:srgbClr val="000000"/>
              </a:buClr>
              <a:buSzPct val="100000"/>
              <a:buFont typeface="Arial"/>
              <a:buChar char="•"/>
              <a:defRPr sz="2800">
                <a:solidFill>
                  <a:srgbClr val="000000"/>
                </a:solidFill>
              </a:defRPr>
            </a:pPr>
            <a:r>
              <a:t>Vaya al Inicio, Mi PC</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pic>
        <p:nvPicPr>
          <p:cNvPr id="42"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43" name="Shape 43"/>
          <p:cNvSpPr/>
          <p:nvPr>
            <p:ph type="ctrTitle" idx="4294967295"/>
          </p:nvPr>
        </p:nvSpPr>
        <p:spPr>
          <a:xfrm>
            <a:off x="609600" y="3146425"/>
            <a:ext cx="7772400" cy="17303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u="sng">
                <a:solidFill>
                  <a:srgbClr val="009999"/>
                </a:solidFill>
                <a:uFill>
                  <a:solidFill>
                    <a:srgbClr val="009999"/>
                  </a:solidFill>
                </a:uFill>
                <a:hlinkClick r:id="rId4" invalidUrl="" action="" tgtFrame="" tooltip="" history="1" highlightClick="0" endSnd="0"/>
              </a:defRPr>
            </a:lvl1pPr>
          </a:lstStyle>
          <a:p>
            <a:pPr>
              <a:defRPr u="none">
                <a:solidFill>
                  <a:srgbClr val="90837B"/>
                </a:solidFill>
                <a:uFillTx/>
              </a:defRPr>
            </a:pPr>
            <a:r>
              <a:rPr u="sng">
                <a:solidFill>
                  <a:srgbClr val="009999"/>
                </a:solidFill>
                <a:uFill>
                  <a:solidFill>
                    <a:srgbClr val="009999"/>
                  </a:solidFill>
                </a:uFill>
                <a:hlinkClick r:id="rId4" invalidUrl="" action="" tgtFrame="" tooltip="" history="1" highlightClick="0" endSnd="0"/>
              </a:rPr>
              <a:t>http://goo.gl/CqRf7</a:t>
            </a:r>
          </a:p>
        </p:txBody>
      </p:sp>
      <p:sp>
        <p:nvSpPr>
          <p:cNvPr id="44" name="Shape 44"/>
          <p:cNvSpPr/>
          <p:nvPr/>
        </p:nvSpPr>
        <p:spPr>
          <a:xfrm>
            <a:off x="0" y="6248400"/>
            <a:ext cx="1828800" cy="266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39687" algn="ctr" defTabSz="457200">
              <a:defRPr sz="1800">
                <a:solidFill>
                  <a:srgbClr val="3BAE46"/>
                </a:solidFill>
              </a:defRPr>
            </a:lvl1pPr>
          </a:lstStyle>
          <a:p>
            <a:pPr/>
            <a:r>
              <a:t>8-28-10</a:t>
            </a:r>
          </a:p>
        </p:txBody>
      </p:sp>
      <p:pic>
        <p:nvPicPr>
          <p:cNvPr id="45" name="image.png">
            <a:hlinkClick r:id="rId5" invalidUrl="" action="" tgtFrame="" tooltip="" history="1" highlightClick="0" endSnd="0"/>
          </p:cNvPr>
          <p:cNvPicPr>
            <a:picLocks noChangeAspect="1"/>
          </p:cNvPicPr>
          <p:nvPr/>
        </p:nvPicPr>
        <p:blipFill>
          <a:blip r:embed="rId6">
            <a:extLst/>
          </a:blip>
          <a:stretch>
            <a:fillRect/>
          </a:stretch>
        </p:blipFill>
        <p:spPr>
          <a:xfrm>
            <a:off x="8026400" y="6172200"/>
            <a:ext cx="1117600" cy="3921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8"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59" name="Shape 259"/>
          <p:cNvSpPr/>
          <p:nvPr/>
        </p:nvSpPr>
        <p:spPr>
          <a:xfrm>
            <a:off x="8345313" y="6454774"/>
            <a:ext cx="341487" cy="266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sz="1800"/>
            </a:lvl1pPr>
          </a:lstStyle>
          <a:p>
            <a:pPr/>
            <a:r>
              <a:t>14</a:t>
            </a:r>
          </a:p>
        </p:txBody>
      </p:sp>
      <p:sp>
        <p:nvSpPr>
          <p:cNvPr id="260" name="Shape 260"/>
          <p:cNvSpPr/>
          <p:nvPr>
            <p:ph type="title" idx="4294967295"/>
          </p:nvPr>
        </p:nvSpPr>
        <p:spPr>
          <a:xfrm>
            <a:off x="457200" y="90487"/>
            <a:ext cx="8229600" cy="150971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l">
              <a:defRPr>
                <a:solidFill>
                  <a:srgbClr val="3BAE46"/>
                </a:solidFill>
              </a:defRPr>
            </a:lvl1pPr>
          </a:lstStyle>
          <a:p>
            <a:pPr/>
            <a:r>
              <a:t>Sources</a:t>
            </a:r>
          </a:p>
        </p:txBody>
      </p:sp>
      <p:sp>
        <p:nvSpPr>
          <p:cNvPr id="261" name="Shape 261"/>
          <p:cNvSpPr/>
          <p:nvPr>
            <p:ph type="body" idx="4294967295"/>
          </p:nvPr>
        </p:nvSpPr>
        <p:spPr>
          <a:xfrm>
            <a:off x="457200" y="1460500"/>
            <a:ext cx="7162800" cy="52578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304800" indent="-304800" algn="l">
              <a:lnSpc>
                <a:spcPct val="80000"/>
              </a:lnSpc>
              <a:spcBef>
                <a:spcPts val="700"/>
              </a:spcBef>
              <a:buClr>
                <a:srgbClr val="000000"/>
              </a:buClr>
              <a:buSzPct val="100000"/>
              <a:buFont typeface="Arial"/>
              <a:buChar char="•"/>
              <a:defRPr>
                <a:solidFill>
                  <a:srgbClr val="000000"/>
                </a:solidFill>
              </a:defRPr>
            </a:pPr>
            <a:r>
              <a:t>This curriculum was partially adapted from a workshop created by N. Riesgraf for the Hibbing Public Library (MN).  Funding provided by IRRRA Do I.T. Community Technology Awareness Program. Updated March 2004. Revised for Jacksonville Public Library Dec 2005 by Kate Holmes. Updated March 2004. </a:t>
            </a:r>
          </a:p>
          <a:p>
            <a:pPr marL="304800" indent="-304800" algn="l">
              <a:lnSpc>
                <a:spcPct val="80000"/>
              </a:lnSpc>
              <a:spcBef>
                <a:spcPts val="700"/>
              </a:spcBef>
              <a:buClr>
                <a:srgbClr val="000000"/>
              </a:buClr>
              <a:buSzPct val="100000"/>
              <a:buFont typeface="Arial"/>
              <a:buChar char="•"/>
              <a:defRPr>
                <a:solidFill>
                  <a:srgbClr val="000000"/>
                </a:solidFill>
              </a:defRPr>
            </a:pPr>
            <a:r>
              <a:t>This curriculum was partially adapted from a slide presentation entitled </a:t>
            </a:r>
            <a:r>
              <a:t>“</a:t>
            </a:r>
            <a:r>
              <a:t>Windows Presentation 2009</a:t>
            </a:r>
            <a:r>
              <a:t>”</a:t>
            </a:r>
            <a:r>
              <a:t> created by the Indian Prairie Public Library.</a:t>
            </a:r>
          </a:p>
          <a:p>
            <a:pPr marL="304800" indent="-304800" algn="l">
              <a:lnSpc>
                <a:spcPct val="80000"/>
              </a:lnSpc>
              <a:spcBef>
                <a:spcPts val="700"/>
              </a:spcBef>
              <a:buClr>
                <a:srgbClr val="000000"/>
              </a:buClr>
              <a:buSzPct val="100000"/>
              <a:buFont typeface="Arial"/>
              <a:buChar char="•"/>
              <a:defRPr>
                <a:solidFill>
                  <a:srgbClr val="000000"/>
                </a:solidFill>
              </a:defRPr>
            </a:pPr>
            <a:r>
              <a:t>Additional content created by Connect Your Community, a project of </a:t>
            </a:r>
            <a:r>
              <a:rPr u="sng">
                <a:solidFill>
                  <a:srgbClr val="009999"/>
                </a:solidFill>
                <a:uFill>
                  <a:solidFill>
                    <a:srgbClr val="009999"/>
                  </a:solidFill>
                </a:uFill>
                <a:hlinkClick r:id="rId3" invalidUrl="" action="" tgtFrame="" tooltip="" history="1" highlightClick="0" endSnd="0"/>
              </a:rPr>
              <a:t>OneCommunity</a:t>
            </a:r>
            <a:r>
              <a:t>, funded by the federal </a:t>
            </a:r>
            <a:r>
              <a:rPr u="sng">
                <a:solidFill>
                  <a:srgbClr val="009999"/>
                </a:solidFill>
                <a:uFill>
                  <a:solidFill>
                    <a:srgbClr val="009999"/>
                  </a:solidFill>
                </a:uFill>
                <a:hlinkClick r:id="rId4" invalidUrl="" action="" tgtFrame="" tooltip="" history="1" highlightClick="0" endSnd="0"/>
              </a:rPr>
              <a:t>Broadband Technology Opportunities Program</a:t>
            </a:r>
            <a:r>
              <a:t>.</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63"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64" name="Shape 264"/>
          <p:cNvSpPr/>
          <p:nvPr/>
        </p:nvSpPr>
        <p:spPr>
          <a:xfrm>
            <a:off x="8345313" y="6454774"/>
            <a:ext cx="341487" cy="266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indent="39687" algn="r" defTabSz="457200">
              <a:defRPr sz="1800"/>
            </a:lvl1pPr>
          </a:lstStyle>
          <a:p>
            <a:pPr/>
            <a:r>
              <a:t>15</a:t>
            </a:r>
          </a:p>
        </p:txBody>
      </p:sp>
      <p:sp>
        <p:nvSpPr>
          <p:cNvPr id="265" name="Shape 265"/>
          <p:cNvSpPr/>
          <p:nvPr>
            <p:ph type="title" idx="4294967295"/>
          </p:nvPr>
        </p:nvSpPr>
        <p:spPr>
          <a:xfrm>
            <a:off x="457200" y="90487"/>
            <a:ext cx="8229600" cy="1509714"/>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lgn="l">
              <a:defRPr>
                <a:solidFill>
                  <a:srgbClr val="3BAE46"/>
                </a:solidFill>
              </a:defRPr>
            </a:lvl1pPr>
          </a:lstStyle>
          <a:p>
            <a:pPr/>
            <a:r>
              <a:t>Creative Commons License</a:t>
            </a:r>
          </a:p>
        </p:txBody>
      </p:sp>
      <p:sp>
        <p:nvSpPr>
          <p:cNvPr id="266" name="Shape 266"/>
          <p:cNvSpPr/>
          <p:nvPr>
            <p:ph type="body" idx="4294967295"/>
          </p:nvPr>
        </p:nvSpPr>
        <p:spPr>
          <a:xfrm>
            <a:off x="457200" y="1600200"/>
            <a:ext cx="7162800" cy="52578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marL="304800" indent="-304800" algn="l">
              <a:spcBef>
                <a:spcPts val="0"/>
              </a:spcBef>
              <a:buClr>
                <a:srgbClr val="000000"/>
              </a:buClr>
              <a:buSzPct val="100000"/>
              <a:buFont typeface="Arial"/>
              <a:buChar char="•"/>
              <a:defRPr sz="2800" u="sng">
                <a:solidFill>
                  <a:srgbClr val="009999"/>
                </a:solidFill>
                <a:uFill>
                  <a:solidFill>
                    <a:srgbClr val="009999"/>
                  </a:solidFill>
                </a:uFill>
                <a:hlinkClick r:id="rId3" invalidUrl="" action="" tgtFrame="" tooltip="" history="1" highlightClick="0" endSnd="0"/>
              </a:defRPr>
            </a:lvl1pPr>
          </a:lstStyle>
          <a:p>
            <a:pPr>
              <a:defRPr>
                <a:uFillTx/>
              </a:defRPr>
            </a:pPr>
            <a:r>
              <a:rPr>
                <a:uFill>
                  <a:solidFill>
                    <a:srgbClr val="009999"/>
                  </a:solidFill>
                </a:uFill>
                <a:hlinkClick r:id="rId3" invalidUrl="" action="" tgtFrame="" tooltip="" history="1" highlightClick="0" endSnd="0"/>
              </a:rPr>
              <a:t>This work is licensed under the Creative Commons Attribution 3.0 Unported License. To view a copy of this license, visit http://creativecommons.org/licenses/by/3.0</a:t>
            </a:r>
          </a:p>
        </p:txBody>
      </p:sp>
      <p:pic>
        <p:nvPicPr>
          <p:cNvPr id="267" name="image.png"/>
          <p:cNvPicPr>
            <a:picLocks noChangeAspect="1"/>
          </p:cNvPicPr>
          <p:nvPr/>
        </p:nvPicPr>
        <p:blipFill>
          <a:blip r:embed="rId4">
            <a:extLst/>
          </a:blip>
          <a:stretch>
            <a:fillRect/>
          </a:stretch>
        </p:blipFill>
        <p:spPr>
          <a:xfrm>
            <a:off x="2667000" y="4114800"/>
            <a:ext cx="2720975" cy="9572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sldNum" sz="quarter" idx="2"/>
          </p:nvPr>
        </p:nvSpPr>
        <p:spPr>
          <a:xfrm>
            <a:off x="8420374" y="6454774"/>
            <a:ext cx="248690" cy="3581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8"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pic>
        <p:nvPicPr>
          <p:cNvPr id="49"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50" name="Shape 50"/>
          <p:cNvSpPr/>
          <p:nvPr/>
        </p:nvSpPr>
        <p:spPr>
          <a:xfrm>
            <a:off x="8438110" y="6454775"/>
            <a:ext cx="248691"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defTabSz="457200">
              <a:defRPr sz="1800"/>
            </a:lvl1pPr>
          </a:lstStyle>
          <a:p>
            <a:pPr/>
            <a:r>
              <a:t>3</a:t>
            </a:r>
          </a:p>
        </p:txBody>
      </p:sp>
      <p:sp>
        <p:nvSpPr>
          <p:cNvPr id="51" name="Shape 51"/>
          <p:cNvSpPr/>
          <p:nvPr>
            <p:ph type="ctrTitle" idx="4294967295"/>
          </p:nvPr>
        </p:nvSpPr>
        <p:spPr>
          <a:xfrm>
            <a:off x="76200" y="304800"/>
            <a:ext cx="7772400" cy="17303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4000"/>
            </a:lvl1pPr>
          </a:lstStyle>
          <a:p>
            <a:pPr/>
            <a:r>
              <a:t>Sistemas operativos</a:t>
            </a:r>
          </a:p>
        </p:txBody>
      </p:sp>
      <p:pic>
        <p:nvPicPr>
          <p:cNvPr id="52" name="image.png"/>
          <p:cNvPicPr>
            <a:picLocks noChangeAspect="1"/>
          </p:cNvPicPr>
          <p:nvPr/>
        </p:nvPicPr>
        <p:blipFill>
          <a:blip r:embed="rId4">
            <a:extLst/>
          </a:blip>
          <a:stretch>
            <a:fillRect/>
          </a:stretch>
        </p:blipFill>
        <p:spPr>
          <a:xfrm>
            <a:off x="2743200" y="1676400"/>
            <a:ext cx="1981200" cy="1965325"/>
          </a:xfrm>
          <a:prstGeom prst="rect">
            <a:avLst/>
          </a:prstGeom>
          <a:ln w="12700">
            <a:miter lim="400000"/>
          </a:ln>
        </p:spPr>
      </p:pic>
      <p:sp>
        <p:nvSpPr>
          <p:cNvPr id="53" name="Shape 53"/>
          <p:cNvSpPr/>
          <p:nvPr/>
        </p:nvSpPr>
        <p:spPr>
          <a:xfrm>
            <a:off x="2730500" y="3644900"/>
            <a:ext cx="1993900" cy="952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457200">
              <a:spcBef>
                <a:spcPts val="1200"/>
              </a:spcBef>
              <a:defRPr sz="2000"/>
            </a:lvl1pPr>
          </a:lstStyle>
          <a:p>
            <a:pPr/>
            <a:r>
              <a:t>Windows: Vista, XP, 2000, etc.</a:t>
            </a:r>
          </a:p>
        </p:txBody>
      </p:sp>
      <p:pic>
        <p:nvPicPr>
          <p:cNvPr id="54" name="image.png"/>
          <p:cNvPicPr>
            <a:picLocks noChangeAspect="1"/>
          </p:cNvPicPr>
          <p:nvPr/>
        </p:nvPicPr>
        <p:blipFill>
          <a:blip r:embed="rId5">
            <a:extLst/>
          </a:blip>
          <a:stretch>
            <a:fillRect/>
          </a:stretch>
        </p:blipFill>
        <p:spPr>
          <a:xfrm>
            <a:off x="381000" y="2819400"/>
            <a:ext cx="1917700" cy="1843088"/>
          </a:xfrm>
          <a:prstGeom prst="rect">
            <a:avLst/>
          </a:prstGeom>
          <a:ln w="12700">
            <a:miter lim="400000"/>
          </a:ln>
        </p:spPr>
      </p:pic>
      <p:sp>
        <p:nvSpPr>
          <p:cNvPr id="55" name="Shape 55"/>
          <p:cNvSpPr/>
          <p:nvPr/>
        </p:nvSpPr>
        <p:spPr>
          <a:xfrm>
            <a:off x="381000" y="4876800"/>
            <a:ext cx="1905000" cy="952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457200">
              <a:spcBef>
                <a:spcPts val="1200"/>
              </a:spcBef>
              <a:defRPr sz="2000"/>
            </a:lvl1pPr>
          </a:lstStyle>
          <a:p>
            <a:pPr/>
            <a:r>
              <a:t>MACs: Leopard, OS X, OS, etc.</a:t>
            </a:r>
          </a:p>
        </p:txBody>
      </p:sp>
      <p:sp>
        <p:nvSpPr>
          <p:cNvPr id="56" name="Shape 56"/>
          <p:cNvSpPr/>
          <p:nvPr/>
        </p:nvSpPr>
        <p:spPr>
          <a:xfrm>
            <a:off x="-2193925" y="6870700"/>
            <a:ext cx="3960813"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defTabSz="457200">
              <a:spcBef>
                <a:spcPts val="1600"/>
              </a:spcBef>
              <a:defRPr sz="2800"/>
            </a:lvl1pPr>
          </a:lstStyle>
          <a:p>
            <a:pPr/>
            <a:r>
              <a:t>Operating System </a:t>
            </a:r>
          </a:p>
        </p:txBody>
      </p:sp>
      <p:pic>
        <p:nvPicPr>
          <p:cNvPr id="57" name="ubuntu.png" descr="ubuntu.png"/>
          <p:cNvPicPr>
            <a:picLocks noChangeAspect="1"/>
          </p:cNvPicPr>
          <p:nvPr/>
        </p:nvPicPr>
        <p:blipFill>
          <a:blip r:embed="rId6">
            <a:extLst/>
          </a:blip>
          <a:stretch>
            <a:fillRect/>
          </a:stretch>
        </p:blipFill>
        <p:spPr>
          <a:xfrm>
            <a:off x="5486400" y="2362200"/>
            <a:ext cx="2165350" cy="495300"/>
          </a:xfrm>
          <a:prstGeom prst="rect">
            <a:avLst/>
          </a:prstGeom>
          <a:ln w="12700">
            <a:miter lim="400000"/>
          </a:ln>
        </p:spPr>
      </p:pic>
      <p:sp>
        <p:nvSpPr>
          <p:cNvPr id="58" name="Shape 58"/>
          <p:cNvSpPr/>
          <p:nvPr/>
        </p:nvSpPr>
        <p:spPr>
          <a:xfrm>
            <a:off x="5638800" y="3124200"/>
            <a:ext cx="1752600" cy="383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200"/>
              </a:spcBef>
              <a:defRPr sz="2000"/>
            </a:lvl1pPr>
          </a:lstStyle>
          <a:p>
            <a:pPr/>
            <a:r>
              <a:t>Open Source</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2"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63" name="Shape 63"/>
          <p:cNvSpPr/>
          <p:nvPr>
            <p:ph type="sldNum" sz="quarter" idx="2"/>
          </p:nvPr>
        </p:nvSpPr>
        <p:spPr>
          <a:xfrm>
            <a:off x="8438110" y="6454775"/>
            <a:ext cx="248691" cy="358140"/>
          </a:xfrm>
          <a:prstGeom prst="rect">
            <a:avLst/>
          </a:prstGeom>
          <a:extLst>
            <a:ext uri="{C572A759-6A51-4108-AA02-DFA0A04FC94B}">
              <ma14:wrappingTextBoxFlag xmlns:ma14="http://schemas.microsoft.com/office/mac/drawingml/2011/main" val="1"/>
            </a:ext>
          </a:extLst>
        </p:spPr>
        <p:txBody>
          <a:bodyPr/>
          <a:lstStyle>
            <a:lvl1pPr algn="r"/>
          </a:lstStyle>
          <a:p>
            <a:pPr/>
            <a:fld id="{86CB4B4D-7CA3-9044-876B-883B54F8677D}" type="slidenum"/>
          </a:p>
        </p:txBody>
      </p:sp>
      <p:sp>
        <p:nvSpPr>
          <p:cNvPr id="64" name="Shape 64"/>
          <p:cNvSpPr/>
          <p:nvPr>
            <p:ph type="ctrTitle" idx="4294967295"/>
          </p:nvPr>
        </p:nvSpPr>
        <p:spPr>
          <a:xfrm>
            <a:off x="0" y="228599"/>
            <a:ext cx="7772400" cy="1143002"/>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3600"/>
            </a:lvl1pPr>
          </a:lstStyle>
          <a:p>
            <a:pPr/>
            <a:r>
              <a:t>Escritorio</a:t>
            </a:r>
          </a:p>
        </p:txBody>
      </p:sp>
      <p:sp>
        <p:nvSpPr>
          <p:cNvPr id="65" name="Shape 65"/>
          <p:cNvSpPr/>
          <p:nvPr>
            <p:ph type="subTitle" sz="half" idx="4294967295"/>
          </p:nvPr>
        </p:nvSpPr>
        <p:spPr>
          <a:xfrm>
            <a:off x="152400" y="1295400"/>
            <a:ext cx="3327400" cy="55626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marL="304800" indent="-304800" algn="l">
              <a:spcBef>
                <a:spcPts val="0"/>
              </a:spcBef>
              <a:defRPr b="1" sz="2000"/>
            </a:pPr>
            <a:r>
              <a:t>Escritorio</a:t>
            </a:r>
          </a:p>
          <a:p>
            <a:pPr marL="304800" indent="-304800" algn="l">
              <a:spcBef>
                <a:spcPts val="0"/>
              </a:spcBef>
              <a:buSzPct val="100000"/>
              <a:buChar char="•"/>
              <a:defRPr b="1" sz="2000"/>
            </a:pPr>
            <a:r>
              <a:t>Al igual que la parte superior de un escritorio, donde pones las cosas que estamos trabajando o quieran acceder</a:t>
            </a:r>
          </a:p>
          <a:p>
            <a:pPr marL="304800" indent="-304800" algn="l">
              <a:spcBef>
                <a:spcPts val="0"/>
              </a:spcBef>
              <a:defRPr b="1" sz="2000"/>
            </a:pPr>
            <a:r>
              <a:t>icono</a:t>
            </a:r>
          </a:p>
          <a:p>
            <a:pPr marL="304800" indent="-304800" algn="l">
              <a:spcBef>
                <a:spcPts val="0"/>
              </a:spcBef>
              <a:buSzPct val="100000"/>
              <a:buChar char="•"/>
              <a:defRPr b="1" sz="2000"/>
            </a:pPr>
            <a:r>
              <a:t>Imagen o gráfico que representa un programa, proceso, carpeta o archivo</a:t>
            </a:r>
          </a:p>
          <a:p>
            <a:pPr marL="304800" indent="-304800" algn="l">
              <a:spcBef>
                <a:spcPts val="0"/>
              </a:spcBef>
              <a:buSzPct val="100000"/>
              <a:buChar char="•"/>
              <a:defRPr b="1" sz="2000"/>
            </a:pPr>
            <a:r>
              <a:t>Haga doble clic en un icono para ejecutar un contenido del programa o vista</a:t>
            </a:r>
          </a:p>
        </p:txBody>
      </p:sp>
      <p:sp>
        <p:nvSpPr>
          <p:cNvPr id="66" name="Shape 66"/>
          <p:cNvSpPr/>
          <p:nvPr/>
        </p:nvSpPr>
        <p:spPr>
          <a:xfrm>
            <a:off x="3657599" y="2049462"/>
            <a:ext cx="571502" cy="228601"/>
          </a:xfrm>
          <a:prstGeom prst="rect">
            <a:avLst/>
          </a:prstGeom>
          <a:solidFill>
            <a:schemeClr val="accent1">
              <a:alpha val="0"/>
            </a:schemeClr>
          </a:solidFill>
          <a:ln w="12700">
            <a:miter lim="400000"/>
          </a:ln>
        </p:spPr>
        <p:txBody>
          <a:bodyPr lIns="45719" rIns="45719"/>
          <a:lstStyle/>
          <a:p>
            <a:pPr defTabSz="457200">
              <a:defRPr sz="1800"/>
            </a:pPr>
          </a:p>
        </p:txBody>
      </p:sp>
      <p:sp>
        <p:nvSpPr>
          <p:cNvPr id="67" name="Shape 67"/>
          <p:cNvSpPr/>
          <p:nvPr/>
        </p:nvSpPr>
        <p:spPr>
          <a:xfrm>
            <a:off x="3276600" y="5562600"/>
            <a:ext cx="1295400" cy="381000"/>
          </a:xfrm>
          <a:prstGeom prst="rect">
            <a:avLst/>
          </a:prstGeom>
          <a:solidFill>
            <a:schemeClr val="accent1">
              <a:alpha val="0"/>
            </a:schemeClr>
          </a:solidFill>
          <a:ln w="12700">
            <a:miter lim="400000"/>
          </a:ln>
        </p:spPr>
        <p:txBody>
          <a:bodyPr lIns="45719" rIns="45719"/>
          <a:lstStyle/>
          <a:p>
            <a:pPr defTabSz="457200">
              <a:defRPr sz="1800"/>
            </a:pPr>
          </a:p>
        </p:txBody>
      </p:sp>
      <p:sp>
        <p:nvSpPr>
          <p:cNvPr id="68" name="Shape 68"/>
          <p:cNvSpPr/>
          <p:nvPr/>
        </p:nvSpPr>
        <p:spPr>
          <a:xfrm>
            <a:off x="7010400" y="2667000"/>
            <a:ext cx="0" cy="228601"/>
          </a:xfrm>
          <a:prstGeom prst="line">
            <a:avLst/>
          </a:prstGeom>
          <a:ln>
            <a:solidFill>
              <a:srgbClr val="000000"/>
            </a:solidFill>
            <a:tailEnd type="triangle"/>
          </a:ln>
        </p:spPr>
        <p:txBody>
          <a:bodyPr lIns="45719" rIns="45719"/>
          <a:lstStyle/>
          <a:p>
            <a:pPr/>
          </a:p>
        </p:txBody>
      </p:sp>
      <p:pic>
        <p:nvPicPr>
          <p:cNvPr id="69" name="image.png"/>
          <p:cNvPicPr>
            <a:picLocks noChangeAspect="1"/>
          </p:cNvPicPr>
          <p:nvPr/>
        </p:nvPicPr>
        <p:blipFill>
          <a:blip r:embed="rId4">
            <a:extLst/>
          </a:blip>
          <a:srcRect l="0" t="25599" r="0" b="0"/>
          <a:stretch>
            <a:fillRect/>
          </a:stretch>
        </p:blipFill>
        <p:spPr>
          <a:xfrm>
            <a:off x="3668712" y="2438399"/>
            <a:ext cx="5475288" cy="4419602"/>
          </a:xfrm>
          <a:prstGeom prst="rect">
            <a:avLst/>
          </a:prstGeom>
          <a:ln w="12700">
            <a:miter lim="400000"/>
          </a:ln>
        </p:spPr>
      </p:pic>
      <p:grpSp>
        <p:nvGrpSpPr>
          <p:cNvPr id="72" name="Group 72"/>
          <p:cNvGrpSpPr/>
          <p:nvPr/>
        </p:nvGrpSpPr>
        <p:grpSpPr>
          <a:xfrm>
            <a:off x="7410450" y="4648200"/>
            <a:ext cx="1718370" cy="533400"/>
            <a:chOff x="0" y="0"/>
            <a:chExt cx="1718369" cy="533400"/>
          </a:xfrm>
        </p:grpSpPr>
        <p:sp>
          <p:nvSpPr>
            <p:cNvPr id="70" name="Shape 70"/>
            <p:cNvSpPr/>
            <p:nvPr/>
          </p:nvSpPr>
          <p:spPr>
            <a:xfrm>
              <a:off x="0" y="0"/>
              <a:ext cx="1657350" cy="533400"/>
            </a:xfrm>
            <a:prstGeom prst="rect">
              <a:avLst/>
            </a:prstGeom>
            <a:solidFill>
              <a:schemeClr val="accent1">
                <a:alpha val="0"/>
              </a:schemeClr>
            </a:solidFill>
            <a:ln w="12700" cap="flat">
              <a:noFill/>
              <a:miter lim="400000"/>
            </a:ln>
            <a:effectLst/>
          </p:spPr>
          <p:txBody>
            <a:bodyPr wrap="square" lIns="45719" tIns="45719" rIns="45719" bIns="45719" numCol="1" anchor="t">
              <a:noAutofit/>
            </a:bodyPr>
            <a:lstStyle/>
            <a:p>
              <a:pPr defTabSz="457200">
                <a:defRPr b="1" sz="1600">
                  <a:latin typeface="Arial"/>
                  <a:ea typeface="Arial"/>
                  <a:cs typeface="Arial"/>
                  <a:sym typeface="Arial"/>
                </a:defRPr>
              </a:pPr>
            </a:p>
          </p:txBody>
        </p:sp>
        <p:sp>
          <p:nvSpPr>
            <p:cNvPr id="71" name="Shape 71"/>
            <p:cNvSpPr/>
            <p:nvPr/>
          </p:nvSpPr>
          <p:spPr>
            <a:xfrm>
              <a:off x="0" y="0"/>
              <a:ext cx="1718370" cy="450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defTabSz="457200">
                <a:defRPr b="1" sz="1600">
                  <a:latin typeface="Arial"/>
                  <a:ea typeface="Arial"/>
                  <a:cs typeface="Arial"/>
                  <a:sym typeface="Arial"/>
                </a:defRPr>
              </a:pPr>
              <a:r>
                <a:t>Notification </a:t>
              </a:r>
            </a:p>
            <a:p>
              <a:pPr defTabSz="457200">
                <a:defRPr b="1" sz="1600">
                  <a:latin typeface="Arial"/>
                  <a:ea typeface="Arial"/>
                  <a:cs typeface="Arial"/>
                  <a:sym typeface="Arial"/>
                </a:defRPr>
              </a:pPr>
              <a:r>
                <a:t>Area/System Tray</a:t>
              </a:r>
            </a:p>
          </p:txBody>
        </p:sp>
      </p:grpSp>
      <p:grpSp>
        <p:nvGrpSpPr>
          <p:cNvPr id="75" name="Group 75"/>
          <p:cNvGrpSpPr/>
          <p:nvPr/>
        </p:nvGrpSpPr>
        <p:grpSpPr>
          <a:xfrm>
            <a:off x="6629400" y="5384800"/>
            <a:ext cx="965200" cy="330200"/>
            <a:chOff x="0" y="0"/>
            <a:chExt cx="965200" cy="330200"/>
          </a:xfrm>
        </p:grpSpPr>
        <p:sp>
          <p:nvSpPr>
            <p:cNvPr id="73" name="Shape 73"/>
            <p:cNvSpPr/>
            <p:nvPr/>
          </p:nvSpPr>
          <p:spPr>
            <a:xfrm>
              <a:off x="0" y="0"/>
              <a:ext cx="965200" cy="330200"/>
            </a:xfrm>
            <a:prstGeom prst="rect">
              <a:avLst/>
            </a:prstGeom>
            <a:solidFill>
              <a:schemeClr val="accent1">
                <a:alpha val="0"/>
              </a:schemeClr>
            </a:solidFill>
            <a:ln w="12700" cap="flat">
              <a:noFill/>
              <a:miter lim="400000"/>
            </a:ln>
            <a:effectLst/>
          </p:spPr>
          <p:txBody>
            <a:bodyPr wrap="square" lIns="45719" tIns="45719" rIns="45719" bIns="45719" numCol="1" anchor="t">
              <a:noAutofit/>
            </a:bodyPr>
            <a:lstStyle/>
            <a:p>
              <a:pPr defTabSz="457200">
                <a:defRPr b="1" sz="1600">
                  <a:latin typeface="Arial"/>
                  <a:ea typeface="Arial"/>
                  <a:cs typeface="Arial"/>
                  <a:sym typeface="Arial"/>
                </a:defRPr>
              </a:pPr>
            </a:p>
          </p:txBody>
        </p:sp>
        <p:sp>
          <p:nvSpPr>
            <p:cNvPr id="74" name="Shape 74"/>
            <p:cNvSpPr/>
            <p:nvPr/>
          </p:nvSpPr>
          <p:spPr>
            <a:xfrm>
              <a:off x="0" y="0"/>
              <a:ext cx="965200" cy="221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defTabSz="457200">
                <a:defRPr b="1" sz="1600">
                  <a:latin typeface="Arial"/>
                  <a:ea typeface="Arial"/>
                  <a:cs typeface="Arial"/>
                  <a:sym typeface="Arial"/>
                </a:defRPr>
              </a:lvl1pPr>
            </a:lstStyle>
            <a:p>
              <a:pPr/>
              <a:r>
                <a:t>Taskbar</a:t>
              </a:r>
            </a:p>
          </p:txBody>
        </p:sp>
      </p:grpSp>
      <p:grpSp>
        <p:nvGrpSpPr>
          <p:cNvPr id="78" name="Group 78"/>
          <p:cNvGrpSpPr/>
          <p:nvPr/>
        </p:nvGrpSpPr>
        <p:grpSpPr>
          <a:xfrm>
            <a:off x="1752600" y="6400800"/>
            <a:ext cx="1186558" cy="381000"/>
            <a:chOff x="0" y="0"/>
            <a:chExt cx="1186557" cy="381000"/>
          </a:xfrm>
        </p:grpSpPr>
        <p:sp>
          <p:nvSpPr>
            <p:cNvPr id="76" name="Shape 76"/>
            <p:cNvSpPr/>
            <p:nvPr/>
          </p:nvSpPr>
          <p:spPr>
            <a:xfrm>
              <a:off x="0" y="0"/>
              <a:ext cx="1104900" cy="381000"/>
            </a:xfrm>
            <a:prstGeom prst="rect">
              <a:avLst/>
            </a:prstGeom>
            <a:solidFill>
              <a:schemeClr val="accent1">
                <a:alpha val="0"/>
              </a:schemeClr>
            </a:solidFill>
            <a:ln w="12700" cap="flat">
              <a:noFill/>
              <a:miter lim="400000"/>
            </a:ln>
            <a:effectLst/>
          </p:spPr>
          <p:txBody>
            <a:bodyPr wrap="square" lIns="45719" tIns="45719" rIns="45719" bIns="45719" numCol="1" anchor="t">
              <a:noAutofit/>
            </a:bodyPr>
            <a:lstStyle/>
            <a:p>
              <a:pPr defTabSz="457200">
                <a:defRPr b="1" sz="1600">
                  <a:latin typeface="Arial"/>
                  <a:ea typeface="Arial"/>
                  <a:cs typeface="Arial"/>
                  <a:sym typeface="Arial"/>
                </a:defRPr>
              </a:pPr>
            </a:p>
          </p:txBody>
        </p:sp>
        <p:sp>
          <p:nvSpPr>
            <p:cNvPr id="77" name="Shape 77"/>
            <p:cNvSpPr/>
            <p:nvPr/>
          </p:nvSpPr>
          <p:spPr>
            <a:xfrm>
              <a:off x="0" y="0"/>
              <a:ext cx="1186558" cy="221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defTabSz="457200">
                <a:defRPr b="1" sz="1600">
                  <a:latin typeface="Arial"/>
                  <a:ea typeface="Arial"/>
                  <a:cs typeface="Arial"/>
                  <a:sym typeface="Arial"/>
                </a:defRPr>
              </a:lvl1pPr>
            </a:lstStyle>
            <a:p>
              <a:pPr/>
              <a:r>
                <a:t>Start Button</a:t>
              </a:r>
            </a:p>
          </p:txBody>
        </p:sp>
      </p:grpSp>
      <p:grpSp>
        <p:nvGrpSpPr>
          <p:cNvPr id="81" name="Group 81"/>
          <p:cNvGrpSpPr/>
          <p:nvPr/>
        </p:nvGrpSpPr>
        <p:grpSpPr>
          <a:xfrm>
            <a:off x="4876800" y="5562600"/>
            <a:ext cx="1524000" cy="381000"/>
            <a:chOff x="0" y="0"/>
            <a:chExt cx="1524000" cy="381000"/>
          </a:xfrm>
        </p:grpSpPr>
        <p:sp>
          <p:nvSpPr>
            <p:cNvPr id="79" name="Shape 79"/>
            <p:cNvSpPr/>
            <p:nvPr/>
          </p:nvSpPr>
          <p:spPr>
            <a:xfrm>
              <a:off x="0" y="0"/>
              <a:ext cx="1524000" cy="381000"/>
            </a:xfrm>
            <a:prstGeom prst="rect">
              <a:avLst/>
            </a:prstGeom>
            <a:solidFill>
              <a:schemeClr val="accent1">
                <a:alpha val="0"/>
              </a:schemeClr>
            </a:solidFill>
            <a:ln w="12700" cap="flat">
              <a:noFill/>
              <a:miter lim="400000"/>
            </a:ln>
            <a:effectLst/>
          </p:spPr>
          <p:txBody>
            <a:bodyPr wrap="square" lIns="45719" tIns="45719" rIns="45719" bIns="45719" numCol="1" anchor="t">
              <a:noAutofit/>
            </a:bodyPr>
            <a:lstStyle/>
            <a:p>
              <a:pPr defTabSz="457200">
                <a:defRPr b="1" sz="1600">
                  <a:latin typeface="Arial"/>
                  <a:ea typeface="Arial"/>
                  <a:cs typeface="Arial"/>
                  <a:sym typeface="Arial"/>
                </a:defRPr>
              </a:pPr>
            </a:p>
          </p:txBody>
        </p:sp>
        <p:sp>
          <p:nvSpPr>
            <p:cNvPr id="80" name="Shape 80"/>
            <p:cNvSpPr/>
            <p:nvPr/>
          </p:nvSpPr>
          <p:spPr>
            <a:xfrm>
              <a:off x="0" y="0"/>
              <a:ext cx="1524000" cy="221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defTabSz="457200">
                <a:defRPr b="1" sz="1600">
                  <a:latin typeface="Arial"/>
                  <a:ea typeface="Arial"/>
                  <a:cs typeface="Arial"/>
                  <a:sym typeface="Arial"/>
                </a:defRPr>
              </a:lvl1pPr>
            </a:lstStyle>
            <a:p>
              <a:pPr/>
              <a:r>
                <a:t>Quick Launch</a:t>
              </a:r>
            </a:p>
          </p:txBody>
        </p:sp>
      </p:grpSp>
      <p:grpSp>
        <p:nvGrpSpPr>
          <p:cNvPr id="84" name="Group 84"/>
          <p:cNvGrpSpPr/>
          <p:nvPr/>
        </p:nvGrpSpPr>
        <p:grpSpPr>
          <a:xfrm>
            <a:off x="4953000" y="4953000"/>
            <a:ext cx="1886943" cy="457200"/>
            <a:chOff x="0" y="0"/>
            <a:chExt cx="1886942" cy="457200"/>
          </a:xfrm>
        </p:grpSpPr>
        <p:sp>
          <p:nvSpPr>
            <p:cNvPr id="82" name="Shape 82"/>
            <p:cNvSpPr/>
            <p:nvPr/>
          </p:nvSpPr>
          <p:spPr>
            <a:xfrm>
              <a:off x="0" y="0"/>
              <a:ext cx="1800225" cy="457200"/>
            </a:xfrm>
            <a:prstGeom prst="rect">
              <a:avLst/>
            </a:prstGeom>
            <a:solidFill>
              <a:schemeClr val="accent1">
                <a:alpha val="0"/>
              </a:schemeClr>
            </a:solidFill>
            <a:ln w="12700" cap="flat">
              <a:noFill/>
              <a:miter lim="400000"/>
            </a:ln>
            <a:effectLst/>
          </p:spPr>
          <p:txBody>
            <a:bodyPr wrap="square" lIns="45719" tIns="45719" rIns="45719" bIns="45719" numCol="1" anchor="t">
              <a:noAutofit/>
            </a:bodyPr>
            <a:lstStyle/>
            <a:p>
              <a:pPr defTabSz="457200">
                <a:defRPr b="1" sz="1600">
                  <a:latin typeface="Arial"/>
                  <a:ea typeface="Arial"/>
                  <a:cs typeface="Arial"/>
                  <a:sym typeface="Arial"/>
                </a:defRPr>
              </a:pPr>
            </a:p>
          </p:txBody>
        </p:sp>
        <p:sp>
          <p:nvSpPr>
            <p:cNvPr id="83" name="Shape 83"/>
            <p:cNvSpPr/>
            <p:nvPr/>
          </p:nvSpPr>
          <p:spPr>
            <a:xfrm>
              <a:off x="0" y="0"/>
              <a:ext cx="1886943" cy="221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defTabSz="457200">
                <a:defRPr b="1" sz="1600">
                  <a:latin typeface="Arial"/>
                  <a:ea typeface="Arial"/>
                  <a:cs typeface="Arial"/>
                  <a:sym typeface="Arial"/>
                </a:defRPr>
              </a:lvl1pPr>
            </a:lstStyle>
            <a:p>
              <a:pPr/>
              <a:r>
                <a:t>Minimized Program</a:t>
              </a:r>
            </a:p>
          </p:txBody>
        </p:sp>
      </p:grpSp>
      <p:sp>
        <p:nvSpPr>
          <p:cNvPr id="85" name="Shape 85"/>
          <p:cNvSpPr/>
          <p:nvPr/>
        </p:nvSpPr>
        <p:spPr>
          <a:xfrm>
            <a:off x="3048000" y="6554469"/>
            <a:ext cx="457201" cy="1"/>
          </a:xfrm>
          <a:prstGeom prst="line">
            <a:avLst/>
          </a:prstGeom>
          <a:ln>
            <a:solidFill>
              <a:srgbClr val="000000"/>
            </a:solidFill>
            <a:tailEnd type="triangle"/>
          </a:ln>
        </p:spPr>
        <p:txBody>
          <a:bodyPr lIns="45719" rIns="45719"/>
          <a:lstStyle/>
          <a:p>
            <a:pPr/>
          </a:p>
        </p:txBody>
      </p:sp>
      <p:sp>
        <p:nvSpPr>
          <p:cNvPr id="86" name="Shape 86"/>
          <p:cNvSpPr/>
          <p:nvPr/>
        </p:nvSpPr>
        <p:spPr>
          <a:xfrm flipH="1">
            <a:off x="4724399" y="5867399"/>
            <a:ext cx="457202" cy="571502"/>
          </a:xfrm>
          <a:prstGeom prst="line">
            <a:avLst/>
          </a:prstGeom>
          <a:ln>
            <a:solidFill>
              <a:srgbClr val="000000"/>
            </a:solidFill>
            <a:tailEnd type="triangle"/>
          </a:ln>
        </p:spPr>
        <p:txBody>
          <a:bodyPr lIns="45719" rIns="45719"/>
          <a:lstStyle/>
          <a:p>
            <a:pPr/>
          </a:p>
        </p:txBody>
      </p:sp>
      <p:sp>
        <p:nvSpPr>
          <p:cNvPr id="87" name="Shape 87"/>
          <p:cNvSpPr/>
          <p:nvPr/>
        </p:nvSpPr>
        <p:spPr>
          <a:xfrm flipH="1">
            <a:off x="5791199" y="5257799"/>
            <a:ext cx="76201" cy="1143002"/>
          </a:xfrm>
          <a:prstGeom prst="line">
            <a:avLst/>
          </a:prstGeom>
          <a:ln>
            <a:solidFill>
              <a:srgbClr val="000000"/>
            </a:solidFill>
            <a:tailEnd type="triangle"/>
          </a:ln>
        </p:spPr>
        <p:txBody>
          <a:bodyPr lIns="45719" rIns="45719"/>
          <a:lstStyle/>
          <a:p>
            <a:pPr/>
          </a:p>
        </p:txBody>
      </p:sp>
      <p:sp>
        <p:nvSpPr>
          <p:cNvPr id="88" name="Shape 88"/>
          <p:cNvSpPr/>
          <p:nvPr/>
        </p:nvSpPr>
        <p:spPr>
          <a:xfrm flipH="1">
            <a:off x="6819899" y="5675312"/>
            <a:ext cx="114301" cy="649288"/>
          </a:xfrm>
          <a:prstGeom prst="line">
            <a:avLst/>
          </a:prstGeom>
          <a:ln>
            <a:solidFill>
              <a:srgbClr val="000000"/>
            </a:solidFill>
            <a:tailEnd type="triangle"/>
          </a:ln>
        </p:spPr>
        <p:txBody>
          <a:bodyPr lIns="45719" rIns="45719"/>
          <a:lstStyle/>
          <a:p>
            <a:pPr/>
          </a:p>
        </p:txBody>
      </p:sp>
      <p:sp>
        <p:nvSpPr>
          <p:cNvPr id="89" name="Shape 89"/>
          <p:cNvSpPr/>
          <p:nvPr/>
        </p:nvSpPr>
        <p:spPr>
          <a:xfrm>
            <a:off x="8458200" y="5105399"/>
            <a:ext cx="152401" cy="1143002"/>
          </a:xfrm>
          <a:prstGeom prst="line">
            <a:avLst/>
          </a:prstGeom>
          <a:ln>
            <a:solidFill>
              <a:srgbClr val="000000"/>
            </a:solidFill>
            <a:tailEnd type="triangle"/>
          </a:ln>
        </p:spPr>
        <p:txBody>
          <a:bodyPr lIns="45719" rIns="45719"/>
          <a:lstStyle/>
          <a:p>
            <a:pPr/>
          </a:p>
        </p:txBody>
      </p:sp>
      <p:grpSp>
        <p:nvGrpSpPr>
          <p:cNvPr id="92" name="Group 92"/>
          <p:cNvGrpSpPr/>
          <p:nvPr/>
        </p:nvGrpSpPr>
        <p:grpSpPr>
          <a:xfrm>
            <a:off x="6934200" y="2667000"/>
            <a:ext cx="685800" cy="533400"/>
            <a:chOff x="0" y="0"/>
            <a:chExt cx="685800" cy="533400"/>
          </a:xfrm>
        </p:grpSpPr>
        <p:sp>
          <p:nvSpPr>
            <p:cNvPr id="90" name="Shape 90"/>
            <p:cNvSpPr/>
            <p:nvPr/>
          </p:nvSpPr>
          <p:spPr>
            <a:xfrm>
              <a:off x="0" y="0"/>
              <a:ext cx="685800" cy="533400"/>
            </a:xfrm>
            <a:prstGeom prst="rect">
              <a:avLst/>
            </a:prstGeom>
            <a:solidFill>
              <a:schemeClr val="accent1">
                <a:alpha val="0"/>
              </a:schemeClr>
            </a:solidFill>
            <a:ln w="12700" cap="flat">
              <a:noFill/>
              <a:miter lim="400000"/>
            </a:ln>
            <a:effectLst/>
          </p:spPr>
          <p:txBody>
            <a:bodyPr wrap="square" lIns="45719" tIns="45719" rIns="45719" bIns="45719" numCol="1" anchor="t">
              <a:noAutofit/>
            </a:bodyPr>
            <a:lstStyle/>
            <a:p>
              <a:pPr defTabSz="457200">
                <a:defRPr b="1" sz="1600">
                  <a:latin typeface="Arial"/>
                  <a:ea typeface="Arial"/>
                  <a:cs typeface="Arial"/>
                  <a:sym typeface="Arial"/>
                </a:defRPr>
              </a:pPr>
            </a:p>
          </p:txBody>
        </p:sp>
        <p:sp>
          <p:nvSpPr>
            <p:cNvPr id="91" name="Shape 91"/>
            <p:cNvSpPr/>
            <p:nvPr/>
          </p:nvSpPr>
          <p:spPr>
            <a:xfrm>
              <a:off x="0" y="0"/>
              <a:ext cx="685800" cy="221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defTabSz="457200">
                <a:defRPr b="1" sz="1600">
                  <a:latin typeface="Arial"/>
                  <a:ea typeface="Arial"/>
                  <a:cs typeface="Arial"/>
                  <a:sym typeface="Arial"/>
                </a:defRPr>
              </a:lvl1pPr>
            </a:lstStyle>
            <a:p>
              <a:pPr/>
              <a:r>
                <a:t>Icons</a:t>
              </a:r>
            </a:p>
          </p:txBody>
        </p:sp>
      </p:grpSp>
      <p:sp>
        <p:nvSpPr>
          <p:cNvPr id="93" name="Shape 93"/>
          <p:cNvSpPr/>
          <p:nvPr/>
        </p:nvSpPr>
        <p:spPr>
          <a:xfrm flipH="1">
            <a:off x="6324599" y="2994025"/>
            <a:ext cx="666751" cy="358776"/>
          </a:xfrm>
          <a:prstGeom prst="line">
            <a:avLst/>
          </a:prstGeom>
          <a:ln>
            <a:solidFill>
              <a:srgbClr val="000000"/>
            </a:solidFill>
            <a:tailEnd type="triangle"/>
          </a:ln>
        </p:spPr>
        <p:txBody>
          <a:bodyPr lIns="45719" rIns="45719"/>
          <a:lstStyle/>
          <a:p>
            <a:pPr/>
          </a:p>
        </p:txBody>
      </p:sp>
      <p:sp>
        <p:nvSpPr>
          <p:cNvPr id="94" name="Shape 94"/>
          <p:cNvSpPr/>
          <p:nvPr/>
        </p:nvSpPr>
        <p:spPr>
          <a:xfrm>
            <a:off x="7543800" y="2887662"/>
            <a:ext cx="457201" cy="228601"/>
          </a:xfrm>
          <a:prstGeom prst="line">
            <a:avLst/>
          </a:prstGeom>
          <a:ln>
            <a:solidFill>
              <a:srgbClr val="000000"/>
            </a:solidFill>
            <a:tailEnd type="triangle"/>
          </a:ln>
        </p:spPr>
        <p:txBody>
          <a:bodyPr lIns="45719" rIns="45719"/>
          <a:lstStyle/>
          <a:p>
            <a:pPr/>
          </a:p>
        </p:txBody>
      </p:sp>
      <p:sp>
        <p:nvSpPr>
          <p:cNvPr id="95" name="Shape 95"/>
          <p:cNvSpPr/>
          <p:nvPr/>
        </p:nvSpPr>
        <p:spPr>
          <a:xfrm flipH="1" flipV="1">
            <a:off x="5318125" y="2887662"/>
            <a:ext cx="1485900" cy="1"/>
          </a:xfrm>
          <a:prstGeom prst="line">
            <a:avLst/>
          </a:prstGeom>
          <a:ln>
            <a:solidFill>
              <a:srgbClr val="000000"/>
            </a:solidFill>
            <a:tailEnd type="triangle"/>
          </a:ln>
        </p:spPr>
        <p:txBody>
          <a:bodyPr lIns="45719" rIns="45719"/>
          <a:lstStyle/>
          <a:p>
            <a:pPr/>
          </a:p>
        </p:txBody>
      </p:sp>
      <p:sp>
        <p:nvSpPr>
          <p:cNvPr id="96" name="Shape 96"/>
          <p:cNvSpPr/>
          <p:nvPr/>
        </p:nvSpPr>
        <p:spPr>
          <a:xfrm>
            <a:off x="7162799" y="2971800"/>
            <a:ext cx="46039" cy="304801"/>
          </a:xfrm>
          <a:prstGeom prst="line">
            <a:avLst/>
          </a:prstGeom>
          <a:ln>
            <a:solidFill>
              <a:srgbClr val="000000"/>
            </a:solidFill>
            <a:tailEnd type="triangle"/>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0"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01" name="Shape 101"/>
          <p:cNvSpPr/>
          <p:nvPr>
            <p:ph type="sldNum" sz="quarter" idx="2"/>
          </p:nvPr>
        </p:nvSpPr>
        <p:spPr>
          <a:xfrm>
            <a:off x="8438110" y="6454775"/>
            <a:ext cx="248691" cy="358140"/>
          </a:xfrm>
          <a:prstGeom prst="rect">
            <a:avLst/>
          </a:prstGeom>
          <a:extLst>
            <a:ext uri="{C572A759-6A51-4108-AA02-DFA0A04FC94B}">
              <ma14:wrappingTextBoxFlag xmlns:ma14="http://schemas.microsoft.com/office/mac/drawingml/2011/main" val="1"/>
            </a:ext>
          </a:extLst>
        </p:spPr>
        <p:txBody>
          <a:bodyPr/>
          <a:lstStyle>
            <a:lvl1pPr algn="r"/>
          </a:lstStyle>
          <a:p>
            <a:pPr/>
            <a:fld id="{86CB4B4D-7CA3-9044-876B-883B54F8677D}" type="slidenum"/>
          </a:p>
        </p:txBody>
      </p:sp>
      <p:sp>
        <p:nvSpPr>
          <p:cNvPr id="102" name="Shape 102"/>
          <p:cNvSpPr/>
          <p:nvPr>
            <p:ph type="ctrTitle" idx="4294967295"/>
          </p:nvPr>
        </p:nvSpPr>
        <p:spPr>
          <a:xfrm>
            <a:off x="76200" y="-152400"/>
            <a:ext cx="7772400" cy="17303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Barra de tareas</a:t>
            </a:r>
          </a:p>
        </p:txBody>
      </p:sp>
      <p:sp>
        <p:nvSpPr>
          <p:cNvPr id="103" name="Shape 103"/>
          <p:cNvSpPr/>
          <p:nvPr>
            <p:ph type="subTitle" sz="half" idx="4294967295"/>
          </p:nvPr>
        </p:nvSpPr>
        <p:spPr>
          <a:xfrm>
            <a:off x="228600" y="1371600"/>
            <a:ext cx="8610600" cy="19812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marL="304800" indent="-304800">
              <a:spcBef>
                <a:spcPts val="0"/>
              </a:spcBef>
            </a:lvl1pPr>
          </a:lstStyle>
          <a:p>
            <a:pPr/>
            <a:r>
              <a:t>La barra en la parte inferior del escritorio que muestra las áreas en el botón Inicio, Inicio rápido y notificación y los botones para los programas que estén abiertos y en funcionamiento.</a:t>
            </a:r>
          </a:p>
        </p:txBody>
      </p:sp>
      <p:pic>
        <p:nvPicPr>
          <p:cNvPr id="104" name="image.png"/>
          <p:cNvPicPr>
            <a:picLocks noChangeAspect="1"/>
          </p:cNvPicPr>
          <p:nvPr/>
        </p:nvPicPr>
        <p:blipFill>
          <a:blip r:embed="rId3">
            <a:extLst/>
          </a:blip>
          <a:srcRect l="0" t="62507" r="0" b="0"/>
          <a:stretch>
            <a:fillRect/>
          </a:stretch>
        </p:blipFill>
        <p:spPr>
          <a:xfrm>
            <a:off x="0" y="3429000"/>
            <a:ext cx="7772400" cy="2193925"/>
          </a:xfrm>
          <a:prstGeom prst="rect">
            <a:avLst/>
          </a:prstGeom>
          <a:ln w="12700">
            <a:miter lim="400000"/>
          </a:ln>
        </p:spPr>
      </p:pic>
      <p:grpSp>
        <p:nvGrpSpPr>
          <p:cNvPr id="107" name="Group 107"/>
          <p:cNvGrpSpPr/>
          <p:nvPr/>
        </p:nvGrpSpPr>
        <p:grpSpPr>
          <a:xfrm>
            <a:off x="3733800" y="5943600"/>
            <a:ext cx="1066800" cy="342900"/>
            <a:chOff x="0" y="0"/>
            <a:chExt cx="1066800" cy="342900"/>
          </a:xfrm>
        </p:grpSpPr>
        <p:sp>
          <p:nvSpPr>
            <p:cNvPr id="105" name="Shape 105"/>
            <p:cNvSpPr/>
            <p:nvPr/>
          </p:nvSpPr>
          <p:spPr>
            <a:xfrm>
              <a:off x="0" y="0"/>
              <a:ext cx="1066800" cy="342900"/>
            </a:xfrm>
            <a:prstGeom prst="rect">
              <a:avLst/>
            </a:prstGeom>
            <a:solidFill>
              <a:srgbClr val="FFFF00"/>
            </a:solidFill>
            <a:ln w="12700" cap="flat">
              <a:noFill/>
              <a:miter lim="400000"/>
            </a:ln>
            <a:effectLst/>
          </p:spPr>
          <p:txBody>
            <a:bodyPr wrap="square" lIns="45719" tIns="45719" rIns="45719" bIns="45719" numCol="1" anchor="t">
              <a:noAutofit/>
            </a:bodyPr>
            <a:lstStyle/>
            <a:p>
              <a:pPr defTabSz="457200">
                <a:defRPr b="1" sz="1800"/>
              </a:pPr>
            </a:p>
          </p:txBody>
        </p:sp>
        <p:sp>
          <p:nvSpPr>
            <p:cNvPr id="106" name="Shape 106"/>
            <p:cNvSpPr/>
            <p:nvPr/>
          </p:nvSpPr>
          <p:spPr>
            <a:xfrm>
              <a:off x="0" y="0"/>
              <a:ext cx="1066800" cy="342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defTabSz="457200">
                <a:defRPr b="1" sz="1800"/>
              </a:lvl1pPr>
            </a:lstStyle>
            <a:p>
              <a:pPr/>
              <a:r>
                <a:t>Taskbar</a:t>
              </a:r>
            </a:p>
          </p:txBody>
        </p:sp>
      </p:grpSp>
      <p:grpSp>
        <p:nvGrpSpPr>
          <p:cNvPr id="110" name="Group 110"/>
          <p:cNvGrpSpPr/>
          <p:nvPr/>
        </p:nvGrpSpPr>
        <p:grpSpPr>
          <a:xfrm>
            <a:off x="3581400" y="4648200"/>
            <a:ext cx="3048000" cy="342900"/>
            <a:chOff x="0" y="0"/>
            <a:chExt cx="3048000" cy="342900"/>
          </a:xfrm>
        </p:grpSpPr>
        <p:sp>
          <p:nvSpPr>
            <p:cNvPr id="108" name="Shape 108"/>
            <p:cNvSpPr/>
            <p:nvPr/>
          </p:nvSpPr>
          <p:spPr>
            <a:xfrm>
              <a:off x="0" y="0"/>
              <a:ext cx="3048000" cy="342900"/>
            </a:xfrm>
            <a:prstGeom prst="rect">
              <a:avLst/>
            </a:prstGeom>
            <a:solidFill>
              <a:srgbClr val="FFFF00"/>
            </a:solidFill>
            <a:ln w="12700" cap="flat">
              <a:noFill/>
              <a:miter lim="400000"/>
            </a:ln>
            <a:effectLst/>
          </p:spPr>
          <p:txBody>
            <a:bodyPr wrap="square" lIns="45719" tIns="45719" rIns="45719" bIns="45719" numCol="1" anchor="t">
              <a:noAutofit/>
            </a:bodyPr>
            <a:lstStyle/>
            <a:p>
              <a:pPr defTabSz="457200">
                <a:defRPr b="1" sz="1800"/>
              </a:pPr>
            </a:p>
          </p:txBody>
        </p:sp>
        <p:sp>
          <p:nvSpPr>
            <p:cNvPr id="109" name="Shape 109"/>
            <p:cNvSpPr/>
            <p:nvPr/>
          </p:nvSpPr>
          <p:spPr>
            <a:xfrm>
              <a:off x="0" y="0"/>
              <a:ext cx="3048000" cy="342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defTabSz="457200">
                <a:defRPr b="1" sz="1800"/>
              </a:lvl1pPr>
            </a:lstStyle>
            <a:p>
              <a:pPr/>
              <a:r>
                <a:t>Program or Task Buttons</a:t>
              </a:r>
            </a:p>
          </p:txBody>
        </p:sp>
      </p:grpSp>
      <p:sp>
        <p:nvSpPr>
          <p:cNvPr id="111" name="Shape 111"/>
          <p:cNvSpPr/>
          <p:nvPr/>
        </p:nvSpPr>
        <p:spPr>
          <a:xfrm flipH="1">
            <a:off x="3733799" y="5105400"/>
            <a:ext cx="304801" cy="304801"/>
          </a:xfrm>
          <a:prstGeom prst="line">
            <a:avLst/>
          </a:prstGeom>
          <a:ln>
            <a:solidFill>
              <a:srgbClr val="FFFF00"/>
            </a:solidFill>
            <a:tailEnd type="triangle"/>
          </a:ln>
        </p:spPr>
        <p:txBody>
          <a:bodyPr lIns="45719" rIns="45719"/>
          <a:lstStyle/>
          <a:p>
            <a:pPr/>
          </a:p>
        </p:txBody>
      </p:sp>
      <p:sp>
        <p:nvSpPr>
          <p:cNvPr id="112" name="Shape 112"/>
          <p:cNvSpPr/>
          <p:nvPr/>
        </p:nvSpPr>
        <p:spPr>
          <a:xfrm>
            <a:off x="4953000" y="5105400"/>
            <a:ext cx="0" cy="304801"/>
          </a:xfrm>
          <a:prstGeom prst="line">
            <a:avLst/>
          </a:prstGeom>
          <a:ln>
            <a:solidFill>
              <a:srgbClr val="FFFF00"/>
            </a:solidFill>
            <a:tailEnd type="triangle"/>
          </a:ln>
        </p:spPr>
        <p:txBody>
          <a:bodyPr lIns="45719" rIns="45719"/>
          <a:lstStyle/>
          <a:p>
            <a:pPr/>
          </a:p>
        </p:txBody>
      </p:sp>
      <p:sp>
        <p:nvSpPr>
          <p:cNvPr id="113" name="Shape 113"/>
          <p:cNvSpPr/>
          <p:nvPr/>
        </p:nvSpPr>
        <p:spPr>
          <a:xfrm>
            <a:off x="5638800" y="5105400"/>
            <a:ext cx="152401" cy="304801"/>
          </a:xfrm>
          <a:prstGeom prst="line">
            <a:avLst/>
          </a:prstGeom>
          <a:ln>
            <a:solidFill>
              <a:srgbClr val="FFFF00"/>
            </a:solidFill>
            <a:tailEnd type="triangle"/>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5" name="image.jpeg"/>
          <p:cNvPicPr>
            <a:picLocks noChangeAspect="1"/>
          </p:cNvPicPr>
          <p:nvPr/>
        </p:nvPicPr>
        <p:blipFill>
          <a:blip r:embed="rId3">
            <a:extLst/>
          </a:blip>
          <a:stretch>
            <a:fillRect/>
          </a:stretch>
        </p:blipFill>
        <p:spPr>
          <a:xfrm>
            <a:off x="0" y="0"/>
            <a:ext cx="9144000" cy="6858000"/>
          </a:xfrm>
          <a:prstGeom prst="rect">
            <a:avLst/>
          </a:prstGeom>
          <a:ln w="12700">
            <a:miter lim="400000"/>
          </a:ln>
        </p:spPr>
      </p:pic>
      <p:sp>
        <p:nvSpPr>
          <p:cNvPr id="116" name="Shape 116"/>
          <p:cNvSpPr/>
          <p:nvPr>
            <p:ph type="sldNum" sz="quarter" idx="2"/>
          </p:nvPr>
        </p:nvSpPr>
        <p:spPr>
          <a:xfrm>
            <a:off x="8438110" y="6454775"/>
            <a:ext cx="248691" cy="358140"/>
          </a:xfrm>
          <a:prstGeom prst="rect">
            <a:avLst/>
          </a:prstGeom>
          <a:extLst>
            <a:ext uri="{C572A759-6A51-4108-AA02-DFA0A04FC94B}">
              <ma14:wrappingTextBoxFlag xmlns:ma14="http://schemas.microsoft.com/office/mac/drawingml/2011/main" val="1"/>
            </a:ext>
          </a:extLst>
        </p:spPr>
        <p:txBody>
          <a:bodyPr/>
          <a:lstStyle>
            <a:lvl1pPr algn="r"/>
          </a:lstStyle>
          <a:p>
            <a:pPr/>
            <a:fld id="{86CB4B4D-7CA3-9044-876B-883B54F8677D}" type="slidenum"/>
          </a:p>
        </p:txBody>
      </p:sp>
      <p:sp>
        <p:nvSpPr>
          <p:cNvPr id="117" name="Shape 117"/>
          <p:cNvSpPr/>
          <p:nvPr>
            <p:ph type="ctrTitle" idx="4294967295"/>
          </p:nvPr>
        </p:nvSpPr>
        <p:spPr>
          <a:xfrm>
            <a:off x="0" y="228600"/>
            <a:ext cx="7772400" cy="17303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a:defRPr sz="3600"/>
            </a:lvl1pPr>
          </a:lstStyle>
          <a:p>
            <a:pPr/>
            <a:r>
              <a:t>Botón de Inicio</a:t>
            </a:r>
          </a:p>
        </p:txBody>
      </p:sp>
      <p:sp>
        <p:nvSpPr>
          <p:cNvPr id="118" name="Shape 118"/>
          <p:cNvSpPr/>
          <p:nvPr>
            <p:ph type="subTitle" sz="half" idx="4294967295"/>
          </p:nvPr>
        </p:nvSpPr>
        <p:spPr>
          <a:xfrm>
            <a:off x="0" y="1524000"/>
            <a:ext cx="8915400" cy="22098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marL="304800" indent="-304800">
              <a:spcBef>
                <a:spcPts val="0"/>
              </a:spcBef>
            </a:lvl1pPr>
          </a:lstStyle>
          <a:p>
            <a:pPr/>
            <a:r>
              <a:t>La porción de la barra de tareas se utiliza para acceder al menú de inicio para apagar el equipo, los programas de inicio, búsqueda de archivos, cambiar la configuración del equipo, etc</a:t>
            </a:r>
          </a:p>
        </p:txBody>
      </p:sp>
      <p:pic>
        <p:nvPicPr>
          <p:cNvPr id="119" name="image.png"/>
          <p:cNvPicPr>
            <a:picLocks noChangeAspect="1"/>
          </p:cNvPicPr>
          <p:nvPr/>
        </p:nvPicPr>
        <p:blipFill>
          <a:blip r:embed="rId4">
            <a:extLst/>
          </a:blip>
          <a:stretch>
            <a:fillRect/>
          </a:stretch>
        </p:blipFill>
        <p:spPr>
          <a:xfrm>
            <a:off x="2355850" y="3276600"/>
            <a:ext cx="3663950" cy="32226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24" name="Shape 124"/>
          <p:cNvSpPr/>
          <p:nvPr>
            <p:ph type="sldNum" sz="quarter" idx="2"/>
          </p:nvPr>
        </p:nvSpPr>
        <p:spPr>
          <a:xfrm>
            <a:off x="8438110" y="6454775"/>
            <a:ext cx="248691" cy="358140"/>
          </a:xfrm>
          <a:prstGeom prst="rect">
            <a:avLst/>
          </a:prstGeom>
          <a:extLst>
            <a:ext uri="{C572A759-6A51-4108-AA02-DFA0A04FC94B}">
              <ma14:wrappingTextBoxFlag xmlns:ma14="http://schemas.microsoft.com/office/mac/drawingml/2011/main" val="1"/>
            </a:ext>
          </a:extLst>
        </p:spPr>
        <p:txBody>
          <a:bodyPr/>
          <a:lstStyle>
            <a:lvl1pPr algn="r"/>
          </a:lstStyle>
          <a:p>
            <a:pPr/>
            <a:fld id="{86CB4B4D-7CA3-9044-876B-883B54F8677D}" type="slidenum"/>
          </a:p>
        </p:txBody>
      </p:sp>
      <p:sp>
        <p:nvSpPr>
          <p:cNvPr id="125" name="Shape 125"/>
          <p:cNvSpPr/>
          <p:nvPr>
            <p:ph type="ctrTitle" idx="4294967295"/>
          </p:nvPr>
        </p:nvSpPr>
        <p:spPr>
          <a:xfrm>
            <a:off x="0" y="228600"/>
            <a:ext cx="7772400" cy="17303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Inicio rápido</a:t>
            </a:r>
          </a:p>
        </p:txBody>
      </p:sp>
      <p:sp>
        <p:nvSpPr>
          <p:cNvPr id="126" name="Shape 126"/>
          <p:cNvSpPr/>
          <p:nvPr>
            <p:ph type="subTitle" sz="half" idx="4294967295"/>
          </p:nvPr>
        </p:nvSpPr>
        <p:spPr>
          <a:xfrm>
            <a:off x="228600" y="1403350"/>
            <a:ext cx="8610600" cy="202565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marL="304800" indent="-304800">
              <a:spcBef>
                <a:spcPts val="0"/>
              </a:spcBef>
            </a:lvl1pPr>
          </a:lstStyle>
          <a:p>
            <a:pPr/>
            <a:r>
              <a:t>La porción de la barra de tareas que está visible en la pantalla y contiene iconos de los programas favoritos que se pueden abrir con un clic del ratón.</a:t>
            </a:r>
          </a:p>
        </p:txBody>
      </p:sp>
      <p:pic>
        <p:nvPicPr>
          <p:cNvPr id="127" name="image.png"/>
          <p:cNvPicPr>
            <a:picLocks noChangeAspect="1"/>
          </p:cNvPicPr>
          <p:nvPr/>
        </p:nvPicPr>
        <p:blipFill>
          <a:blip r:embed="rId3">
            <a:extLst/>
          </a:blip>
          <a:srcRect l="0" t="62507" r="0" b="0"/>
          <a:stretch>
            <a:fillRect/>
          </a:stretch>
        </p:blipFill>
        <p:spPr>
          <a:xfrm>
            <a:off x="0" y="3200400"/>
            <a:ext cx="7802563" cy="2193925"/>
          </a:xfrm>
          <a:prstGeom prst="rect">
            <a:avLst/>
          </a:prstGeom>
          <a:ln w="12700">
            <a:miter lim="400000"/>
          </a:ln>
        </p:spPr>
      </p:pic>
      <p:grpSp>
        <p:nvGrpSpPr>
          <p:cNvPr id="130" name="Group 130"/>
          <p:cNvGrpSpPr/>
          <p:nvPr/>
        </p:nvGrpSpPr>
        <p:grpSpPr>
          <a:xfrm>
            <a:off x="228600" y="6096000"/>
            <a:ext cx="1752600" cy="342900"/>
            <a:chOff x="0" y="0"/>
            <a:chExt cx="1752600" cy="342900"/>
          </a:xfrm>
        </p:grpSpPr>
        <p:sp>
          <p:nvSpPr>
            <p:cNvPr id="128" name="Shape 128"/>
            <p:cNvSpPr/>
            <p:nvPr/>
          </p:nvSpPr>
          <p:spPr>
            <a:xfrm>
              <a:off x="0" y="0"/>
              <a:ext cx="1752600" cy="342900"/>
            </a:xfrm>
            <a:prstGeom prst="rect">
              <a:avLst/>
            </a:prstGeom>
            <a:solidFill>
              <a:srgbClr val="FFFF00"/>
            </a:solidFill>
            <a:ln w="12700" cap="flat">
              <a:noFill/>
              <a:miter lim="400000"/>
            </a:ln>
            <a:effectLst/>
          </p:spPr>
          <p:txBody>
            <a:bodyPr wrap="square" lIns="45719" tIns="45719" rIns="45719" bIns="45719" numCol="1" anchor="t">
              <a:noAutofit/>
            </a:bodyPr>
            <a:lstStyle/>
            <a:p>
              <a:pPr defTabSz="457200">
                <a:defRPr b="1" sz="1800"/>
              </a:pPr>
            </a:p>
          </p:txBody>
        </p:sp>
        <p:sp>
          <p:nvSpPr>
            <p:cNvPr id="129" name="Shape 129"/>
            <p:cNvSpPr/>
            <p:nvPr/>
          </p:nvSpPr>
          <p:spPr>
            <a:xfrm>
              <a:off x="0" y="0"/>
              <a:ext cx="1752600" cy="342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lvl1pPr defTabSz="457200">
                <a:defRPr b="1" sz="1800"/>
              </a:lvl1pPr>
            </a:lstStyle>
            <a:p>
              <a:pPr/>
              <a:r>
                <a:t>Quick Launch</a:t>
              </a:r>
            </a:p>
          </p:txBody>
        </p:sp>
      </p:grpSp>
      <p:sp>
        <p:nvSpPr>
          <p:cNvPr id="131" name="Shape 131"/>
          <p:cNvSpPr/>
          <p:nvPr/>
        </p:nvSpPr>
        <p:spPr>
          <a:xfrm flipV="1">
            <a:off x="1066800" y="5638799"/>
            <a:ext cx="0" cy="381001"/>
          </a:xfrm>
          <a:prstGeom prst="line">
            <a:avLst/>
          </a:prstGeom>
          <a:ln>
            <a:solidFill>
              <a:srgbClr val="000000"/>
            </a:solidFill>
            <a:tailEnd type="triangle"/>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3"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34" name="Shape 134"/>
          <p:cNvSpPr/>
          <p:nvPr>
            <p:ph type="sldNum" sz="quarter" idx="2"/>
          </p:nvPr>
        </p:nvSpPr>
        <p:spPr>
          <a:xfrm>
            <a:off x="8438110" y="6454775"/>
            <a:ext cx="248691" cy="358140"/>
          </a:xfrm>
          <a:prstGeom prst="rect">
            <a:avLst/>
          </a:prstGeom>
          <a:extLst>
            <a:ext uri="{C572A759-6A51-4108-AA02-DFA0A04FC94B}">
              <ma14:wrappingTextBoxFlag xmlns:ma14="http://schemas.microsoft.com/office/mac/drawingml/2011/main" val="1"/>
            </a:ext>
          </a:extLst>
        </p:spPr>
        <p:txBody>
          <a:bodyPr/>
          <a:lstStyle>
            <a:lvl1pPr algn="r"/>
          </a:lstStyle>
          <a:p>
            <a:pPr/>
            <a:fld id="{86CB4B4D-7CA3-9044-876B-883B54F8677D}" type="slidenum"/>
          </a:p>
        </p:txBody>
      </p:sp>
      <p:sp>
        <p:nvSpPr>
          <p:cNvPr id="135" name="Shape 135"/>
          <p:cNvSpPr/>
          <p:nvPr>
            <p:ph type="ctrTitle" idx="4294967295"/>
          </p:nvPr>
        </p:nvSpPr>
        <p:spPr>
          <a:xfrm>
            <a:off x="36512" y="228600"/>
            <a:ext cx="7772401" cy="173037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r>
              <a:t>Área de notificación</a:t>
            </a:r>
          </a:p>
        </p:txBody>
      </p:sp>
      <p:sp>
        <p:nvSpPr>
          <p:cNvPr id="136" name="Shape 136"/>
          <p:cNvSpPr/>
          <p:nvPr>
            <p:ph type="subTitle" sz="half" idx="4294967295"/>
          </p:nvPr>
        </p:nvSpPr>
        <p:spPr>
          <a:xfrm>
            <a:off x="228600" y="1549400"/>
            <a:ext cx="7518400" cy="21844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marL="304800" indent="-304800">
              <a:spcBef>
                <a:spcPts val="0"/>
              </a:spcBef>
            </a:lvl1pPr>
          </a:lstStyle>
          <a:p>
            <a:pPr/>
            <a:r>
              <a:t>La porción de la barra de tareas que contiene el reloj y muestra los iconos de las características del sistema y el programa. El área de notificación también proporciona una fuente temporal de las notificaciones y de estado.</a:t>
            </a:r>
          </a:p>
        </p:txBody>
      </p:sp>
      <p:pic>
        <p:nvPicPr>
          <p:cNvPr id="137" name="image.png"/>
          <p:cNvPicPr>
            <a:picLocks noChangeAspect="1"/>
          </p:cNvPicPr>
          <p:nvPr/>
        </p:nvPicPr>
        <p:blipFill>
          <a:blip r:embed="rId3">
            <a:extLst/>
          </a:blip>
          <a:stretch>
            <a:fillRect/>
          </a:stretch>
        </p:blipFill>
        <p:spPr>
          <a:xfrm>
            <a:off x="990600" y="3657600"/>
            <a:ext cx="5943600" cy="12049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image.jpe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140" name="Shape 140"/>
          <p:cNvSpPr/>
          <p:nvPr>
            <p:ph type="sldNum" sz="quarter" idx="2"/>
          </p:nvPr>
        </p:nvSpPr>
        <p:spPr>
          <a:xfrm>
            <a:off x="8438110" y="6499225"/>
            <a:ext cx="248691" cy="358140"/>
          </a:xfrm>
          <a:prstGeom prst="rect">
            <a:avLst/>
          </a:prstGeom>
          <a:extLst>
            <a:ext uri="{C572A759-6A51-4108-AA02-DFA0A04FC94B}">
              <ma14:wrappingTextBoxFlag xmlns:ma14="http://schemas.microsoft.com/office/mac/drawingml/2011/main" val="1"/>
            </a:ext>
          </a:extLst>
        </p:spPr>
        <p:txBody>
          <a:bodyPr/>
          <a:lstStyle>
            <a:lvl1pPr algn="r"/>
          </a:lstStyle>
          <a:p>
            <a:pPr/>
            <a:fld id="{86CB4B4D-7CA3-9044-876B-883B54F8677D}" type="slidenum"/>
          </a:p>
        </p:txBody>
      </p:sp>
      <p:sp>
        <p:nvSpPr>
          <p:cNvPr id="141" name="Shape 141"/>
          <p:cNvSpPr/>
          <p:nvPr>
            <p:ph type="ctrTitle" idx="4294967295"/>
          </p:nvPr>
        </p:nvSpPr>
        <p:spPr>
          <a:xfrm>
            <a:off x="381000" y="457200"/>
            <a:ext cx="6324600" cy="5334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defTabSz="877823">
              <a:defRPr sz="3072"/>
            </a:lvl1pPr>
          </a:lstStyle>
          <a:p>
            <a:pPr/>
            <a:r>
              <a:t>Ventana del navegador</a:t>
            </a:r>
          </a:p>
        </p:txBody>
      </p:sp>
      <p:sp>
        <p:nvSpPr>
          <p:cNvPr id="142" name="Shape 142"/>
          <p:cNvSpPr/>
          <p:nvPr>
            <p:ph type="subTitle" sz="quarter" idx="4294967295"/>
          </p:nvPr>
        </p:nvSpPr>
        <p:spPr>
          <a:xfrm>
            <a:off x="123825" y="1600200"/>
            <a:ext cx="8839200" cy="1206500"/>
          </a:xfrm>
          <a:prstGeom prst="rect">
            <a:avLst/>
          </a:prstGeom>
          <a:extLst>
            <a:ext uri="{C572A759-6A51-4108-AA02-DFA0A04FC94B}">
              <ma14:wrappingTextBoxFlag xmlns:ma14="http://schemas.microsoft.com/office/mac/drawingml/2011/main" val="1"/>
            </a:ext>
          </a:extLst>
        </p:spPr>
        <p:txBody>
          <a:bodyPr>
            <a:normAutofit fontScale="100000" lnSpcReduction="0"/>
          </a:bodyPr>
          <a:lstStyle>
            <a:lvl1pPr marL="304800" indent="-304800">
              <a:lnSpc>
                <a:spcPct val="72000"/>
              </a:lnSpc>
              <a:spcBef>
                <a:spcPts val="0"/>
              </a:spcBef>
            </a:lvl1pPr>
          </a:lstStyle>
          <a:p>
            <a:pPr/>
            <a:r>
              <a:t>Cuando se abre un programa, es visible como una ventana o área rectangular de la pantalla del monitor.</a:t>
            </a:r>
          </a:p>
        </p:txBody>
      </p:sp>
      <p:pic>
        <p:nvPicPr>
          <p:cNvPr id="143" name="image.png"/>
          <p:cNvPicPr>
            <a:picLocks noChangeAspect="1"/>
          </p:cNvPicPr>
          <p:nvPr/>
        </p:nvPicPr>
        <p:blipFill>
          <a:blip r:embed="rId3">
            <a:extLst/>
          </a:blip>
          <a:stretch>
            <a:fillRect/>
          </a:stretch>
        </p:blipFill>
        <p:spPr>
          <a:xfrm>
            <a:off x="228600" y="2873375"/>
            <a:ext cx="7467600" cy="307022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theme/theme1.xml><?xml version="1.0" encoding="utf-8"?>
<a:theme xmlns:a="http://schemas.openxmlformats.org/drawingml/2006/main" xmlns:r="http://schemas.openxmlformats.org/officeDocument/2006/relationships" name="Default - Title Slide">
  <a:themeElements>
    <a:clrScheme name="Default - Title Slid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 Title Slide">
      <a:majorFont>
        <a:latin typeface="Gill Sans"/>
        <a:ea typeface="Gill Sans"/>
        <a:cs typeface="Gill Sans"/>
      </a:majorFont>
      <a:minorFont>
        <a:latin typeface="Helvetica"/>
        <a:ea typeface="Helvetica"/>
        <a:cs typeface="Helvetica"/>
      </a:minorFont>
    </a:fontScheme>
    <a:fmtScheme name="Default - Title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 Title Slide">
  <a:themeElements>
    <a:clrScheme name="Default - Title Slid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 Title Slide">
      <a:majorFont>
        <a:latin typeface="Gill Sans"/>
        <a:ea typeface="Gill Sans"/>
        <a:cs typeface="Gill Sans"/>
      </a:majorFont>
      <a:minorFont>
        <a:latin typeface="Helvetica"/>
        <a:ea typeface="Helvetica"/>
        <a:cs typeface="Helvetica"/>
      </a:minorFont>
    </a:fontScheme>
    <a:fmtScheme name="Default - Title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Lucida Grande"/>
            <a:ea typeface="Lucida Grande"/>
            <a:cs typeface="Lucida Grande"/>
            <a:sym typeface="Lucida Grand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