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1pPr>
    <a:lvl2pPr marL="0" marR="0" indent="45720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2pPr>
    <a:lvl3pPr marL="0" marR="0" indent="91440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3pPr>
    <a:lvl4pPr marL="0" marR="0" indent="137160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4pPr>
    <a:lvl5pPr marL="0" marR="0" indent="182880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5pPr>
    <a:lvl6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6pPr>
    <a:lvl7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7pPr>
    <a:lvl8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8pPr>
    <a:lvl9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Grande"/>
          <a:ea typeface="Lucida Grande"/>
          <a:cs typeface="Lucida Gran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ucida Grande"/>
          <a:ea typeface="Lucida Grande"/>
          <a:cs typeface="Lucida Gran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Grande"/>
          <a:ea typeface="Lucida Grande"/>
          <a:cs typeface="Lucida Gran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ucida Grande"/>
          <a:ea typeface="Lucida Grande"/>
          <a:cs typeface="Lucida Grand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5"/>
  </p:normalViewPr>
  <p:slideViewPr>
    <p:cSldViewPr snapToGrid="0" snapToObjects="1">
      <p:cViewPr varScale="1">
        <p:scale>
          <a:sx n="109" d="100"/>
          <a:sy n="109" d="100"/>
        </p:scale>
        <p:origin x="1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6580806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ill Sans"/>
      </a:defRPr>
    </a:lvl1pPr>
    <a:lvl2pPr indent="228600" latinLnBrk="0">
      <a:defRPr sz="1200">
        <a:latin typeface="+mn-lt"/>
        <a:ea typeface="+mn-ea"/>
        <a:cs typeface="+mn-cs"/>
        <a:sym typeface="Gill Sans"/>
      </a:defRPr>
    </a:lvl2pPr>
    <a:lvl3pPr indent="457200" latinLnBrk="0">
      <a:defRPr sz="1200">
        <a:latin typeface="+mn-lt"/>
        <a:ea typeface="+mn-ea"/>
        <a:cs typeface="+mn-cs"/>
        <a:sym typeface="Gill Sans"/>
      </a:defRPr>
    </a:lvl3pPr>
    <a:lvl4pPr indent="685800" latinLnBrk="0">
      <a:defRPr sz="1200">
        <a:latin typeface="+mn-lt"/>
        <a:ea typeface="+mn-ea"/>
        <a:cs typeface="+mn-cs"/>
        <a:sym typeface="Gill Sans"/>
      </a:defRPr>
    </a:lvl4pPr>
    <a:lvl5pPr indent="914400" latinLnBrk="0">
      <a:defRPr sz="1200">
        <a:latin typeface="+mn-lt"/>
        <a:ea typeface="+mn-ea"/>
        <a:cs typeface="+mn-cs"/>
        <a:sym typeface="Gill Sans"/>
      </a:defRPr>
    </a:lvl5pPr>
    <a:lvl6pPr indent="1143000" latinLnBrk="0">
      <a:defRPr sz="1200">
        <a:latin typeface="+mn-lt"/>
        <a:ea typeface="+mn-ea"/>
        <a:cs typeface="+mn-cs"/>
        <a:sym typeface="Gill Sans"/>
      </a:defRPr>
    </a:lvl6pPr>
    <a:lvl7pPr indent="1371600" latinLnBrk="0">
      <a:defRPr sz="1200">
        <a:latin typeface="+mn-lt"/>
        <a:ea typeface="+mn-ea"/>
        <a:cs typeface="+mn-cs"/>
        <a:sym typeface="Gill Sans"/>
      </a:defRPr>
    </a:lvl7pPr>
    <a:lvl8pPr indent="1600200" latinLnBrk="0">
      <a:defRPr sz="1200">
        <a:latin typeface="+mn-lt"/>
        <a:ea typeface="+mn-ea"/>
        <a:cs typeface="+mn-cs"/>
        <a:sym typeface="Gill Sans"/>
      </a:defRPr>
    </a:lvl8pPr>
    <a:lvl9pPr indent="1828800" latinLnBrk="0">
      <a:defRPr sz="1200">
        <a:latin typeface="+mn-lt"/>
        <a:ea typeface="+mn-ea"/>
        <a:cs typeface="+mn-cs"/>
        <a:sym typeface="Gill San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adamfrost.net/elearningMaterials/keyboardSkills1/keyboardSkills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p>
            <a:r>
              <a:t>When you move the cursor over a link it will likely change from an arrow to a hand. (But not always!)</a:t>
            </a:r>
          </a:p>
        </p:txBody>
      </p:sp>
    </p:spTree>
    <p:extLst>
      <p:ext uri="{BB962C8B-B14F-4D97-AF65-F5344CB8AC3E}">
        <p14:creationId xmlns:p14="http://schemas.microsoft.com/office/powerpoint/2010/main" val="146312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r>
              <a:t>Instructor: Demonstrate the correct positioning of a hand on the mouse.</a:t>
            </a:r>
          </a:p>
        </p:txBody>
      </p:sp>
    </p:spTree>
    <p:extLst>
      <p:ext uri="{BB962C8B-B14F-4D97-AF65-F5344CB8AC3E}">
        <p14:creationId xmlns:p14="http://schemas.microsoft.com/office/powerpoint/2010/main" val="204514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p>
            <a:r>
              <a:t>When you move the cursor over a link it will likely change from an arrow to a hand. (But not always!)</a:t>
            </a:r>
          </a:p>
        </p:txBody>
      </p:sp>
    </p:spTree>
    <p:extLst>
      <p:ext uri="{BB962C8B-B14F-4D97-AF65-F5344CB8AC3E}">
        <p14:creationId xmlns:p14="http://schemas.microsoft.com/office/powerpoint/2010/main" val="768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endParaRPr/>
          </a:p>
        </p:txBody>
      </p:sp>
      <p:sp>
        <p:nvSpPr>
          <p:cNvPr id="107" name="Shape 107"/>
          <p:cNvSpPr>
            <a:spLocks noGrp="1"/>
          </p:cNvSpPr>
          <p:nvPr>
            <p:ph type="body" sz="quarter" idx="1"/>
          </p:nvPr>
        </p:nvSpPr>
        <p:spPr>
          <a:prstGeom prst="rect">
            <a:avLst/>
          </a:prstGeom>
        </p:spPr>
        <p:txBody>
          <a:bodyPr/>
          <a:lstStyle/>
          <a:p>
            <a:r>
              <a:t>Newer mice are optical, which means they do not need a mouse pad. Older mice do need a mouse pad.</a:t>
            </a:r>
          </a:p>
        </p:txBody>
      </p:sp>
    </p:spTree>
    <p:extLst>
      <p:ext uri="{BB962C8B-B14F-4D97-AF65-F5344CB8AC3E}">
        <p14:creationId xmlns:p14="http://schemas.microsoft.com/office/powerpoint/2010/main" val="116686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t>http://www.ckls.org/~crippel/computerlab/tutorials/mouse/page1.html </a:t>
            </a:r>
          </a:p>
        </p:txBody>
      </p:sp>
    </p:spTree>
    <p:extLst>
      <p:ext uri="{BB962C8B-B14F-4D97-AF65-F5344CB8AC3E}">
        <p14:creationId xmlns:p14="http://schemas.microsoft.com/office/powerpoint/2010/main" val="75446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t>Scroll wheel – roll the scroll wheel down and up. See how the content in your window moves up and down.</a:t>
            </a:r>
          </a:p>
          <a:p>
            <a:r>
              <a:t>Using a computer without the mouse – you can use the keyboard as is to move around your screen. You can also adjust the settings in the mouse control panel to use the keypad to control your mouse pointer.</a:t>
            </a:r>
          </a:p>
        </p:txBody>
      </p:sp>
    </p:spTree>
    <p:extLst>
      <p:ext uri="{BB962C8B-B14F-4D97-AF65-F5344CB8AC3E}">
        <p14:creationId xmlns:p14="http://schemas.microsoft.com/office/powerpoint/2010/main" val="159123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Scroll wheel – roll the scroll wheel down and up. See how the content in your window moves up and down.</a:t>
            </a:r>
          </a:p>
          <a:p>
            <a:r>
              <a:t>Using a computer without the mouse – you can use the keyboard as is to move around your screen. You can also adjust the settings in the mouse control panel to use the keypad to control your mouse pointer.</a:t>
            </a:r>
          </a:p>
        </p:txBody>
      </p:sp>
    </p:spTree>
    <p:extLst>
      <p:ext uri="{BB962C8B-B14F-4D97-AF65-F5344CB8AC3E}">
        <p14:creationId xmlns:p14="http://schemas.microsoft.com/office/powerpoint/2010/main" val="122853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lvl1pPr>
              <a:defRPr>
                <a:latin typeface="Lucida Grande"/>
                <a:ea typeface="Lucida Grande"/>
                <a:cs typeface="Lucida Grande"/>
                <a:sym typeface="Lucida Grande"/>
              </a:defRPr>
            </a:lvl1pPr>
          </a:lstStyle>
          <a:p>
            <a:r>
              <a:t>.</a:t>
            </a:r>
          </a:p>
        </p:txBody>
      </p:sp>
    </p:spTree>
    <p:extLst>
      <p:ext uri="{BB962C8B-B14F-4D97-AF65-F5344CB8AC3E}">
        <p14:creationId xmlns:p14="http://schemas.microsoft.com/office/powerpoint/2010/main" val="209808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lvl1pPr>
              <a:defRPr u="sng">
                <a:solidFill>
                  <a:srgbClr val="009999"/>
                </a:solidFill>
                <a:uFill>
                  <a:solidFill>
                    <a:srgbClr val="009999"/>
                  </a:solidFill>
                </a:uFill>
                <a:hlinkClick r:id="rId3"/>
              </a:defRPr>
            </a:lvl1pPr>
          </a:lstStyle>
          <a:p>
            <a:pPr>
              <a:defRPr>
                <a:solidFill>
                  <a:srgbClr val="0000FF"/>
                </a:solidFill>
                <a:uFillTx/>
              </a:defRPr>
            </a:pPr>
            <a:r>
              <a:rPr>
                <a:solidFill>
                  <a:srgbClr val="009999"/>
                </a:solidFill>
                <a:uFill>
                  <a:solidFill>
                    <a:srgbClr val="009999"/>
                  </a:solidFill>
                </a:uFill>
                <a:hlinkClick r:id="rId3"/>
              </a:rPr>
              <a:t>http://adamfrost.net/elearningMaterials/keyboardSkills1/keyboardSkills1.html</a:t>
            </a:r>
          </a:p>
        </p:txBody>
      </p:sp>
    </p:spTree>
    <p:extLst>
      <p:ext uri="{BB962C8B-B14F-4D97-AF65-F5344CB8AC3E}">
        <p14:creationId xmlns:p14="http://schemas.microsoft.com/office/powerpoint/2010/main" val="76063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8389927" y="6454775"/>
            <a:ext cx="296874" cy="281940"/>
          </a:xfrm>
          <a:prstGeom prst="rect">
            <a:avLst/>
          </a:prstGeom>
          <a:ln w="12700">
            <a:miter lim="400000"/>
          </a:ln>
        </p:spPr>
        <p:txBody>
          <a:bodyPr wrap="none" lIns="45719" rIns="45719">
            <a:spAutoFit/>
          </a:bodyPr>
          <a:lstStyle>
            <a:lvl1pPr algn="r" defTabSz="457200">
              <a:defRPr sz="1200"/>
            </a:lvl1pPr>
          </a:lstStyle>
          <a:p>
            <a:fld id="{86CB4B4D-7CA3-9044-876B-883B54F8677D}" type="slidenum">
              <a:t>‹#›</a:t>
            </a:fld>
            <a:endParaRPr/>
          </a:p>
        </p:txBody>
      </p:sp>
      <p:sp>
        <p:nvSpPr>
          <p:cNvPr id="3" name="Shape 3"/>
          <p:cNvSpPr>
            <a:spLocks noGrp="1"/>
          </p:cNvSpPr>
          <p:nvPr>
            <p:ph type="title"/>
          </p:nvPr>
        </p:nvSpPr>
        <p:spPr>
          <a:xfrm>
            <a:off x="457200" y="92074"/>
            <a:ext cx="8229600" cy="1508127"/>
          </a:xfrm>
          <a:prstGeom prst="rect">
            <a:avLst/>
          </a:prstGeom>
          <a:ln w="12700">
            <a:miter lim="400000"/>
          </a:ln>
        </p:spPr>
        <p:txBody>
          <a:bodyPr lIns="38100" tIns="38100" rIns="38100" bIns="38100" anchor="ctr"/>
          <a:lstStyle/>
          <a:p>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38100" tIns="38100" rIns="38100" bIns="38100"/>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5pPr>
      <a:lvl6pPr marL="0" marR="0" indent="45720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6pPr>
      <a:lvl7pPr marL="0" marR="0" indent="91440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7pPr>
      <a:lvl8pPr marL="0" marR="0" indent="137160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8pPr>
      <a:lvl9pPr marL="0" marR="0" indent="1828800" algn="ctr" defTabSz="914400" rtl="0" latinLnBrk="0">
        <a:lnSpc>
          <a:spcPct val="100000"/>
        </a:lnSpc>
        <a:spcBef>
          <a:spcPts val="0"/>
        </a:spcBef>
        <a:spcAft>
          <a:spcPts val="0"/>
        </a:spcAft>
        <a:buClrTx/>
        <a:buSzTx/>
        <a:buFontTx/>
        <a:buNone/>
        <a:tabLst/>
        <a:defRPr sz="3200" b="1" i="0" u="none" strike="noStrike" cap="none" spc="0" baseline="0">
          <a:ln>
            <a:noFill/>
          </a:ln>
          <a:solidFill>
            <a:srgbClr val="90837B"/>
          </a:solidFill>
          <a:uFillTx/>
          <a:latin typeface="Lucida Grande"/>
          <a:ea typeface="Lucida Grande"/>
          <a:cs typeface="Lucida Grande"/>
          <a:sym typeface="Lucida Grande"/>
        </a:defRPr>
      </a:lvl9pPr>
    </p:titleStyle>
    <p:bodyStyle>
      <a:lvl1pPr marL="342900" marR="0" indent="-3429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1pPr>
      <a:lvl2pPr marL="4699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2pPr>
      <a:lvl3pPr marL="922019" marR="0" indent="-45719"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3pPr>
      <a:lvl4pPr marL="13843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4pPr>
      <a:lvl5pPr marL="18415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5pPr>
      <a:lvl6pPr marL="22987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6pPr>
      <a:lvl7pPr marL="27559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7pPr>
      <a:lvl8pPr marL="32131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8pPr>
      <a:lvl9pPr marL="3670300" marR="0" indent="-50800" algn="ctr" defTabSz="914400" rtl="0" latinLnBrk="0">
        <a:lnSpc>
          <a:spcPct val="100000"/>
        </a:lnSpc>
        <a:spcBef>
          <a:spcPts val="600"/>
        </a:spcBef>
        <a:spcAft>
          <a:spcPts val="0"/>
        </a:spcAft>
        <a:buClrTx/>
        <a:buSzPct val="100000"/>
        <a:buFontTx/>
        <a:buChar char="•"/>
        <a:tabLst/>
        <a:defRPr sz="2400" b="0" i="0" u="none" strike="noStrike" cap="none" spc="0" baseline="0">
          <a:ln>
            <a:noFill/>
          </a:ln>
          <a:solidFill>
            <a:srgbClr val="3BAE46"/>
          </a:solidFill>
          <a:uFillTx/>
          <a:latin typeface="Lucida Grande"/>
          <a:ea typeface="Lucida Grande"/>
          <a:cs typeface="Lucida Grande"/>
          <a:sym typeface="Lucida Grande"/>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Lucida Gran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creativecommons.org/licenses/by-nc-sa/3.0/"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goo.gl/tUc03"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goo.gl/hc5Bm" TargetMode="External"/><Relationship Id="rId5" Type="http://schemas.openxmlformats.org/officeDocument/2006/relationships/hyperlink" Target="http://www.seniornetdallas.org/dallas/sn-exercises.ht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hyperlink" Target="http://www2.ntia.doc.gov/" TargetMode="External"/><Relationship Id="rId4" Type="http://schemas.openxmlformats.org/officeDocument/2006/relationships/hyperlink" Target="http://creativecommons.org/licenses/by-nc-sa/3.0/"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webopedia.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28"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9" name="Shape 29"/>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
        <p:nvSpPr>
          <p:cNvPr id="30" name="Shape 30"/>
          <p:cNvSpPr>
            <a:spLocks noGrp="1"/>
          </p:cNvSpPr>
          <p:nvPr>
            <p:ph type="title" idx="4294967295"/>
          </p:nvPr>
        </p:nvSpPr>
        <p:spPr>
          <a:xfrm>
            <a:off x="609600" y="3276600"/>
            <a:ext cx="7772400" cy="1470025"/>
          </a:xfrm>
          <a:prstGeom prst="rect">
            <a:avLst/>
          </a:prstGeom>
          <a:extLst>
            <a:ext uri="{C572A759-6A51-4108-AA02-DFA0A04FC94B}">
              <ma14:wrappingTextBoxFlag xmlns:ma14="http://schemas.microsoft.com/office/mac/drawingml/2011/main" val="1"/>
            </a:ext>
          </a:extLst>
        </p:spPr>
        <p:txBody>
          <a:bodyPr>
            <a:normAutofit/>
          </a:bodyPr>
          <a:lstStyle/>
          <a:p>
            <a:r>
              <a:t>Lo Basico del cursor</a:t>
            </a:r>
          </a:p>
        </p:txBody>
      </p:sp>
      <p:sp>
        <p:nvSpPr>
          <p:cNvPr id="31" name="Shape 31"/>
          <p:cNvSpPr>
            <a:spLocks noGrp="1"/>
          </p:cNvSpPr>
          <p:nvPr>
            <p:ph type="body" sz="quarter" idx="4294967295"/>
          </p:nvPr>
        </p:nvSpPr>
        <p:spPr>
          <a:xfrm>
            <a:off x="1371600" y="4876800"/>
            <a:ext cx="6400800" cy="1066800"/>
          </a:xfrm>
          <a:prstGeom prst="rect">
            <a:avLst/>
          </a:prstGeom>
          <a:extLst>
            <a:ext uri="{C572A759-6A51-4108-AA02-DFA0A04FC94B}">
              <ma14:wrappingTextBoxFlag xmlns:ma14="http://schemas.microsoft.com/office/mac/drawingml/2011/main" val="1"/>
            </a:ext>
          </a:extLst>
        </p:spPr>
        <p:txBody>
          <a:bodyPr>
            <a:normAutofit/>
          </a:bodyPr>
          <a:lstStyle>
            <a:lvl1pPr marL="0" indent="0">
              <a:spcBef>
                <a:spcPts val="0"/>
              </a:spcBef>
              <a:buSzTx/>
              <a:buNone/>
            </a:lvl1pPr>
          </a:lstStyle>
          <a:p>
            <a:r>
              <a:t>Modulo de CYC-Curso de Computadora Basica</a:t>
            </a:r>
          </a:p>
        </p:txBody>
      </p:sp>
      <p:pic>
        <p:nvPicPr>
          <p:cNvPr id="32" name="image.png">
            <a:hlinkClick r:id="rId4"/>
          </p:cNvPr>
          <p:cNvPicPr>
            <a:picLocks noChangeAspect="1"/>
          </p:cNvPicPr>
          <p:nvPr/>
        </p:nvPicPr>
        <p:blipFill>
          <a:blip r:embed="rId5">
            <a:extLst/>
          </a:blip>
          <a:stretch>
            <a:fillRect/>
          </a:stretch>
        </p:blipFill>
        <p:spPr>
          <a:xfrm>
            <a:off x="8026400" y="6172200"/>
            <a:ext cx="1117600" cy="392113"/>
          </a:xfrm>
          <a:prstGeom prst="rect">
            <a:avLst/>
          </a:prstGeom>
          <a:ln w="12700">
            <a:miter lim="400000"/>
          </a:ln>
        </p:spPr>
      </p:pic>
      <p:sp>
        <p:nvSpPr>
          <p:cNvPr id="33" name="Shape 33"/>
          <p:cNvSpPr/>
          <p:nvPr/>
        </p:nvSpPr>
        <p:spPr>
          <a:xfrm>
            <a:off x="0" y="6248400"/>
            <a:ext cx="18288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57200">
              <a:defRPr sz="1800">
                <a:solidFill>
                  <a:srgbClr val="3BAE46"/>
                </a:solidFill>
              </a:defRPr>
            </a:lvl1pPr>
          </a:lstStyle>
          <a:p>
            <a:r>
              <a:t>8-3-10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2" name="Shape 92"/>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93" name="Shape 93"/>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pPr algn="l">
              <a:defRPr>
                <a:solidFill>
                  <a:srgbClr val="3BAE46"/>
                </a:solidFill>
              </a:defRPr>
            </a:pPr>
            <a:r>
              <a:t>Presione una o dos veces?</a:t>
            </a:r>
            <a:br/>
            <a:endParaRPr/>
          </a:p>
        </p:txBody>
      </p:sp>
      <p:sp>
        <p:nvSpPr>
          <p:cNvPr id="94" name="Shape 94"/>
          <p:cNvSpPr>
            <a:spLocks noGrp="1"/>
          </p:cNvSpPr>
          <p:nvPr>
            <p:ph type="body" idx="4294967295"/>
          </p:nvPr>
        </p:nvSpPr>
        <p:spPr>
          <a:xfrm>
            <a:off x="457200" y="1650999"/>
            <a:ext cx="82296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a:solidFill>
                  <a:srgbClr val="000000"/>
                </a:solidFill>
              </a:defRPr>
            </a:pPr>
            <a:r>
              <a:t>Presione dos veces para seleccionar Icono, como:</a:t>
            </a:r>
          </a:p>
          <a:p>
            <a:pPr marL="304800" indent="-304800" algn="l">
              <a:spcBef>
                <a:spcPts val="0"/>
              </a:spcBef>
              <a:buClr>
                <a:srgbClr val="000000"/>
              </a:buClr>
              <a:buChar char="-"/>
              <a:defRPr>
                <a:solidFill>
                  <a:srgbClr val="000000"/>
                </a:solidFill>
              </a:defRPr>
            </a:pPr>
            <a:endParaRPr/>
          </a:p>
          <a:p>
            <a:pPr marL="304800" indent="-304800" algn="l">
              <a:spcBef>
                <a:spcPts val="0"/>
              </a:spcBef>
              <a:buClr>
                <a:srgbClr val="000000"/>
              </a:buClr>
              <a:buChar char="-"/>
              <a:defRPr>
                <a:solidFill>
                  <a:srgbClr val="000000"/>
                </a:solidFill>
              </a:defRPr>
            </a:pPr>
            <a:r>
              <a:t>Explorador de Internet</a:t>
            </a:r>
          </a:p>
          <a:p>
            <a:pPr marL="304800" indent="-304800" algn="l">
              <a:spcBef>
                <a:spcPts val="0"/>
              </a:spcBef>
              <a:buClr>
                <a:srgbClr val="000000"/>
              </a:buClr>
              <a:buChar char="-"/>
              <a:defRPr>
                <a:solidFill>
                  <a:srgbClr val="000000"/>
                </a:solidFill>
              </a:defRPr>
            </a:pPr>
            <a:r>
              <a:t>Excel</a:t>
            </a:r>
          </a:p>
          <a:p>
            <a:pPr marL="304800" indent="-304800" algn="l">
              <a:spcBef>
                <a:spcPts val="0"/>
              </a:spcBef>
              <a:buClr>
                <a:srgbClr val="000000"/>
              </a:buClr>
              <a:buChar char="-"/>
              <a:defRPr>
                <a:solidFill>
                  <a:srgbClr val="000000"/>
                </a:solidFill>
              </a:defRPr>
            </a:pPr>
            <a:r>
              <a:t>Mi Computadora</a:t>
            </a:r>
          </a:p>
        </p:txBody>
      </p:sp>
      <p:pic>
        <p:nvPicPr>
          <p:cNvPr id="95" name="image.png"/>
          <p:cNvPicPr>
            <a:picLocks noChangeAspect="1"/>
          </p:cNvPicPr>
          <p:nvPr/>
        </p:nvPicPr>
        <p:blipFill>
          <a:blip r:embed="rId3">
            <a:extLst/>
          </a:blip>
          <a:stretch>
            <a:fillRect/>
          </a:stretch>
        </p:blipFill>
        <p:spPr>
          <a:xfrm>
            <a:off x="4191000" y="2362200"/>
            <a:ext cx="3352800" cy="3657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8" name="Shape 98"/>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99" name="Shape 99"/>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Experimento</a:t>
            </a:r>
          </a:p>
        </p:txBody>
      </p:sp>
      <p:sp>
        <p:nvSpPr>
          <p:cNvPr id="100" name="Shape 100"/>
          <p:cNvSpPr>
            <a:spLocks noGrp="1"/>
          </p:cNvSpPr>
          <p:nvPr>
            <p:ph type="body" idx="4294967295"/>
          </p:nvPr>
        </p:nvSpPr>
        <p:spPr>
          <a:xfrm>
            <a:off x="317500" y="1587499"/>
            <a:ext cx="82296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endParaRPr/>
          </a:p>
          <a:p>
            <a:pPr marL="304800" indent="-304800" algn="l">
              <a:spcBef>
                <a:spcPts val="0"/>
              </a:spcBef>
              <a:buClr>
                <a:srgbClr val="000000"/>
              </a:buClr>
              <a:buFont typeface="Arial"/>
              <a:buChar char="•"/>
              <a:defRPr sz="2800">
                <a:solidFill>
                  <a:srgbClr val="000000"/>
                </a:solidFill>
              </a:defRPr>
            </a:pPr>
            <a:r>
              <a:t>Levante su raton en el aire. Póngalo de regreso sobre su escritorio.</a:t>
            </a:r>
          </a:p>
          <a:p>
            <a:pPr marL="304800" indent="-304800" algn="l">
              <a:spcBef>
                <a:spcPts val="0"/>
              </a:spcBef>
              <a:buClr>
                <a:srgbClr val="000000"/>
              </a:buClr>
              <a:buFont typeface="Arial"/>
              <a:buChar char="•"/>
              <a:defRPr sz="2800">
                <a:solidFill>
                  <a:srgbClr val="000000"/>
                </a:solidFill>
              </a:defRPr>
            </a:pPr>
            <a:r>
              <a:t>Se fijó que el cursor o flecha no se movió?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03" name="Shape 103"/>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104" name="Shape 104"/>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Superficie</a:t>
            </a:r>
          </a:p>
        </p:txBody>
      </p:sp>
      <p:sp>
        <p:nvSpPr>
          <p:cNvPr id="105" name="Shape 105"/>
          <p:cNvSpPr>
            <a:spLocks noGrp="1"/>
          </p:cNvSpPr>
          <p:nvPr>
            <p:ph type="body" idx="4294967295"/>
          </p:nvPr>
        </p:nvSpPr>
        <p:spPr>
          <a:xfrm>
            <a:off x="317500" y="1587499"/>
            <a:ext cx="74549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r>
              <a:t>Fíjese en la superficie donde el ratón está descansando. ¿Es plana y libre de obstáculos? </a:t>
            </a:r>
          </a:p>
          <a:p>
            <a:pPr marL="304800" indent="-304800" algn="l">
              <a:spcBef>
                <a:spcPts val="0"/>
              </a:spcBef>
              <a:buClr>
                <a:srgbClr val="000000"/>
              </a:buClr>
              <a:buFont typeface="Arial"/>
              <a:buChar char="•"/>
              <a:defRPr sz="2800">
                <a:solidFill>
                  <a:srgbClr val="000000"/>
                </a:solidFill>
              </a:defRPr>
            </a:pPr>
            <a:r>
              <a:t>Es necesario el mouse pad? </a:t>
            </a:r>
          </a:p>
          <a:p>
            <a:pPr marL="304800" indent="-304800" algn="l">
              <a:spcBef>
                <a:spcPts val="0"/>
              </a:spcBef>
              <a:buClr>
                <a:srgbClr val="000000"/>
              </a:buClr>
              <a:buFont typeface="Arial"/>
              <a:buChar char="•"/>
              <a:defRPr sz="2800">
                <a:solidFill>
                  <a:srgbClr val="000000"/>
                </a:solidFill>
              </a:defRPr>
            </a:pPr>
            <a:r>
              <a:t>Ratones Opticales no necesitan el mouse pad pero asegúrese de evitar las superficies reflectantes.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10" name="Shape 110"/>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111" name="Shape 111"/>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pPr algn="l">
              <a:defRPr>
                <a:solidFill>
                  <a:srgbClr val="3BAE46"/>
                </a:solidFill>
              </a:defRPr>
            </a:pPr>
            <a:r>
              <a:t>Practicar usando el ratón</a:t>
            </a:r>
            <a:br/>
            <a:endParaRPr/>
          </a:p>
        </p:txBody>
      </p:sp>
      <p:sp>
        <p:nvSpPr>
          <p:cNvPr id="112" name="Shape 112"/>
          <p:cNvSpPr>
            <a:spLocks noGrp="1"/>
          </p:cNvSpPr>
          <p:nvPr>
            <p:ph type="body" idx="4294967295"/>
          </p:nvPr>
        </p:nvSpPr>
        <p:spPr>
          <a:xfrm>
            <a:off x="457200" y="1650999"/>
            <a:ext cx="8229600" cy="4953002"/>
          </a:xfrm>
          <a:prstGeom prst="rect">
            <a:avLst/>
          </a:prstGeom>
          <a:extLst>
            <a:ext uri="{C572A759-6A51-4108-AA02-DFA0A04FC94B}">
              <ma14:wrappingTextBoxFlag xmlns:ma14="http://schemas.microsoft.com/office/mac/drawingml/2011/main" val="1"/>
            </a:ext>
          </a:extLst>
        </p:spPr>
        <p:txBody>
          <a:bodyPr>
            <a:normAutofit/>
          </a:bodyPr>
          <a:lstStyle>
            <a:lvl1pPr marL="304800" indent="-304800" algn="l">
              <a:spcBef>
                <a:spcPts val="0"/>
              </a:spcBef>
              <a:buClr>
                <a:srgbClr val="000000"/>
              </a:buClr>
              <a:buFont typeface="Arial"/>
              <a:buChar char="•"/>
              <a:defRPr sz="2800">
                <a:solidFill>
                  <a:srgbClr val="000000"/>
                </a:solidFill>
              </a:defRPr>
            </a:lvl1pPr>
          </a:lstStyle>
          <a:p>
            <a:r>
              <a:t>Ir a Mouserobics. Práctica "Mouserobics" siguiendo las instrucciones de la pantalla.</a:t>
            </a:r>
          </a:p>
        </p:txBody>
      </p:sp>
      <p:sp>
        <p:nvSpPr>
          <p:cNvPr id="113" name="Shape 113"/>
          <p:cNvSpPr/>
          <p:nvPr/>
        </p:nvSpPr>
        <p:spPr>
          <a:xfrm>
            <a:off x="2466975" y="3136899"/>
            <a:ext cx="2347278"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04800" indent="-304800" algn="l" defTabSz="457200">
              <a:defRPr sz="1800" u="sng">
                <a:solidFill>
                  <a:srgbClr val="009999"/>
                </a:solidFill>
                <a:uFill>
                  <a:solidFill>
                    <a:srgbClr val="009999"/>
                  </a:solidFill>
                </a:uFill>
                <a:hlinkClick r:id="rId4"/>
              </a:defRPr>
            </a:lvl1pPr>
          </a:lstStyle>
          <a:p>
            <a:pPr>
              <a:defRPr u="none">
                <a:solidFill>
                  <a:srgbClr val="000000"/>
                </a:solidFill>
                <a:uFillTx/>
              </a:defRPr>
            </a:pPr>
            <a:r>
              <a:rPr u="sng">
                <a:solidFill>
                  <a:srgbClr val="009999"/>
                </a:solidFill>
                <a:uFill>
                  <a:solidFill>
                    <a:srgbClr val="009999"/>
                  </a:solidFill>
                </a:uFill>
                <a:hlinkClick r:id="rId4"/>
              </a:rPr>
              <a:t>http://goo.gl/tUc03</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18" name="Shape 118"/>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119" name="Shape 119"/>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pPr algn="l">
              <a:defRPr>
                <a:solidFill>
                  <a:srgbClr val="3BAE46"/>
                </a:solidFill>
              </a:defRPr>
            </a:pPr>
            <a:r>
              <a:t>Sugerencias Adicionales</a:t>
            </a:r>
            <a:br/>
            <a:endParaRPr/>
          </a:p>
        </p:txBody>
      </p:sp>
      <p:sp>
        <p:nvSpPr>
          <p:cNvPr id="120" name="Shape 120"/>
          <p:cNvSpPr>
            <a:spLocks noGrp="1"/>
          </p:cNvSpPr>
          <p:nvPr>
            <p:ph type="body" idx="4294967295"/>
          </p:nvPr>
        </p:nvSpPr>
        <p:spPr>
          <a:xfrm>
            <a:off x="317500" y="1587499"/>
            <a:ext cx="82296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r>
              <a:t>Rueda de desplazamiento utilizando una computadora sin el ratón.</a:t>
            </a:r>
          </a:p>
          <a:p>
            <a:pPr marL="304800" indent="-304800" algn="l">
              <a:spcBef>
                <a:spcPts val="0"/>
              </a:spcBef>
              <a:buClr>
                <a:srgbClr val="000000"/>
              </a:buClr>
              <a:buFont typeface="Arial"/>
              <a:buChar char="•"/>
              <a:defRPr sz="2800">
                <a:solidFill>
                  <a:srgbClr val="000000"/>
                </a:solidFill>
              </a:defRPr>
            </a:pPr>
            <a:r>
              <a:t>Usando una pista del pad</a:t>
            </a:r>
          </a:p>
        </p:txBody>
      </p:sp>
      <p:pic>
        <p:nvPicPr>
          <p:cNvPr id="121" name="image.png"/>
          <p:cNvPicPr>
            <a:picLocks noChangeAspect="1"/>
          </p:cNvPicPr>
          <p:nvPr/>
        </p:nvPicPr>
        <p:blipFill>
          <a:blip r:embed="rId4">
            <a:extLst/>
          </a:blip>
          <a:stretch>
            <a:fillRect/>
          </a:stretch>
        </p:blipFill>
        <p:spPr>
          <a:xfrm>
            <a:off x="3581400" y="4800600"/>
            <a:ext cx="4770438" cy="2325688"/>
          </a:xfrm>
          <a:prstGeom prst="rect">
            <a:avLst/>
          </a:prstGeom>
          <a:ln w="12700">
            <a:miter lim="400000"/>
          </a:ln>
        </p:spPr>
      </p:pic>
      <p:pic>
        <p:nvPicPr>
          <p:cNvPr id="122" name="image.png"/>
          <p:cNvPicPr>
            <a:picLocks noChangeAspect="1"/>
          </p:cNvPicPr>
          <p:nvPr/>
        </p:nvPicPr>
        <p:blipFill>
          <a:blip r:embed="rId5">
            <a:extLst/>
          </a:blip>
          <a:stretch>
            <a:fillRect/>
          </a:stretch>
        </p:blipFill>
        <p:spPr>
          <a:xfrm>
            <a:off x="457200" y="3124200"/>
            <a:ext cx="3533775" cy="2209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27" name="Shape 127"/>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128" name="Shape 128"/>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Your Keyboard</a:t>
            </a:r>
          </a:p>
        </p:txBody>
      </p:sp>
      <p:pic>
        <p:nvPicPr>
          <p:cNvPr id="129" name="Bijoy_Keyboard_image.jpg" descr="Bijoy_Keyboard_image.jpg"/>
          <p:cNvPicPr>
            <a:picLocks noChangeAspect="1"/>
          </p:cNvPicPr>
          <p:nvPr/>
        </p:nvPicPr>
        <p:blipFill>
          <a:blip r:embed="rId4">
            <a:extLst/>
          </a:blip>
          <a:stretch>
            <a:fillRect/>
          </a:stretch>
        </p:blipFill>
        <p:spPr>
          <a:xfrm>
            <a:off x="0" y="2089150"/>
            <a:ext cx="7772400" cy="34734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34" name="Shape 134"/>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
        <p:nvSpPr>
          <p:cNvPr id="135" name="Shape 135"/>
          <p:cNvSpPr>
            <a:spLocks noGrp="1"/>
          </p:cNvSpPr>
          <p:nvPr>
            <p:ph type="title" idx="4294967295"/>
          </p:nvPr>
        </p:nvSpPr>
        <p:spPr>
          <a:xfrm>
            <a:off x="381000" y="304800"/>
            <a:ext cx="7391400" cy="1470025"/>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00C000"/>
                </a:solidFill>
              </a:defRPr>
            </a:lvl1pPr>
          </a:lstStyle>
          <a:p>
            <a:r>
              <a:t>Comenzando</a:t>
            </a:r>
          </a:p>
        </p:txBody>
      </p:sp>
      <p:sp>
        <p:nvSpPr>
          <p:cNvPr id="136" name="Shape 136"/>
          <p:cNvSpPr>
            <a:spLocks noGrp="1"/>
          </p:cNvSpPr>
          <p:nvPr>
            <p:ph type="body" idx="4294967295"/>
          </p:nvPr>
        </p:nvSpPr>
        <p:spPr>
          <a:xfrm>
            <a:off x="457200" y="1752599"/>
            <a:ext cx="72390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r>
              <a:t>Asegúrese de que su teclado esta libre de obstrucciones. Tan solo el poner un libro en la superficie, puede causar  que su teclado no trabaje apropiadamente.</a:t>
            </a:r>
          </a:p>
          <a:p>
            <a:pPr marL="304800" indent="-304800" algn="l">
              <a:spcBef>
                <a:spcPts val="0"/>
              </a:spcBef>
              <a:buClr>
                <a:srgbClr val="000000"/>
              </a:buClr>
              <a:buFont typeface="Arial"/>
              <a:buChar char="•"/>
              <a:defRPr sz="2800">
                <a:solidFill>
                  <a:srgbClr val="000000"/>
                </a:solidFill>
              </a:defRPr>
            </a:pPr>
            <a:endParaRPr/>
          </a:p>
          <a:p>
            <a:pPr marL="304800" indent="-304800" algn="l">
              <a:spcBef>
                <a:spcPts val="0"/>
              </a:spcBef>
              <a:buClr>
                <a:srgbClr val="000000"/>
              </a:buClr>
              <a:buFont typeface="Arial"/>
              <a:buChar char="•"/>
              <a:defRPr sz="2800">
                <a:solidFill>
                  <a:srgbClr val="000000"/>
                </a:solidFill>
              </a:defRPr>
            </a:pPr>
            <a:r>
              <a:t>Donde esta su corsor?  Donde este el corsor en su pantalla las teclas que esta precionando, alli van aparecer.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41" name="Shape 141"/>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
        <p:nvSpPr>
          <p:cNvPr id="142" name="Shape 142"/>
          <p:cNvSpPr>
            <a:spLocks noGrp="1"/>
          </p:cNvSpPr>
          <p:nvPr>
            <p:ph type="title" idx="4294967295"/>
          </p:nvPr>
        </p:nvSpPr>
        <p:spPr>
          <a:xfrm>
            <a:off x="381000" y="304800"/>
            <a:ext cx="7391400" cy="1470025"/>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00C000"/>
                </a:solidFill>
              </a:defRPr>
            </a:lvl1pPr>
          </a:lstStyle>
          <a:p>
            <a:r>
              <a:t>Errores comunes</a:t>
            </a:r>
          </a:p>
        </p:txBody>
      </p:sp>
      <p:sp>
        <p:nvSpPr>
          <p:cNvPr id="143" name="Shape 143"/>
          <p:cNvSpPr>
            <a:spLocks noGrp="1"/>
          </p:cNvSpPr>
          <p:nvPr>
            <p:ph type="body" idx="4294967295"/>
          </p:nvPr>
        </p:nvSpPr>
        <p:spPr>
          <a:xfrm>
            <a:off x="457200" y="1752599"/>
            <a:ext cx="72390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r>
              <a:t>Busca la tecla “Caps Lock”, presiona y ve el impacto que tiene sobre las otras teclas. </a:t>
            </a:r>
          </a:p>
          <a:p>
            <a:pPr marL="304800" indent="-304800" algn="l">
              <a:spcBef>
                <a:spcPts val="0"/>
              </a:spcBef>
              <a:buClr>
                <a:srgbClr val="000000"/>
              </a:buClr>
              <a:buFont typeface="Arial"/>
              <a:buChar char="•"/>
              <a:defRPr sz="2800">
                <a:solidFill>
                  <a:srgbClr val="000000"/>
                </a:solidFill>
              </a:defRPr>
            </a:pPr>
            <a:r>
              <a:t>Si tiene tablero inalámbrico que no le funcione, cheque las baterias.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6" name="Shape 146"/>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147" name="Shape 147"/>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En Linia con la tutoria</a:t>
            </a:r>
          </a:p>
        </p:txBody>
      </p:sp>
      <p:sp>
        <p:nvSpPr>
          <p:cNvPr id="148" name="Shape 148"/>
          <p:cNvSpPr>
            <a:spLocks noGrp="1"/>
          </p:cNvSpPr>
          <p:nvPr>
            <p:ph type="body" idx="4294967295"/>
          </p:nvPr>
        </p:nvSpPr>
        <p:spPr>
          <a:xfrm>
            <a:off x="266700" y="1460499"/>
            <a:ext cx="7162800" cy="4953002"/>
          </a:xfrm>
          <a:prstGeom prst="rect">
            <a:avLst/>
          </a:prstGeom>
          <a:extLst>
            <a:ext uri="{C572A759-6A51-4108-AA02-DFA0A04FC94B}">
              <ma14:wrappingTextBoxFlag xmlns:ma14="http://schemas.microsoft.com/office/mac/drawingml/2011/main" val="1"/>
            </a:ext>
          </a:extLst>
        </p:spPr>
        <p:txBody>
          <a:bodyPr>
            <a:normAutofit/>
          </a:bodyPr>
          <a:lstStyle>
            <a:lvl1pPr marL="304800" indent="-304800" algn="l">
              <a:spcBef>
                <a:spcPts val="0"/>
              </a:spcBef>
              <a:buClr>
                <a:srgbClr val="000000"/>
              </a:buClr>
              <a:buFont typeface="Arial"/>
              <a:buChar char="•"/>
              <a:defRPr sz="2800">
                <a:solidFill>
                  <a:srgbClr val="000000"/>
                </a:solidFill>
              </a:defRPr>
            </a:lvl1pPr>
          </a:lstStyle>
          <a:p>
            <a:r>
              <a:t>Pruebe esta tutoria para que se familiarise mas con su teclado y raton.</a:t>
            </a:r>
          </a:p>
        </p:txBody>
      </p:sp>
      <p:sp>
        <p:nvSpPr>
          <p:cNvPr id="149" name="Shape 149"/>
          <p:cNvSpPr/>
          <p:nvPr/>
        </p:nvSpPr>
        <p:spPr>
          <a:xfrm>
            <a:off x="1066800" y="3886199"/>
            <a:ext cx="4114800"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57200">
              <a:defRPr sz="1800" u="sng">
                <a:solidFill>
                  <a:srgbClr val="009999"/>
                </a:solidFill>
                <a:uFill>
                  <a:solidFill>
                    <a:srgbClr val="009999"/>
                  </a:solidFill>
                </a:uFill>
                <a:hlinkClick r:id="rId4"/>
              </a:defRPr>
            </a:lvl1pPr>
          </a:lstStyle>
          <a:p>
            <a:pPr>
              <a:defRPr u="none">
                <a:solidFill>
                  <a:srgbClr val="000000"/>
                </a:solidFill>
                <a:uFillTx/>
              </a:defRPr>
            </a:pPr>
            <a:r>
              <a:rPr lang="en-US" u="sng" dirty="0" smtClean="0">
                <a:solidFill>
                  <a:srgbClr val="009999"/>
                </a:solidFill>
                <a:uFill>
                  <a:solidFill>
                    <a:srgbClr val="009999"/>
                  </a:solidFill>
                </a:uFill>
                <a:hlinkClick r:id="rId5"/>
              </a:rPr>
              <a:t>http://goo.gl/FRFZDh</a:t>
            </a:r>
            <a:endParaRPr u="sng" dirty="0">
              <a:solidFill>
                <a:srgbClr val="009999"/>
              </a:solidFill>
              <a:uFill>
                <a:solidFill>
                  <a:srgbClr val="009999"/>
                </a:solidFill>
              </a:uFill>
              <a:hlinkClick r:id="rId4"/>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54" name="Shape 154"/>
          <p:cNvSpPr>
            <a:spLocks noGrp="1"/>
          </p:cNvSpPr>
          <p:nvPr>
            <p:ph type="sldNum" sz="quarter" idx="2"/>
          </p:nvPr>
        </p:nvSpPr>
        <p:spPr>
          <a:xfrm>
            <a:off x="8389927" y="6454775"/>
            <a:ext cx="296873"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
        <p:nvSpPr>
          <p:cNvPr id="155" name="Shape 155"/>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Creative Commons License</a:t>
            </a:r>
          </a:p>
        </p:txBody>
      </p:sp>
      <p:sp>
        <p:nvSpPr>
          <p:cNvPr id="156" name="Shape 156"/>
          <p:cNvSpPr>
            <a:spLocks noGrp="1"/>
          </p:cNvSpPr>
          <p:nvPr>
            <p:ph type="body" idx="4294967295"/>
          </p:nvPr>
        </p:nvSpPr>
        <p:spPr>
          <a:xfrm>
            <a:off x="304800" y="1651000"/>
            <a:ext cx="7467600" cy="3987800"/>
          </a:xfrm>
          <a:prstGeom prst="rect">
            <a:avLst/>
          </a:prstGeom>
          <a:extLst>
            <a:ext uri="{C572A759-6A51-4108-AA02-DFA0A04FC94B}">
              <ma14:wrappingTextBoxFlag xmlns:ma14="http://schemas.microsoft.com/office/mac/drawingml/2011/main" val="1"/>
            </a:ext>
          </a:extLst>
        </p:spPr>
        <p:txBody>
          <a:bodyPr>
            <a:normAutofit/>
          </a:bodyPr>
          <a:lstStyle/>
          <a:p>
            <a:pPr algn="l">
              <a:lnSpc>
                <a:spcPct val="90000"/>
              </a:lnSpc>
              <a:spcBef>
                <a:spcPts val="700"/>
              </a:spcBef>
              <a:buClr>
                <a:srgbClr val="000000"/>
              </a:buClr>
              <a:buFont typeface="Arial"/>
              <a:buChar char="•"/>
              <a:defRPr sz="2800">
                <a:solidFill>
                  <a:srgbClr val="000000"/>
                </a:solidFill>
              </a:defRPr>
            </a:pPr>
            <a:r>
              <a:rPr u="sng">
                <a:solidFill>
                  <a:srgbClr val="009999"/>
                </a:solidFill>
                <a:uFill>
                  <a:solidFill>
                    <a:srgbClr val="009999"/>
                  </a:solidFill>
                </a:uFill>
                <a:hlinkClick r:id="rId3"/>
              </a:rPr>
              <a:t>Este modulo esta diseñado para conectar a su comunidad, A proyecto “OneCommunity,” Apoyado por: </a:t>
            </a:r>
            <a:r>
              <a:rPr sz="2600" u="sng">
                <a:solidFill>
                  <a:srgbClr val="009999"/>
                </a:solidFill>
                <a:uFill>
                  <a:solidFill>
                    <a:srgbClr val="009999"/>
                  </a:solidFill>
                </a:uFill>
                <a:hlinkClick r:id="rId3"/>
              </a:rPr>
              <a:t>Broadband Technology Opportunities Program</a:t>
            </a:r>
            <a:r>
              <a:rPr sz="2600"/>
              <a:t>.</a:t>
            </a:r>
          </a:p>
          <a:p>
            <a:pPr algn="l">
              <a:lnSpc>
                <a:spcPct val="90000"/>
              </a:lnSpc>
              <a:spcBef>
                <a:spcPts val="700"/>
              </a:spcBef>
              <a:buClr>
                <a:srgbClr val="000000"/>
              </a:buClr>
              <a:buFont typeface="Arial"/>
              <a:buChar char="•"/>
              <a:defRPr sz="2600">
                <a:solidFill>
                  <a:srgbClr val="000000"/>
                </a:solidFill>
              </a:defRPr>
            </a:pPr>
            <a:r>
              <a:rPr u="sng">
                <a:solidFill>
                  <a:srgbClr val="009999"/>
                </a:solidFill>
                <a:uFill>
                  <a:solidFill>
                    <a:srgbClr val="009999"/>
                  </a:solidFill>
                </a:uFill>
                <a:hlinkClick r:id="rId4"/>
              </a:rPr>
              <a:t>Este trabajo esta licenciado por Creative Commons Attribution 3.0 Unported License. To view a copy of this license, visit http://creativecommons.org/licenses/by/3.0</a:t>
            </a:r>
          </a:p>
        </p:txBody>
      </p:sp>
      <p:pic>
        <p:nvPicPr>
          <p:cNvPr id="157" name="image.png" descr="creative commons license"/>
          <p:cNvPicPr>
            <a:picLocks noChangeAspect="1"/>
          </p:cNvPicPr>
          <p:nvPr/>
        </p:nvPicPr>
        <p:blipFill>
          <a:blip r:embed="rId5">
            <a:extLst/>
          </a:blip>
          <a:stretch>
            <a:fillRect/>
          </a:stretch>
        </p:blipFill>
        <p:spPr>
          <a:xfrm>
            <a:off x="2667000" y="5715000"/>
            <a:ext cx="2722563" cy="9588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6" name="Shape 36"/>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37" name="Shape 37"/>
          <p:cNvSpPr>
            <a:spLocks noGrp="1"/>
          </p:cNvSpPr>
          <p:nvPr>
            <p:ph type="title" idx="4294967295"/>
          </p:nvPr>
        </p:nvSpPr>
        <p:spPr>
          <a:xfrm>
            <a:off x="457200" y="274637"/>
            <a:ext cx="6019800" cy="2087563"/>
          </a:xfrm>
          <a:prstGeom prst="rect">
            <a:avLst/>
          </a:prstGeom>
          <a:extLst>
            <a:ext uri="{C572A759-6A51-4108-AA02-DFA0A04FC94B}">
              <ma14:wrappingTextBoxFlag xmlns:ma14="http://schemas.microsoft.com/office/mac/drawingml/2011/main" val="1"/>
            </a:ext>
          </a:extLst>
        </p:spPr>
        <p:txBody>
          <a:bodyPr>
            <a:normAutofit/>
          </a:bodyPr>
          <a:lstStyle/>
          <a:p>
            <a:pPr>
              <a:defRPr sz="3600" b="0">
                <a:latin typeface="Cambria"/>
                <a:ea typeface="Cambria"/>
                <a:cs typeface="Cambria"/>
                <a:sym typeface="Cambria"/>
              </a:defRPr>
            </a:pPr>
            <a:r>
              <a:t>Encender el ordenador/computadora</a:t>
            </a:r>
            <a:br/>
            <a:r>
              <a:t>(Cuando está apagada)</a:t>
            </a:r>
          </a:p>
        </p:txBody>
      </p:sp>
      <p:sp>
        <p:nvSpPr>
          <p:cNvPr id="38" name="Shape 38"/>
          <p:cNvSpPr>
            <a:spLocks noGrp="1"/>
          </p:cNvSpPr>
          <p:nvPr>
            <p:ph type="body" sz="quarter" idx="4294967295"/>
          </p:nvPr>
        </p:nvSpPr>
        <p:spPr>
          <a:xfrm>
            <a:off x="381000" y="2743200"/>
            <a:ext cx="3225800" cy="3048000"/>
          </a:xfrm>
          <a:prstGeom prst="rect">
            <a:avLst/>
          </a:prstGeom>
          <a:extLst>
            <a:ext uri="{C572A759-6A51-4108-AA02-DFA0A04FC94B}">
              <ma14:wrappingTextBoxFlag xmlns:ma14="http://schemas.microsoft.com/office/mac/drawingml/2011/main" val="1"/>
            </a:ext>
          </a:extLst>
        </p:spPr>
        <p:txBody>
          <a:bodyPr>
            <a:normAutofit lnSpcReduction="10000"/>
          </a:bodyPr>
          <a:lstStyle/>
          <a:p>
            <a:pPr marL="304800" indent="-304800">
              <a:spcBef>
                <a:spcPts val="0"/>
              </a:spcBef>
              <a:buChar char="•"/>
              <a:defRPr>
                <a:latin typeface="Cambria"/>
                <a:ea typeface="Cambria"/>
                <a:cs typeface="Cambria"/>
                <a:sym typeface="Cambria"/>
              </a:defRPr>
            </a:pPr>
            <a:r>
              <a:t>Localize el boton de apagar/encender en la computadora</a:t>
            </a:r>
          </a:p>
          <a:p>
            <a:pPr marL="304800" indent="-304800">
              <a:buChar char="•"/>
              <a:defRPr>
                <a:latin typeface="Cambria"/>
                <a:ea typeface="Cambria"/>
                <a:cs typeface="Cambria"/>
                <a:sym typeface="Cambria"/>
              </a:defRPr>
            </a:pPr>
            <a:r>
              <a:t>Si no hay una luz encendida enseguida del boton de apagar/encender, presionelo.</a:t>
            </a:r>
          </a:p>
        </p:txBody>
      </p:sp>
      <p:grpSp>
        <p:nvGrpSpPr>
          <p:cNvPr id="41" name="Group 41"/>
          <p:cNvGrpSpPr/>
          <p:nvPr/>
        </p:nvGrpSpPr>
        <p:grpSpPr>
          <a:xfrm>
            <a:off x="3797300" y="2197100"/>
            <a:ext cx="3733800" cy="4419600"/>
            <a:chOff x="0" y="0"/>
            <a:chExt cx="3733800" cy="4419600"/>
          </a:xfrm>
        </p:grpSpPr>
        <p:pic>
          <p:nvPicPr>
            <p:cNvPr id="39" name="image.jpg"/>
            <p:cNvPicPr>
              <a:picLocks noChangeAspect="1"/>
            </p:cNvPicPr>
            <p:nvPr/>
          </p:nvPicPr>
          <p:blipFill>
            <a:blip r:embed="rId3">
              <a:extLst/>
            </a:blip>
            <a:stretch>
              <a:fillRect/>
            </a:stretch>
          </p:blipFill>
          <p:spPr>
            <a:xfrm>
              <a:off x="0" y="0"/>
              <a:ext cx="3733800" cy="4419600"/>
            </a:xfrm>
            <a:prstGeom prst="rect">
              <a:avLst/>
            </a:prstGeom>
            <a:ln w="12700" cap="flat">
              <a:noFill/>
              <a:miter lim="400000"/>
            </a:ln>
            <a:effectLst/>
          </p:spPr>
        </p:pic>
        <p:sp>
          <p:nvSpPr>
            <p:cNvPr id="40" name="Shape 40"/>
            <p:cNvSpPr/>
            <p:nvPr/>
          </p:nvSpPr>
          <p:spPr>
            <a:xfrm>
              <a:off x="1720850" y="655637"/>
              <a:ext cx="1233488" cy="1630363"/>
            </a:xfrm>
            <a:prstGeom prst="ellipse">
              <a:avLst/>
            </a:prstGeom>
            <a:noFill/>
            <a:ln w="38100" cap="flat">
              <a:solidFill>
                <a:srgbClr val="6600CC"/>
              </a:solidFill>
              <a:prstDash val="solid"/>
              <a:round/>
            </a:ln>
            <a:effectLst/>
          </p:spPr>
          <p:txBody>
            <a:bodyPr wrap="square" lIns="45719" tIns="45719" rIns="45719" bIns="45719" numCol="1" anchor="t">
              <a:noAutofit/>
            </a:bodyPr>
            <a:lstStyle/>
            <a:p>
              <a:pPr algn="l" defTabSz="457200">
                <a:defRPr sz="1800"/>
              </a:pPr>
              <a:endParaRPr/>
            </a:p>
          </p:txBody>
        </p:sp>
      </p:gr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4" name="Shape 44"/>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45" name="Shape 45"/>
          <p:cNvSpPr>
            <a:spLocks noGrp="1"/>
          </p:cNvSpPr>
          <p:nvPr>
            <p:ph type="title" idx="4294967295"/>
          </p:nvPr>
        </p:nvSpPr>
        <p:spPr>
          <a:xfrm>
            <a:off x="457200" y="274637"/>
            <a:ext cx="6223000" cy="1143001"/>
          </a:xfrm>
          <a:prstGeom prst="rect">
            <a:avLst/>
          </a:prstGeom>
          <a:extLst>
            <a:ext uri="{C572A759-6A51-4108-AA02-DFA0A04FC94B}">
              <ma14:wrappingTextBoxFlag xmlns:ma14="http://schemas.microsoft.com/office/mac/drawingml/2011/main" val="1"/>
            </a:ext>
          </a:extLst>
        </p:spPr>
        <p:txBody>
          <a:bodyPr>
            <a:normAutofit fontScale="90000"/>
          </a:bodyPr>
          <a:lstStyle/>
          <a:p>
            <a:pPr>
              <a:defRPr sz="3600" b="0">
                <a:latin typeface="Cambria"/>
                <a:ea typeface="Cambria"/>
                <a:cs typeface="Cambria"/>
                <a:sym typeface="Cambria"/>
              </a:defRPr>
            </a:pPr>
            <a:r>
              <a:t>Apagando la computadoras</a:t>
            </a:r>
            <a:br/>
            <a:r>
              <a:t>(cuando está prendida)</a:t>
            </a:r>
          </a:p>
        </p:txBody>
      </p:sp>
      <p:sp>
        <p:nvSpPr>
          <p:cNvPr id="46" name="Shape 46"/>
          <p:cNvSpPr>
            <a:spLocks noGrp="1"/>
          </p:cNvSpPr>
          <p:nvPr>
            <p:ph type="body" idx="4294967295"/>
          </p:nvPr>
        </p:nvSpPr>
        <p:spPr>
          <a:xfrm>
            <a:off x="457200" y="1600200"/>
            <a:ext cx="8229600" cy="4800600"/>
          </a:xfrm>
          <a:prstGeom prst="rect">
            <a:avLst/>
          </a:prstGeom>
          <a:extLst>
            <a:ext uri="{C572A759-6A51-4108-AA02-DFA0A04FC94B}">
              <ma14:wrappingTextBoxFlag xmlns:ma14="http://schemas.microsoft.com/office/mac/drawingml/2011/main" val="1"/>
            </a:ext>
          </a:extLst>
        </p:spPr>
        <p:txBody>
          <a:bodyPr>
            <a:normAutofit/>
          </a:bodyPr>
          <a:lstStyle/>
          <a:p>
            <a:pPr marL="304800" indent="-304800">
              <a:spcBef>
                <a:spcPts val="0"/>
              </a:spcBef>
              <a:buChar char="•"/>
              <a:defRPr>
                <a:latin typeface="Cambria"/>
                <a:ea typeface="Cambria"/>
                <a:cs typeface="Cambria"/>
                <a:sym typeface="Cambria"/>
              </a:defRPr>
            </a:pPr>
            <a:r>
              <a:t>Hacer clic en “Start”(comenzar)</a:t>
            </a:r>
          </a:p>
          <a:p>
            <a:pPr marL="304800" indent="-304800">
              <a:buChar char="•"/>
              <a:defRPr>
                <a:latin typeface="Cambria"/>
                <a:ea typeface="Cambria"/>
                <a:cs typeface="Cambria"/>
                <a:sym typeface="Cambria"/>
              </a:defRPr>
            </a:pPr>
            <a:r>
              <a:t>Selecciona “Shut Down”(apagar)</a:t>
            </a:r>
          </a:p>
        </p:txBody>
      </p:sp>
      <p:pic>
        <p:nvPicPr>
          <p:cNvPr id="47" name="image.png"/>
          <p:cNvPicPr>
            <a:picLocks noChangeAspect="1"/>
          </p:cNvPicPr>
          <p:nvPr/>
        </p:nvPicPr>
        <p:blipFill>
          <a:blip r:embed="rId3">
            <a:extLst/>
          </a:blip>
          <a:stretch>
            <a:fillRect/>
          </a:stretch>
        </p:blipFill>
        <p:spPr>
          <a:xfrm>
            <a:off x="3733800" y="2590800"/>
            <a:ext cx="3810000" cy="4114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50" name="Shape 50"/>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51" name="Shape 51"/>
          <p:cNvSpPr>
            <a:spLocks noGrp="1"/>
          </p:cNvSpPr>
          <p:nvPr>
            <p:ph type="title" idx="4294967295"/>
          </p:nvPr>
        </p:nvSpPr>
        <p:spPr>
          <a:xfrm>
            <a:off x="609600" y="3276600"/>
            <a:ext cx="7772400" cy="1470025"/>
          </a:xfrm>
          <a:prstGeom prst="rect">
            <a:avLst/>
          </a:prstGeom>
          <a:extLst>
            <a:ext uri="{C572A759-6A51-4108-AA02-DFA0A04FC94B}">
              <ma14:wrappingTextBoxFlag xmlns:ma14="http://schemas.microsoft.com/office/mac/drawingml/2011/main" val="1"/>
            </a:ext>
          </a:extLst>
        </p:spPr>
        <p:txBody>
          <a:bodyPr>
            <a:normAutofit/>
          </a:bodyPr>
          <a:lstStyle>
            <a:lvl1pPr>
              <a:defRPr sz="4000" b="0">
                <a:latin typeface="Cambria"/>
                <a:ea typeface="Cambria"/>
                <a:cs typeface="Cambria"/>
                <a:sym typeface="Cambria"/>
              </a:defRPr>
            </a:lvl1pPr>
          </a:lstStyle>
          <a:p>
            <a:r>
              <a:t>Restart or Shut down?</a:t>
            </a:r>
          </a:p>
        </p:txBody>
      </p:sp>
      <p:sp>
        <p:nvSpPr>
          <p:cNvPr id="52" name="Shape 52"/>
          <p:cNvSpPr>
            <a:spLocks noGrp="1"/>
          </p:cNvSpPr>
          <p:nvPr>
            <p:ph type="body" idx="4294967295"/>
          </p:nvPr>
        </p:nvSpPr>
        <p:spPr>
          <a:xfrm>
            <a:off x="457200" y="1600200"/>
            <a:ext cx="8229600" cy="4876800"/>
          </a:xfrm>
          <a:prstGeom prst="rect">
            <a:avLst/>
          </a:prstGeom>
          <a:extLst>
            <a:ext uri="{C572A759-6A51-4108-AA02-DFA0A04FC94B}">
              <ma14:wrappingTextBoxFlag xmlns:ma14="http://schemas.microsoft.com/office/mac/drawingml/2011/main" val="1"/>
            </a:ext>
          </a:extLst>
        </p:spPr>
        <p:txBody>
          <a:bodyPr>
            <a:normAutofit/>
          </a:bodyPr>
          <a:lstStyle/>
          <a:p>
            <a:pPr marL="304800" indent="-304800">
              <a:spcBef>
                <a:spcPts val="0"/>
              </a:spcBef>
              <a:buChar char="•"/>
              <a:defRPr>
                <a:latin typeface="Cambria"/>
                <a:ea typeface="Cambria"/>
                <a:cs typeface="Cambria"/>
                <a:sym typeface="Cambria"/>
              </a:defRPr>
            </a:pPr>
            <a:r>
              <a:t>Escoger el boton de re-establecer(restart) para apagar y prender  de nuevo .</a:t>
            </a:r>
          </a:p>
          <a:p>
            <a:pPr marL="304800" indent="-304800">
              <a:buChar char="•"/>
              <a:defRPr>
                <a:latin typeface="Cambria"/>
                <a:ea typeface="Cambria"/>
                <a:cs typeface="Cambria"/>
                <a:sym typeface="Cambria"/>
              </a:defRPr>
            </a:pPr>
            <a:r>
              <a:t>Escoge apagar (shut down) para apagarla completamente .</a:t>
            </a:r>
          </a:p>
        </p:txBody>
      </p:sp>
      <p:pic>
        <p:nvPicPr>
          <p:cNvPr id="53" name="image.png"/>
          <p:cNvPicPr>
            <a:picLocks noChangeAspect="1"/>
          </p:cNvPicPr>
          <p:nvPr/>
        </p:nvPicPr>
        <p:blipFill>
          <a:blip r:embed="rId3">
            <a:extLst/>
          </a:blip>
          <a:stretch>
            <a:fillRect/>
          </a:stretch>
        </p:blipFill>
        <p:spPr>
          <a:xfrm>
            <a:off x="889000" y="3492500"/>
            <a:ext cx="6096000" cy="2743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56" name="Shape 56"/>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57" name="Shape 57"/>
          <p:cNvSpPr>
            <a:spLocks noGrp="1"/>
          </p:cNvSpPr>
          <p:nvPr>
            <p:ph type="title" idx="4294967295"/>
          </p:nvPr>
        </p:nvSpPr>
        <p:spPr>
          <a:xfrm>
            <a:off x="609600" y="3276600"/>
            <a:ext cx="7772400" cy="1470025"/>
          </a:xfrm>
          <a:prstGeom prst="rect">
            <a:avLst/>
          </a:prstGeom>
          <a:extLst>
            <a:ext uri="{C572A759-6A51-4108-AA02-DFA0A04FC94B}">
              <ma14:wrappingTextBoxFlag xmlns:ma14="http://schemas.microsoft.com/office/mac/drawingml/2011/main" val="1"/>
            </a:ext>
          </a:extLst>
        </p:spPr>
        <p:txBody>
          <a:bodyPr>
            <a:normAutofit/>
          </a:bodyPr>
          <a:lstStyle/>
          <a:p>
            <a:r>
              <a:t>The Mouse</a:t>
            </a:r>
          </a:p>
        </p:txBody>
      </p:sp>
      <p:pic>
        <p:nvPicPr>
          <p:cNvPr id="58" name="Screen Shot 2013-02-21 at 11.png" descr="Screen Shot 2013-02-21 at 11.10.36 AM.png"/>
          <p:cNvPicPr>
            <a:picLocks noChangeAspect="1"/>
          </p:cNvPicPr>
          <p:nvPr/>
        </p:nvPicPr>
        <p:blipFill>
          <a:blip r:embed="rId4">
            <a:extLst/>
          </a:blip>
          <a:stretch>
            <a:fillRect/>
          </a:stretch>
        </p:blipFill>
        <p:spPr>
          <a:xfrm>
            <a:off x="0" y="1462087"/>
            <a:ext cx="7696200" cy="4481513"/>
          </a:xfrm>
          <a:prstGeom prst="rect">
            <a:avLst/>
          </a:prstGeom>
          <a:ln w="12700">
            <a:miter lim="400000"/>
          </a:ln>
        </p:spPr>
      </p:pic>
      <p:sp>
        <p:nvSpPr>
          <p:cNvPr id="59" name="Shape 59"/>
          <p:cNvSpPr/>
          <p:nvPr/>
        </p:nvSpPr>
        <p:spPr>
          <a:xfrm>
            <a:off x="825500" y="533399"/>
            <a:ext cx="107200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1800" b="1">
                <a:solidFill>
                  <a:srgbClr val="008000"/>
                </a:solidFill>
              </a:defRPr>
            </a:lvl1pPr>
          </a:lstStyle>
          <a:p>
            <a:r>
              <a:t>El Ratón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4" name="Shape 64"/>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65" name="Shape 65"/>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Que es el Raton?</a:t>
            </a:r>
          </a:p>
        </p:txBody>
      </p:sp>
      <p:sp>
        <p:nvSpPr>
          <p:cNvPr id="66" name="Shape 66"/>
          <p:cNvSpPr>
            <a:spLocks noGrp="1"/>
          </p:cNvSpPr>
          <p:nvPr>
            <p:ph type="body" idx="4294967295"/>
          </p:nvPr>
        </p:nvSpPr>
        <p:spPr>
          <a:xfrm>
            <a:off x="457200" y="1600199"/>
            <a:ext cx="70866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r>
              <a:t>El raton es una pieza del equipo que nos ayuda a hacer muchas cosas en la computadora.</a:t>
            </a:r>
          </a:p>
          <a:p>
            <a:pPr marL="304800" indent="-304800" algn="l">
              <a:spcBef>
                <a:spcPts val="0"/>
              </a:spcBef>
              <a:buClr>
                <a:srgbClr val="000000"/>
              </a:buClr>
              <a:buFont typeface="Arial"/>
              <a:buChar char="•"/>
              <a:defRPr sz="2800">
                <a:solidFill>
                  <a:srgbClr val="000000"/>
                </a:solidFill>
              </a:defRPr>
            </a:pPr>
            <a:r>
              <a:t>Esto controla el cursor o apuntador en nuestra pantalla</a:t>
            </a:r>
          </a:p>
          <a:p>
            <a:pPr marL="304800" indent="-304800" algn="l">
              <a:spcBef>
                <a:spcPts val="0"/>
              </a:spcBef>
              <a:buClr>
                <a:srgbClr val="000000"/>
              </a:buClr>
              <a:buFont typeface="Arial"/>
              <a:buChar char="•"/>
              <a:defRPr sz="2800">
                <a:solidFill>
                  <a:srgbClr val="000000"/>
                </a:solidFill>
              </a:defRPr>
            </a:pPr>
            <a:r>
              <a:t>Aveces se le llama “La flecha que apunta.”</a:t>
            </a:r>
          </a:p>
          <a:p>
            <a:pPr marL="304800" indent="-304800" algn="l">
              <a:spcBef>
                <a:spcPts val="0"/>
              </a:spcBef>
              <a:buClr>
                <a:srgbClr val="000000"/>
              </a:buClr>
              <a:buFont typeface="Arial"/>
              <a:buChar char="•"/>
              <a:defRPr sz="2800">
                <a:solidFill>
                  <a:srgbClr val="000000"/>
                </a:solidFill>
              </a:defRPr>
            </a:pPr>
            <a:r>
              <a:t>Ponga su mano en el raton. </a:t>
            </a:r>
          </a:p>
        </p:txBody>
      </p:sp>
      <p:sp>
        <p:nvSpPr>
          <p:cNvPr id="67" name="Shape 67"/>
          <p:cNvSpPr/>
          <p:nvPr/>
        </p:nvSpPr>
        <p:spPr>
          <a:xfrm>
            <a:off x="304800" y="5562600"/>
            <a:ext cx="7026189" cy="266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l" defTabSz="457200">
              <a:defRPr sz="1800"/>
            </a:pPr>
            <a:r>
              <a:t>Definition courtesy of Webopedia: </a:t>
            </a:r>
            <a:r>
              <a:rPr u="sng">
                <a:solidFill>
                  <a:srgbClr val="009999"/>
                </a:solidFill>
                <a:uFill>
                  <a:solidFill>
                    <a:srgbClr val="009999"/>
                  </a:solidFill>
                </a:uFill>
                <a:hlinkClick r:id="rId4"/>
              </a:rPr>
              <a:t>http://www.webopedia.com</a:t>
            </a:r>
            <a:r>
              <a: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jpeg"/>
          <p:cNvPicPr>
            <a:picLocks noChangeAspect="1"/>
          </p:cNvPicPr>
          <p:nvPr/>
        </p:nvPicPr>
        <p:blipFill>
          <a:blip r:embed="rId3">
            <a:extLst/>
          </a:blip>
          <a:stretch>
            <a:fillRect/>
          </a:stretch>
        </p:blipFill>
        <p:spPr>
          <a:xfrm>
            <a:off x="0" y="-228600"/>
            <a:ext cx="9144000" cy="6858000"/>
          </a:xfrm>
          <a:prstGeom prst="rect">
            <a:avLst/>
          </a:prstGeom>
          <a:ln w="12700">
            <a:miter lim="400000"/>
          </a:ln>
        </p:spPr>
      </p:pic>
      <p:sp>
        <p:nvSpPr>
          <p:cNvPr id="72" name="Shape 72"/>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73" name="Shape 73"/>
          <p:cNvSpPr>
            <a:spLocks noGrp="1"/>
          </p:cNvSpPr>
          <p:nvPr>
            <p:ph type="title" idx="4294967295"/>
          </p:nvPr>
        </p:nvSpPr>
        <p:spPr>
          <a:xfrm>
            <a:off x="457200" y="579437"/>
            <a:ext cx="8229600" cy="1706563"/>
          </a:xfrm>
          <a:prstGeom prst="rect">
            <a:avLst/>
          </a:prstGeom>
          <a:extLst>
            <a:ext uri="{C572A759-6A51-4108-AA02-DFA0A04FC94B}">
              <ma14:wrappingTextBoxFlag xmlns:ma14="http://schemas.microsoft.com/office/mac/drawingml/2011/main" val="1"/>
            </a:ext>
          </a:extLst>
        </p:spPr>
        <p:txBody>
          <a:bodyPr>
            <a:normAutofit fontScale="90000"/>
          </a:bodyPr>
          <a:lstStyle/>
          <a:p>
            <a:pPr algn="l" defTabSz="859536">
              <a:defRPr sz="2726">
                <a:solidFill>
                  <a:srgbClr val="3BAE46"/>
                </a:solidFill>
              </a:defRPr>
            </a:pPr>
            <a:r>
              <a:t>Flecha o mano</a:t>
            </a:r>
            <a:br/>
            <a:r>
              <a:t/>
            </a:r>
            <a:br/>
            <a:r>
              <a:t/>
            </a:r>
            <a:br/>
            <a:endParaRPr/>
          </a:p>
        </p:txBody>
      </p:sp>
      <p:sp>
        <p:nvSpPr>
          <p:cNvPr id="74" name="Shape 74"/>
          <p:cNvSpPr>
            <a:spLocks noGrp="1"/>
          </p:cNvSpPr>
          <p:nvPr>
            <p:ph type="body" idx="4294967295"/>
          </p:nvPr>
        </p:nvSpPr>
        <p:spPr>
          <a:xfrm>
            <a:off x="228600" y="1219199"/>
            <a:ext cx="8229600" cy="4953002"/>
          </a:xfrm>
          <a:prstGeom prst="rect">
            <a:avLst/>
          </a:prstGeom>
          <a:extLst>
            <a:ext uri="{C572A759-6A51-4108-AA02-DFA0A04FC94B}">
              <ma14:wrappingTextBoxFlag xmlns:ma14="http://schemas.microsoft.com/office/mac/drawingml/2011/main" val="1"/>
            </a:ext>
          </a:extLst>
        </p:spPr>
        <p:txBody>
          <a:bodyPr>
            <a:normAutofit/>
          </a:bodyPr>
          <a:lstStyle/>
          <a:p>
            <a:pPr algn="l">
              <a:spcBef>
                <a:spcPts val="0"/>
              </a:spcBef>
              <a:buClr>
                <a:srgbClr val="000000"/>
              </a:buClr>
              <a:buFont typeface="Arial"/>
              <a:buChar char="•"/>
              <a:defRPr sz="2800">
                <a:solidFill>
                  <a:srgbClr val="000000"/>
                </a:solidFill>
              </a:defRPr>
            </a:pPr>
            <a:r>
              <a:t>El ratón controla el apuntador el cual lo puedes ver como flecha o una mano</a:t>
            </a:r>
          </a:p>
          <a:p>
            <a:pPr algn="l">
              <a:spcBef>
                <a:spcPts val="0"/>
              </a:spcBef>
              <a:buSzTx/>
              <a:buNone/>
              <a:defRPr sz="2800">
                <a:solidFill>
                  <a:srgbClr val="000000"/>
                </a:solidFill>
              </a:defRPr>
            </a:pPr>
            <a:r>
              <a:t> </a:t>
            </a:r>
          </a:p>
        </p:txBody>
      </p:sp>
      <p:pic>
        <p:nvPicPr>
          <p:cNvPr id="75" name="cursor hand.jpg" descr="cursor hand.jpg"/>
          <p:cNvPicPr>
            <a:picLocks noChangeAspect="1"/>
          </p:cNvPicPr>
          <p:nvPr/>
        </p:nvPicPr>
        <p:blipFill>
          <a:blip r:embed="rId4">
            <a:extLst/>
          </a:blip>
          <a:stretch>
            <a:fillRect/>
          </a:stretch>
        </p:blipFill>
        <p:spPr>
          <a:xfrm>
            <a:off x="3886200" y="3505200"/>
            <a:ext cx="1181100" cy="1568450"/>
          </a:xfrm>
          <a:prstGeom prst="rect">
            <a:avLst/>
          </a:prstGeom>
          <a:ln w="12700">
            <a:miter lim="400000"/>
          </a:ln>
        </p:spPr>
      </p:pic>
      <p:pic>
        <p:nvPicPr>
          <p:cNvPr id="76" name="cursor arrow.jpg" descr="cursor arrow.jpg"/>
          <p:cNvPicPr>
            <a:picLocks noChangeAspect="1"/>
          </p:cNvPicPr>
          <p:nvPr/>
        </p:nvPicPr>
        <p:blipFill>
          <a:blip r:embed="rId5">
            <a:extLst/>
          </a:blip>
          <a:stretch>
            <a:fillRect/>
          </a:stretch>
        </p:blipFill>
        <p:spPr>
          <a:xfrm>
            <a:off x="1524000" y="3581400"/>
            <a:ext cx="1447800" cy="15795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1" name="Shape 81"/>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82" name="Shape 82"/>
          <p:cNvSpPr>
            <a:spLocks noGrp="1"/>
          </p:cNvSpPr>
          <p:nvPr>
            <p:ph type="title" idx="4294967295"/>
          </p:nvPr>
        </p:nvSpPr>
        <p:spPr>
          <a:xfrm>
            <a:off x="431800" y="2365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algn="l">
              <a:defRPr>
                <a:solidFill>
                  <a:srgbClr val="3BAE46"/>
                </a:solidFill>
              </a:defRPr>
            </a:lvl1pPr>
          </a:lstStyle>
          <a:p>
            <a:r>
              <a:t>Izquierdos</a:t>
            </a:r>
          </a:p>
        </p:txBody>
      </p:sp>
      <p:sp>
        <p:nvSpPr>
          <p:cNvPr id="83" name="Shape 83"/>
          <p:cNvSpPr>
            <a:spLocks noGrp="1"/>
          </p:cNvSpPr>
          <p:nvPr>
            <p:ph type="body" idx="4294967295"/>
          </p:nvPr>
        </p:nvSpPr>
        <p:spPr>
          <a:xfrm>
            <a:off x="317500" y="1587499"/>
            <a:ext cx="74549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Clr>
                <a:srgbClr val="000000"/>
              </a:buClr>
              <a:buFont typeface="Arial"/>
              <a:buChar char="•"/>
              <a:defRPr sz="2800">
                <a:solidFill>
                  <a:srgbClr val="000000"/>
                </a:solidFill>
              </a:defRPr>
            </a:pPr>
            <a:r>
              <a:t>Su computadora puede ser configurada para el uso de la mano Izquierda</a:t>
            </a:r>
          </a:p>
          <a:p>
            <a:pPr marL="304800" indent="-304800" algn="l">
              <a:spcBef>
                <a:spcPts val="0"/>
              </a:spcBef>
              <a:buClr>
                <a:srgbClr val="000000"/>
              </a:buClr>
              <a:buFont typeface="Arial"/>
              <a:buChar char="•"/>
              <a:defRPr sz="2800">
                <a:solidFill>
                  <a:srgbClr val="000000"/>
                </a:solidFill>
              </a:defRPr>
            </a:pPr>
            <a:r>
              <a:t>El acceso publico de computadoras quizas ya está programado (preguntele a su instructor si necesita asistencia.)</a:t>
            </a:r>
          </a:p>
          <a:p>
            <a:pPr marL="304800" indent="-304800" algn="l">
              <a:spcBef>
                <a:spcPts val="0"/>
              </a:spcBef>
              <a:buClr>
                <a:srgbClr val="000000"/>
              </a:buClr>
              <a:buFont typeface="Arial"/>
              <a:buChar char="•"/>
              <a:defRPr sz="2800">
                <a:solidFill>
                  <a:srgbClr val="000000"/>
                </a:solidFill>
              </a:defRPr>
            </a:pPr>
            <a:r>
              <a:t>El raton de su computadora de casa puede tambien ser reconfigurada para varios usuarios.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6" name="Shape 86"/>
          <p:cNvSpPr>
            <a:spLocks noGrp="1"/>
          </p:cNvSpPr>
          <p:nvPr>
            <p:ph type="sldNum" sz="quarter" idx="2"/>
          </p:nvPr>
        </p:nvSpPr>
        <p:spPr>
          <a:xfrm>
            <a:off x="8486293" y="6454775"/>
            <a:ext cx="20050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87" name="Shape 87"/>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pPr algn="l">
              <a:defRPr>
                <a:solidFill>
                  <a:srgbClr val="3BAE46"/>
                </a:solidFill>
              </a:defRPr>
            </a:pPr>
            <a:r>
              <a:t>Precione una o dos veces?</a:t>
            </a:r>
            <a:br/>
            <a:endParaRPr/>
          </a:p>
        </p:txBody>
      </p:sp>
      <p:sp>
        <p:nvSpPr>
          <p:cNvPr id="88" name="Shape 88"/>
          <p:cNvSpPr>
            <a:spLocks noGrp="1"/>
          </p:cNvSpPr>
          <p:nvPr>
            <p:ph type="body" idx="4294967295"/>
          </p:nvPr>
        </p:nvSpPr>
        <p:spPr>
          <a:xfrm>
            <a:off x="457200" y="1650999"/>
            <a:ext cx="8229600" cy="4953002"/>
          </a:xfrm>
          <a:prstGeom prst="rect">
            <a:avLst/>
          </a:prstGeom>
          <a:extLst>
            <a:ext uri="{C572A759-6A51-4108-AA02-DFA0A04FC94B}">
              <ma14:wrappingTextBoxFlag xmlns:ma14="http://schemas.microsoft.com/office/mac/drawingml/2011/main" val="1"/>
            </a:ext>
          </a:extLst>
        </p:spPr>
        <p:txBody>
          <a:bodyPr>
            <a:normAutofit/>
          </a:bodyPr>
          <a:lstStyle/>
          <a:p>
            <a:pPr marL="304800" indent="-304800" algn="l">
              <a:spcBef>
                <a:spcPts val="0"/>
              </a:spcBef>
              <a:buSzTx/>
              <a:buNone/>
              <a:defRPr sz="2800" b="1">
                <a:solidFill>
                  <a:srgbClr val="000000"/>
                </a:solidFill>
              </a:defRPr>
            </a:pPr>
            <a:r>
              <a:t>Presione una o dos veces</a:t>
            </a:r>
          </a:p>
          <a:p>
            <a:pPr marL="304800" indent="-304800" algn="l">
              <a:spcBef>
                <a:spcPts val="0"/>
              </a:spcBef>
              <a:buClr>
                <a:srgbClr val="000000"/>
              </a:buClr>
              <a:buFont typeface="Arial"/>
              <a:buChar char="•"/>
              <a:defRPr sz="2800">
                <a:solidFill>
                  <a:srgbClr val="000000"/>
                </a:solidFill>
              </a:defRPr>
            </a:pPr>
            <a:r>
              <a:t>Presione una vez para seleccionar</a:t>
            </a:r>
          </a:p>
          <a:p>
            <a:pPr marL="304800" indent="-304800" algn="l">
              <a:spcBef>
                <a:spcPts val="0"/>
              </a:spcBef>
              <a:buClr>
                <a:srgbClr val="000000"/>
              </a:buClr>
              <a:buFont typeface="Courier New"/>
              <a:buChar char="o"/>
              <a:defRPr sz="2000">
                <a:solidFill>
                  <a:srgbClr val="000000"/>
                </a:solidFill>
              </a:defRPr>
            </a:pPr>
            <a:endParaRPr/>
          </a:p>
          <a:p>
            <a:pPr marL="304800" indent="-304800" algn="l">
              <a:spcBef>
                <a:spcPts val="0"/>
              </a:spcBef>
              <a:buClr>
                <a:srgbClr val="000000"/>
              </a:buClr>
              <a:buFont typeface="Courier New"/>
              <a:buChar char="o"/>
              <a:defRPr sz="2000">
                <a:solidFill>
                  <a:srgbClr val="000000"/>
                </a:solidFill>
              </a:defRPr>
            </a:pPr>
            <a:r>
              <a:t>Nuevo documento</a:t>
            </a:r>
          </a:p>
          <a:p>
            <a:pPr marL="304800" indent="-304800" algn="l">
              <a:spcBef>
                <a:spcPts val="0"/>
              </a:spcBef>
              <a:buClr>
                <a:srgbClr val="000000"/>
              </a:buClr>
              <a:buFont typeface="Courier New"/>
              <a:buChar char="o"/>
              <a:defRPr sz="2000">
                <a:solidFill>
                  <a:srgbClr val="000000"/>
                </a:solidFill>
              </a:defRPr>
            </a:pPr>
            <a:r>
              <a:t>Abrir</a:t>
            </a:r>
          </a:p>
          <a:p>
            <a:pPr marL="304800" indent="-304800" algn="l">
              <a:spcBef>
                <a:spcPts val="0"/>
              </a:spcBef>
              <a:buClr>
                <a:srgbClr val="000000"/>
              </a:buClr>
              <a:buFont typeface="Courier New"/>
              <a:buChar char="o"/>
              <a:defRPr sz="2000">
                <a:solidFill>
                  <a:srgbClr val="000000"/>
                </a:solidFill>
              </a:defRPr>
            </a:pPr>
            <a:r>
              <a:t>Guardar</a:t>
            </a:r>
          </a:p>
          <a:p>
            <a:pPr marL="304800" indent="-304800" algn="l">
              <a:spcBef>
                <a:spcPts val="0"/>
              </a:spcBef>
              <a:buClr>
                <a:srgbClr val="000000"/>
              </a:buClr>
              <a:buFont typeface="Courier New"/>
              <a:buChar char="o"/>
              <a:defRPr sz="2000">
                <a:solidFill>
                  <a:srgbClr val="000000"/>
                </a:solidFill>
              </a:defRPr>
            </a:pPr>
            <a:r>
              <a:t>Imprimir</a:t>
            </a:r>
          </a:p>
        </p:txBody>
      </p:sp>
      <p:pic>
        <p:nvPicPr>
          <p:cNvPr id="89" name="image.png"/>
          <p:cNvPicPr>
            <a:picLocks noChangeAspect="1"/>
          </p:cNvPicPr>
          <p:nvPr/>
        </p:nvPicPr>
        <p:blipFill>
          <a:blip r:embed="rId3">
            <a:extLst/>
          </a:blip>
          <a:stretch>
            <a:fillRect/>
          </a:stretch>
        </p:blipFill>
        <p:spPr>
          <a:xfrm>
            <a:off x="2527300" y="3644900"/>
            <a:ext cx="4090988" cy="9556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theme/theme1.xml><?xml version="1.0" encoding="utf-8"?>
<a:theme xmlns:a="http://schemas.openxmlformats.org/drawingml/2006/main"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Gill Sans"/>
        <a:ea typeface="Gill Sans"/>
        <a:cs typeface="Gill Sans"/>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Gill Sans"/>
        <a:ea typeface="Gill Sans"/>
        <a:cs typeface="Gill Sans"/>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755</Words>
  <Application>Microsoft Macintosh PowerPoint</Application>
  <PresentationFormat>On-screen Show (4:3)</PresentationFormat>
  <Paragraphs>99</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Courier New</vt:lpstr>
      <vt:lpstr>Arial</vt:lpstr>
      <vt:lpstr>Cambria</vt:lpstr>
      <vt:lpstr>Gill Sans</vt:lpstr>
      <vt:lpstr>Helvetica</vt:lpstr>
      <vt:lpstr>Lucida Grande</vt:lpstr>
      <vt:lpstr>Default - Title Slide</vt:lpstr>
      <vt:lpstr>Lo Basico del cursor</vt:lpstr>
      <vt:lpstr>Encender el ordenador/computadora (Cuando está apagada)</vt:lpstr>
      <vt:lpstr>Apagando la computadoras (cuando está prendida)</vt:lpstr>
      <vt:lpstr>Restart or Shut down?</vt:lpstr>
      <vt:lpstr>The Mouse</vt:lpstr>
      <vt:lpstr>Que es el Raton?</vt:lpstr>
      <vt:lpstr>Flecha o mano   </vt:lpstr>
      <vt:lpstr>Izquierdos</vt:lpstr>
      <vt:lpstr>Precione una o dos veces? </vt:lpstr>
      <vt:lpstr>Presione una o dos veces? </vt:lpstr>
      <vt:lpstr>Experimento</vt:lpstr>
      <vt:lpstr>Superficie</vt:lpstr>
      <vt:lpstr>Practicar usando el ratón </vt:lpstr>
      <vt:lpstr>Sugerencias Adicionales </vt:lpstr>
      <vt:lpstr>Your Keyboard</vt:lpstr>
      <vt:lpstr>Comenzando</vt:lpstr>
      <vt:lpstr>Errores comunes</vt:lpstr>
      <vt:lpstr>En Linia con la tutoria</vt:lpstr>
      <vt:lpstr>Creative Commons License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Basico del cursor</dc:title>
  <cp:lastModifiedBy>Microsoft Office User</cp:lastModifiedBy>
  <cp:revision>1</cp:revision>
  <dcterms:modified xsi:type="dcterms:W3CDTF">2016-02-17T17:03:58Z</dcterms:modified>
</cp:coreProperties>
</file>