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56" r:id="rId3"/>
    <p:sldId id="257" r:id="rId4"/>
    <p:sldId id="258" r:id="rId5"/>
    <p:sldId id="259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5597" autoAdjust="0"/>
  </p:normalViewPr>
  <p:slideViewPr>
    <p:cSldViewPr snapToGrid="0" snapToObjects="1">
      <p:cViewPr varScale="1">
        <p:scale>
          <a:sx n="107" d="100"/>
          <a:sy n="107" d="100"/>
        </p:scale>
        <p:origin x="-2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44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FF2C5-B768-7148-B558-E2BF79F90A6A}" type="datetimeFigureOut">
              <a:rPr lang="en-US" smtClean="0"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35646-7D01-E64B-8302-CC61D9F47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68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72813-9BED-2549-BF7F-E0BB33AF1D1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75484-FFFC-594E-89DB-40AC436A3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5484-FFFC-594E-89DB-40AC436A38C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5484-FFFC-594E-89DB-40AC436A38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5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5484-FFFC-594E-89DB-40AC436A38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69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5484-FFFC-594E-89DB-40AC436A38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3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5484-FFFC-594E-89DB-40AC436A38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5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5484-FFFC-594E-89DB-40AC436A38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4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5484-FFFC-594E-89DB-40AC436A38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2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5484-FFFC-594E-89DB-40AC436A38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5484-FFFC-594E-89DB-40AC436A38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5484-FFFC-594E-89DB-40AC436A38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50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5484-FFFC-594E-89DB-40AC436A38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5484-FFFC-594E-89DB-40AC436A38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9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5484-FFFC-594E-89DB-40AC436A38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F85648D-267C-4F54-90B5-C36298A60516}" type="datetimeFigureOut">
              <a:rPr lang="en-US" smtClean="0"/>
              <a:pPr/>
              <a:t>9/9/14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</p:sldLayoutIdLst>
  <p:transition xmlns:p14="http://schemas.microsoft.com/office/powerpoint/2010/main" spd="slow">
    <p:random/>
  </p:transition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renda.call@sausd.us" TargetMode="External"/><Relationship Id="rId4" Type="http://schemas.openxmlformats.org/officeDocument/2006/relationships/hyperlink" Target="mailto:karen.kinan@sausd.us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71" y="3022101"/>
            <a:ext cx="4787231" cy="301105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8" name="TextBox 17"/>
          <p:cNvSpPr txBox="1"/>
          <p:nvPr/>
        </p:nvSpPr>
        <p:spPr>
          <a:xfrm>
            <a:off x="1720277" y="884124"/>
            <a:ext cx="5305530" cy="17543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/>
                <a:blipFill rotWithShape="0">
                  <a:blip r:embed="rId4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Welcome to </a:t>
            </a:r>
            <a:r>
              <a:rPr lang="en-US" sz="3600" b="1" cap="all" dirty="0" err="1" smtClean="0">
                <a:ln/>
                <a:blipFill rotWithShape="0">
                  <a:blip r:embed="rId4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Mrs.Call</a:t>
            </a:r>
            <a:endParaRPr lang="en-US" sz="3600" b="1" cap="all" dirty="0" smtClean="0">
              <a:ln/>
              <a:blipFill rotWithShape="0">
                <a:blip r:embed="rId4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3600" b="1" cap="all" dirty="0" smtClean="0">
                <a:ln/>
                <a:blipFill rotWithShape="0">
                  <a:blip r:embed="rId4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 Mrs. </a:t>
            </a:r>
            <a:r>
              <a:rPr lang="en-US" sz="3600" b="1" cap="all" dirty="0" err="1" smtClean="0">
                <a:ln/>
                <a:blipFill rotWithShape="0">
                  <a:blip r:embed="rId4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Kinan’s</a:t>
            </a:r>
            <a:endParaRPr lang="en-US" sz="3600" b="1" cap="all" dirty="0" smtClean="0">
              <a:ln/>
              <a:blipFill rotWithShape="0">
                <a:blip r:embed="rId4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3600" b="1" cap="all" dirty="0" smtClean="0">
                <a:ln/>
                <a:blipFill rotWithShape="0">
                  <a:blip r:embed="rId4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Second Grade Class</a:t>
            </a:r>
            <a:r>
              <a:rPr lang="en-US" sz="3600" b="1" cap="all" dirty="0" smtClean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en-US" sz="3600" b="1" cap="all" dirty="0">
              <a:ln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4426" y="3375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76" y="508924"/>
            <a:ext cx="6752492" cy="5709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029" y="2186200"/>
            <a:ext cx="3681716" cy="27119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768350"/>
            <a:ext cx="8585200" cy="532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5361" y="194525"/>
            <a:ext cx="46785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rgbClr val="40404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RAINBOW WORDS</a:t>
            </a:r>
            <a:endParaRPr lang="en-US" sz="2400" b="1" cap="all" dirty="0">
              <a:ln/>
              <a:solidFill>
                <a:srgbClr val="40404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01" y="6285328"/>
            <a:ext cx="858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en-US" sz="1600" baseline="30000" dirty="0" smtClean="0">
                <a:solidFill>
                  <a:schemeClr val="bg1"/>
                </a:solidFill>
              </a:rPr>
              <a:t>st</a:t>
            </a:r>
            <a:r>
              <a:rPr lang="en-US" sz="1600" dirty="0" smtClean="0">
                <a:solidFill>
                  <a:schemeClr val="bg1"/>
                </a:solidFill>
              </a:rPr>
              <a:t>-Test on reading words   2</a:t>
            </a:r>
            <a:r>
              <a:rPr lang="en-US" sz="1600" baseline="30000" dirty="0" smtClean="0">
                <a:solidFill>
                  <a:schemeClr val="bg1"/>
                </a:solidFill>
              </a:rPr>
              <a:t>nd</a:t>
            </a:r>
            <a:r>
              <a:rPr lang="en-US" sz="1600" dirty="0" smtClean="0">
                <a:solidFill>
                  <a:schemeClr val="bg1"/>
                </a:solidFill>
              </a:rPr>
              <a:t>- Test on spelling words  3</a:t>
            </a:r>
            <a:r>
              <a:rPr lang="en-US" sz="1600" baseline="30000" dirty="0" smtClean="0">
                <a:solidFill>
                  <a:schemeClr val="bg1"/>
                </a:solidFill>
              </a:rPr>
              <a:t>rd</a:t>
            </a:r>
            <a:r>
              <a:rPr lang="en-US" sz="1600" dirty="0" smtClean="0">
                <a:solidFill>
                  <a:schemeClr val="bg1"/>
                </a:solidFill>
              </a:rPr>
              <a:t>- sign both and return to teacher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83" y="450100"/>
            <a:ext cx="8553157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Parent Duties</a:t>
            </a:r>
          </a:p>
          <a:p>
            <a:pPr algn="ctr"/>
            <a:endParaRPr lang="en-US" dirty="0" smtClean="0"/>
          </a:p>
          <a:p>
            <a:pPr marL="342900" indent="-342900" algn="ctr">
              <a:buAutoNum type="arabicPeriod"/>
            </a:pPr>
            <a:r>
              <a:rPr lang="en-US" dirty="0" smtClean="0"/>
              <a:t>Help with/check your child’s daily homework.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Sign your child’s homework page, reading log, and decodable books.</a:t>
            </a:r>
          </a:p>
          <a:p>
            <a:pPr marL="342900" indent="-342900" algn="ctr"/>
            <a:r>
              <a:rPr lang="en-US" dirty="0" smtClean="0"/>
              <a:t>3. Look in your child’s homework folder daily for important notes, take out unnecessary papers and make sure they bring it back DAILY.</a:t>
            </a:r>
          </a:p>
          <a:p>
            <a:pPr marL="342900" indent="-342900" algn="ctr"/>
            <a:r>
              <a:rPr lang="en-US" dirty="0" smtClean="0"/>
              <a:t>4. Read to/with your child (in any language), and provide books (book order or checkout from the Walker or Santa Ana Library) for them.</a:t>
            </a:r>
          </a:p>
          <a:p>
            <a:pPr marL="342900" indent="-342900" algn="ctr"/>
            <a:r>
              <a:rPr lang="en-US" dirty="0" smtClean="0"/>
              <a:t>5. Bring your child to school on time and in uniform.</a:t>
            </a:r>
          </a:p>
          <a:p>
            <a:pPr marL="342900" indent="-342900" algn="ctr"/>
            <a:r>
              <a:rPr lang="en-US" dirty="0" smtClean="0"/>
              <a:t>6. Make sure they have a good breakfast and brush their teeth.</a:t>
            </a:r>
          </a:p>
          <a:p>
            <a:pPr marL="342900" indent="-342900" algn="ctr">
              <a:buAutoNum type="arabicPeriod" startAt="7"/>
            </a:pPr>
            <a:r>
              <a:rPr lang="en-US" dirty="0" smtClean="0"/>
              <a:t>Put your child to sleep between 8:30-9:00 pm at the latest.</a:t>
            </a:r>
          </a:p>
          <a:p>
            <a:pPr marL="342900" indent="-342900" algn="ctr"/>
            <a:r>
              <a:rPr lang="en-US" dirty="0" smtClean="0"/>
              <a:t>8. Teach your child their phone number, address, and birth date.</a:t>
            </a:r>
          </a:p>
          <a:p>
            <a:pPr marL="342900" indent="-342900" algn="ctr"/>
            <a:endParaRPr lang="en-US" dirty="0" smtClean="0"/>
          </a:p>
          <a:p>
            <a:pPr marL="342900" indent="-342900" algn="ctr"/>
            <a:endParaRPr lang="en-US" dirty="0" smtClean="0"/>
          </a:p>
          <a:p>
            <a:pPr marL="342900" indent="-342900" algn="ctr"/>
            <a:r>
              <a:rPr lang="en-US" dirty="0" smtClean="0"/>
              <a:t>Teacher Helpers  (optional)</a:t>
            </a:r>
          </a:p>
          <a:p>
            <a:pPr marL="342900" indent="-342900" algn="ctr"/>
            <a:endParaRPr lang="en-US" dirty="0" smtClean="0"/>
          </a:p>
          <a:p>
            <a:pPr marL="342900" indent="-342900" algn="ctr">
              <a:buAutoNum type="arabicPeriod"/>
            </a:pPr>
            <a:r>
              <a:rPr lang="en-US" dirty="0" smtClean="0"/>
              <a:t>Send tissue, Lysol wipes, and hand sanitizer to help us keep germs away.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Buy your child many pencils and a small pencil sharpener.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Send Ziploc bags (small and large) or prizes for our prize box.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Volunteer to help in the classroom/school.</a:t>
            </a:r>
          </a:p>
          <a:p>
            <a:pPr marL="342900" indent="-342900" algn="ctr">
              <a:buAutoNum type="arabicPeriod"/>
            </a:pPr>
            <a:endParaRPr lang="en-US" dirty="0" smtClean="0"/>
          </a:p>
          <a:p>
            <a:pPr marL="342900" indent="-342900" algn="ctr">
              <a:buAutoNum type="arabicPeriod"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106" y="659075"/>
            <a:ext cx="7218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any questions or concerns: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Make an appointment with the teacher for before/after school.</a:t>
            </a:r>
          </a:p>
          <a:p>
            <a:pPr marL="342900" indent="-342900">
              <a:buAutoNum type="arabicPeriod"/>
            </a:pPr>
            <a:r>
              <a:rPr lang="en-US" dirty="0" smtClean="0"/>
              <a:t>Email us at </a:t>
            </a:r>
            <a:r>
              <a:rPr lang="en-US" dirty="0" smtClean="0">
                <a:hlinkClick r:id="rId3"/>
              </a:rPr>
              <a:t>brenda.call@sausd.us</a:t>
            </a:r>
            <a:r>
              <a:rPr lang="en-US" dirty="0" smtClean="0"/>
              <a:t> or </a:t>
            </a:r>
            <a:r>
              <a:rPr lang="en-US" dirty="0" smtClean="0">
                <a:hlinkClick r:id="rId4"/>
              </a:rPr>
              <a:t>karen.kinan@sausd.us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Write us a note.</a:t>
            </a:r>
          </a:p>
          <a:p>
            <a:pPr marL="342900" indent="-342900">
              <a:buAutoNum type="arabicPeriod"/>
            </a:pPr>
            <a:r>
              <a:rPr lang="en-US" dirty="0" smtClean="0"/>
              <a:t>Call us </a:t>
            </a:r>
            <a:r>
              <a:rPr lang="en-US" u="sng" dirty="0" smtClean="0"/>
              <a:t>after</a:t>
            </a:r>
            <a:r>
              <a:rPr lang="en-US" dirty="0" smtClean="0"/>
              <a:t> school at 714-647-2800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>
            <a:off x="2910003" y="4404552"/>
            <a:ext cx="2508069" cy="1687876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20943" y="4035220"/>
            <a:ext cx="318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FFFFFF"/>
                </a:solidFill>
              </a:rPr>
              <a:t>Student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836" y="6092428"/>
            <a:ext cx="160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Parent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4369" y="6092428"/>
            <a:ext cx="163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Teacher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868" y="2828899"/>
            <a:ext cx="721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 order for your child to grow and learn the most this year, we must all work together as a team!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77847" y="5063627"/>
            <a:ext cx="382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Triangle of Success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Families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28229" y="6255901"/>
            <a:ext cx="215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</a:t>
            </a:r>
            <a:r>
              <a:rPr lang="en-US" dirty="0" err="1" smtClean="0"/>
              <a:t>Kinan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87834" y="6274478"/>
            <a:ext cx="190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Call</a:t>
            </a:r>
            <a:endParaRPr lang="en-US" dirty="0"/>
          </a:p>
        </p:txBody>
      </p:sp>
      <p:pic>
        <p:nvPicPr>
          <p:cNvPr id="12" name="Content Placeholder 11" descr="IMG_287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11771" b="-11771"/>
          <a:stretch>
            <a:fillRect/>
          </a:stretch>
        </p:blipFill>
        <p:spPr>
          <a:xfrm>
            <a:off x="501685" y="1828800"/>
            <a:ext cx="3909079" cy="4219575"/>
          </a:xfrm>
        </p:spPr>
      </p:pic>
      <p:pic>
        <p:nvPicPr>
          <p:cNvPr id="16" name="Content Placeholder 15" descr="DSCN1103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26910" b="-26910"/>
          <a:stretch>
            <a:fillRect/>
          </a:stretch>
        </p:blipFill>
        <p:spPr>
          <a:xfrm>
            <a:off x="4688541" y="1204456"/>
            <a:ext cx="3674409" cy="5420777"/>
          </a:xfrm>
        </p:spPr>
      </p:pic>
    </p:spTree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886" y="274374"/>
            <a:ext cx="1229025" cy="1573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304" y="522288"/>
            <a:ext cx="7762681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School Hours:  </a:t>
            </a:r>
            <a:r>
              <a:rPr lang="en-US" dirty="0"/>
              <a:t>8:10 a.m. – 2:14 p.m. Monday, Tuesday, Thursday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</a:t>
            </a:r>
            <a:r>
              <a:rPr lang="en-US" dirty="0"/>
              <a:t>and Friday</a:t>
            </a:r>
          </a:p>
          <a:p>
            <a:r>
              <a:rPr lang="en-US" dirty="0"/>
              <a:t>                           </a:t>
            </a:r>
            <a:r>
              <a:rPr lang="en-US" b="1" dirty="0"/>
              <a:t>Modified Wednesdays out at 1:09 p.m.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Attendance:</a:t>
            </a:r>
            <a:r>
              <a:rPr lang="en-US" dirty="0"/>
              <a:t>  Students need to come daily except in cases of sickness or a death in </a:t>
            </a:r>
            <a:r>
              <a:rPr lang="en-US" dirty="0" smtClean="0"/>
              <a:t>the </a:t>
            </a:r>
            <a:r>
              <a:rPr lang="en-US" dirty="0"/>
              <a:t>immediate family.  If your child has a doctor or dentist appointment,</a:t>
            </a:r>
            <a:r>
              <a:rPr lang="en-US" b="1" dirty="0"/>
              <a:t> </a:t>
            </a:r>
            <a:r>
              <a:rPr lang="en-US" dirty="0"/>
              <a:t>please bring them</a:t>
            </a:r>
            <a:r>
              <a:rPr lang="en-US" b="1" dirty="0"/>
              <a:t> before or after </a:t>
            </a:r>
            <a:r>
              <a:rPr lang="en-US" dirty="0"/>
              <a:t>the appointment so they can get credit for coming to school, even if only for half a day.  </a:t>
            </a:r>
            <a:r>
              <a:rPr lang="en-US" b="1" dirty="0"/>
              <a:t>IF YOUR CHILD HAS A FEVER, PLEASE DO NOT SEND THEM TO SCHOOL FOR AT LEAST 24 HOURS AFTER IT HAS BROKEN (without medication).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IF ABSENT</a:t>
            </a:r>
            <a:endParaRPr lang="en-US" dirty="0"/>
          </a:p>
          <a:p>
            <a:r>
              <a:rPr lang="en-US" b="1" dirty="0"/>
              <a:t>       *</a:t>
            </a:r>
            <a:r>
              <a:rPr lang="en-US" dirty="0"/>
              <a:t>1. Call the absence line at </a:t>
            </a:r>
            <a:r>
              <a:rPr lang="en-US" b="1" dirty="0"/>
              <a:t>(714) 647- 2895</a:t>
            </a:r>
            <a:r>
              <a:rPr lang="en-US" dirty="0"/>
              <a:t>           </a:t>
            </a:r>
            <a:r>
              <a:rPr lang="en-US" b="1" dirty="0"/>
              <a:t>or</a:t>
            </a:r>
            <a:endParaRPr lang="en-US" dirty="0"/>
          </a:p>
          <a:p>
            <a:pPr lvl="0"/>
            <a:r>
              <a:rPr lang="en-US" dirty="0" smtClean="0"/>
              <a:t>	  2. Send </a:t>
            </a:r>
            <a:r>
              <a:rPr lang="en-US" dirty="0"/>
              <a:t>a note with the child’s name, date and reason for absence</a:t>
            </a:r>
          </a:p>
          <a:p>
            <a:pPr lvl="0"/>
            <a:r>
              <a:rPr lang="en-US" dirty="0" smtClean="0"/>
              <a:t>	  3. Tell </a:t>
            </a:r>
            <a:r>
              <a:rPr lang="en-US" dirty="0"/>
              <a:t>the teacher in person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*</a:t>
            </a:r>
            <a:r>
              <a:rPr lang="en-US" b="1" u="sng" dirty="0"/>
              <a:t>Please call the same day as the absence,  otherwise the teacher cannot fix it.</a:t>
            </a:r>
            <a:r>
              <a:rPr lang="en-US" b="1" dirty="0"/>
              <a:t>     </a:t>
            </a:r>
            <a:endParaRPr lang="en-US" dirty="0"/>
          </a:p>
          <a:p>
            <a:r>
              <a:rPr lang="en-US" b="1" dirty="0"/>
              <a:t>  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4" y="761999"/>
            <a:ext cx="8337860" cy="5250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357" y="542052"/>
            <a:ext cx="3537020" cy="2721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584" y="3616877"/>
            <a:ext cx="1998703" cy="27981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868" y="1740075"/>
            <a:ext cx="2367181" cy="2442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75" y="1949050"/>
            <a:ext cx="2009671" cy="12593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957" y="308625"/>
            <a:ext cx="781016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Homework Schedule: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b="1" dirty="0"/>
              <a:t>Mathematics </a:t>
            </a:r>
            <a:r>
              <a:rPr lang="en-US" dirty="0"/>
              <a:t>– daily (Monday-Thursday)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B.  Comprehension/Grammar/Phonics  (Reading Worksheet)</a:t>
            </a:r>
            <a:r>
              <a:rPr lang="en-US" dirty="0"/>
              <a:t>- daily </a:t>
            </a:r>
          </a:p>
          <a:p>
            <a:r>
              <a:rPr lang="en-US" dirty="0"/>
              <a:t>       (Monday-Thursday)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b="1" dirty="0"/>
              <a:t> </a:t>
            </a:r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Reading </a:t>
            </a:r>
            <a:r>
              <a:rPr lang="en-US" dirty="0"/>
              <a:t>– 30-60 minutes a day (Monday-Saturday)</a:t>
            </a:r>
          </a:p>
          <a:p>
            <a:r>
              <a:rPr lang="en-US" b="1" dirty="0"/>
              <a:t>      </a:t>
            </a:r>
            <a:r>
              <a:rPr lang="en-US" b="1" dirty="0" smtClean="0"/>
              <a:t>       </a:t>
            </a:r>
            <a:r>
              <a:rPr lang="en-US" dirty="0" smtClean="0"/>
              <a:t>- </a:t>
            </a:r>
            <a:r>
              <a:rPr lang="en-US" dirty="0"/>
              <a:t>Your child can read </a:t>
            </a:r>
            <a:r>
              <a:rPr lang="en-US" dirty="0" err="1"/>
              <a:t>decodables</a:t>
            </a:r>
            <a:r>
              <a:rPr lang="en-US" dirty="0" smtClean="0"/>
              <a:t>, a </a:t>
            </a:r>
            <a:r>
              <a:rPr lang="en-US" dirty="0"/>
              <a:t>library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or </a:t>
            </a:r>
            <a:r>
              <a:rPr lang="en-US" dirty="0"/>
              <a:t>other personal book.</a:t>
            </a:r>
          </a:p>
          <a:p>
            <a:r>
              <a:rPr lang="en-US" dirty="0"/>
              <a:t>       </a:t>
            </a:r>
            <a:r>
              <a:rPr lang="en-US" dirty="0" smtClean="0"/>
              <a:t>       - Make </a:t>
            </a:r>
            <a:r>
              <a:rPr lang="en-US" dirty="0"/>
              <a:t>sure the book is at the right reading level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(</a:t>
            </a:r>
            <a:r>
              <a:rPr lang="en-US" dirty="0"/>
              <a:t>not too hard or easy)</a:t>
            </a:r>
          </a:p>
          <a:p>
            <a:r>
              <a:rPr lang="en-US" dirty="0"/>
              <a:t>        </a:t>
            </a:r>
            <a:endParaRPr lang="en-US" dirty="0" smtClean="0"/>
          </a:p>
          <a:p>
            <a:r>
              <a:rPr lang="en-US" b="1" dirty="0" smtClean="0"/>
              <a:t>Please </a:t>
            </a:r>
            <a:r>
              <a:rPr lang="en-US" b="1" dirty="0"/>
              <a:t>write the title on the homework sheet.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i="1" dirty="0"/>
              <a:t>*Please SIGN that your child has read each decodable book twice</a:t>
            </a:r>
            <a:r>
              <a:rPr lang="en-US" b="1" dirty="0"/>
              <a:t>.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165" y="1456797"/>
            <a:ext cx="7818115" cy="5401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558" y="377762"/>
            <a:ext cx="1307392" cy="1535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514" y="377762"/>
            <a:ext cx="1712007" cy="1124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647" y="377762"/>
            <a:ext cx="1760248" cy="10790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cr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2" y="423352"/>
            <a:ext cx="1342084" cy="915354"/>
          </a:xfrm>
          <a:prstGeom prst="rect">
            <a:avLst/>
          </a:prstGeom>
        </p:spPr>
      </p:pic>
      <p:pic>
        <p:nvPicPr>
          <p:cNvPr id="5" name="Picture 4" descr="bookwor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96" y="423352"/>
            <a:ext cx="1154093" cy="974055"/>
          </a:xfrm>
          <a:prstGeom prst="rect">
            <a:avLst/>
          </a:prstGeom>
        </p:spPr>
      </p:pic>
      <p:pic>
        <p:nvPicPr>
          <p:cNvPr id="6" name="Picture 5" descr="jiji_leftColum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99" y="5178981"/>
            <a:ext cx="964798" cy="1327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158" y="1062357"/>
            <a:ext cx="8295031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		Accelerated </a:t>
            </a:r>
            <a:r>
              <a:rPr lang="en-US" b="1" dirty="0"/>
              <a:t>Reader</a:t>
            </a:r>
            <a:endParaRPr lang="en-US" dirty="0"/>
          </a:p>
          <a:p>
            <a:r>
              <a:rPr lang="en-US" b="1" dirty="0" smtClean="0"/>
              <a:t>	Our </a:t>
            </a:r>
            <a:r>
              <a:rPr lang="en-US" b="1" dirty="0"/>
              <a:t>school goal this year is 90 million words read!</a:t>
            </a:r>
            <a:endParaRPr lang="en-US" dirty="0"/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1. Please </a:t>
            </a:r>
            <a:r>
              <a:rPr lang="en-US" sz="1600" dirty="0"/>
              <a:t>make sure your child is reading their AR/library book at least 3-4 </a:t>
            </a:r>
            <a:r>
              <a:rPr lang="en-US" sz="1600" dirty="0" smtClean="0"/>
              <a:t>   </a:t>
            </a:r>
          </a:p>
          <a:p>
            <a:pPr lvl="0"/>
            <a:r>
              <a:rPr lang="en-US" sz="1600" dirty="0" smtClean="0"/>
              <a:t>   times </a:t>
            </a:r>
            <a:r>
              <a:rPr lang="en-US" sz="1600" dirty="0"/>
              <a:t>and is ready for a test before the next library day.  Our library time is </a:t>
            </a:r>
            <a:endParaRPr lang="en-US" sz="1600" dirty="0" smtClean="0"/>
          </a:p>
          <a:p>
            <a:pPr lvl="0"/>
            <a:r>
              <a:rPr lang="en-US" sz="1600" dirty="0" smtClean="0"/>
              <a:t>   Thursday </a:t>
            </a:r>
            <a:r>
              <a:rPr lang="en-US" sz="1600" dirty="0"/>
              <a:t>from 8:45-9:15 am.  Your child is on grade level if they are reading at </a:t>
            </a:r>
            <a:r>
              <a:rPr lang="en-US" sz="1600" dirty="0" smtClean="0"/>
              <a:t>           </a:t>
            </a:r>
          </a:p>
          <a:p>
            <a:pPr lvl="0"/>
            <a:r>
              <a:rPr lang="en-US" sz="1600" dirty="0" smtClean="0"/>
              <a:t>    least </a:t>
            </a:r>
            <a:r>
              <a:rPr lang="en-US" sz="1600" dirty="0"/>
              <a:t>orange.</a:t>
            </a:r>
          </a:p>
          <a:p>
            <a:pPr lvl="0"/>
            <a:r>
              <a:rPr lang="en-US" sz="1600" dirty="0" smtClean="0"/>
              <a:t>2. A </a:t>
            </a:r>
            <a:r>
              <a:rPr lang="en-US" sz="1600" dirty="0"/>
              <a:t>passing score is 60% or above.  60%=0.3 points, 70%-80%=0.4 pts., 90%-100%=.5 </a:t>
            </a:r>
            <a:endParaRPr lang="en-US" sz="1600" dirty="0" smtClean="0"/>
          </a:p>
          <a:p>
            <a:pPr lvl="0"/>
            <a:r>
              <a:rPr lang="en-US" sz="1600" dirty="0" smtClean="0"/>
              <a:t>    pts</a:t>
            </a:r>
            <a:r>
              <a:rPr lang="en-US" sz="1600" dirty="0"/>
              <a:t>. in general.  Chapter books will earn more points/word count.</a:t>
            </a:r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**Your </a:t>
            </a:r>
            <a:r>
              <a:rPr lang="en-US" sz="1600" dirty="0"/>
              <a:t>child will not receive word count or points if they do not pass the exam.</a:t>
            </a:r>
          </a:p>
          <a:p>
            <a:pPr lvl="0"/>
            <a:r>
              <a:rPr lang="en-US" sz="1600" dirty="0" smtClean="0"/>
              <a:t>3. Please </a:t>
            </a:r>
            <a:r>
              <a:rPr lang="en-US" sz="1600" dirty="0"/>
              <a:t>have your child keep the library books and </a:t>
            </a:r>
            <a:r>
              <a:rPr lang="en-US" sz="1600" dirty="0" err="1"/>
              <a:t>decodables</a:t>
            </a:r>
            <a:r>
              <a:rPr lang="en-US" sz="1600" dirty="0"/>
              <a:t> in their backpacks </a:t>
            </a:r>
            <a:r>
              <a:rPr lang="en-US" sz="1600" dirty="0" smtClean="0"/>
              <a:t>so    </a:t>
            </a:r>
          </a:p>
          <a:p>
            <a:pPr lvl="0"/>
            <a:r>
              <a:rPr lang="en-US" sz="1600" dirty="0" smtClean="0"/>
              <a:t>    they </a:t>
            </a:r>
            <a:r>
              <a:rPr lang="en-US" sz="1600" dirty="0"/>
              <a:t>can read at home and at school when they have free time.</a:t>
            </a:r>
          </a:p>
          <a:p>
            <a:pPr lvl="0"/>
            <a:r>
              <a:rPr lang="en-US" sz="1600" dirty="0" smtClean="0"/>
              <a:t>4.  Sign </a:t>
            </a:r>
            <a:r>
              <a:rPr lang="en-US" sz="1600" dirty="0"/>
              <a:t>up with AR Home connect to check on your child’s progress.  </a:t>
            </a:r>
          </a:p>
          <a:p>
            <a:endParaRPr lang="en-US" sz="1600" b="1" dirty="0" smtClean="0"/>
          </a:p>
          <a:p>
            <a:r>
              <a:rPr lang="en-US" sz="1600" b="1" dirty="0" err="1" smtClean="0"/>
              <a:t>Jiji</a:t>
            </a:r>
            <a:r>
              <a:rPr lang="en-US" sz="1600" b="1" dirty="0"/>
              <a:t>/ST Math</a:t>
            </a:r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dirty="0" smtClean="0"/>
              <a:t>We </a:t>
            </a:r>
            <a:r>
              <a:rPr lang="en-US" sz="1600" dirty="0"/>
              <a:t>will be allowing the students to play games at home later in </a:t>
            </a:r>
            <a:r>
              <a:rPr lang="en-US" sz="1600" dirty="0" smtClean="0"/>
              <a:t>the</a:t>
            </a:r>
          </a:p>
          <a:p>
            <a:pPr lvl="0"/>
            <a:r>
              <a:rPr lang="en-US" sz="1600" dirty="0" smtClean="0"/>
              <a:t> year. Please </a:t>
            </a:r>
            <a:r>
              <a:rPr lang="en-US" sz="1600" dirty="0"/>
              <a:t>do not allow anyone to play FOR your child.  </a:t>
            </a:r>
            <a:endParaRPr lang="en-US" sz="1600" dirty="0" smtClean="0"/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This </a:t>
            </a:r>
            <a:r>
              <a:rPr lang="en-US" sz="1600" dirty="0"/>
              <a:t>program is </a:t>
            </a:r>
            <a:r>
              <a:rPr lang="en-US" sz="1600" dirty="0" smtClean="0"/>
              <a:t>designed </a:t>
            </a:r>
            <a:r>
              <a:rPr lang="en-US" sz="1600" dirty="0"/>
              <a:t>for them to work it out on their own.  </a:t>
            </a:r>
          </a:p>
          <a:p>
            <a:pPr lvl="0"/>
            <a:r>
              <a:rPr lang="en-US" sz="1600" dirty="0"/>
              <a:t>The log on directions are in your Information packet.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06769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81" y="574499"/>
            <a:ext cx="5486400" cy="210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81" y="2682699"/>
            <a:ext cx="5486400" cy="2100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430" y="317299"/>
            <a:ext cx="2108200" cy="210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010" y="5008553"/>
            <a:ext cx="6621583" cy="1456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19970">
            <a:off x="6738163" y="2702749"/>
            <a:ext cx="1848896" cy="1161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762675">
            <a:off x="6573449" y="2851728"/>
            <a:ext cx="144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Walker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44" y="1212849"/>
            <a:ext cx="6289766" cy="5024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3110">
            <a:off x="6085029" y="546549"/>
            <a:ext cx="2594290" cy="32644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299</TotalTime>
  <Words>333</Words>
  <Application>Microsoft Macintosh PowerPoint</Application>
  <PresentationFormat>On-screen Show (4:3)</PresentationFormat>
  <Paragraphs>108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Revolution</vt:lpstr>
      <vt:lpstr>PowerPoint Presentation</vt:lpstr>
      <vt:lpstr>Our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Families</dc:title>
  <dc:creator>Walker Elementary</dc:creator>
  <cp:lastModifiedBy>Brenda Call</cp:lastModifiedBy>
  <cp:revision>34</cp:revision>
  <cp:lastPrinted>2014-09-10T04:15:15Z</cp:lastPrinted>
  <dcterms:created xsi:type="dcterms:W3CDTF">2014-09-10T03:19:02Z</dcterms:created>
  <dcterms:modified xsi:type="dcterms:W3CDTF">2014-09-10T04:18:14Z</dcterms:modified>
</cp:coreProperties>
</file>