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75" r:id="rId4"/>
    <p:sldId id="257" r:id="rId5"/>
    <p:sldId id="259" r:id="rId6"/>
    <p:sldId id="279" r:id="rId7"/>
    <p:sldId id="262" r:id="rId8"/>
    <p:sldId id="280" r:id="rId9"/>
    <p:sldId id="281" r:id="rId10"/>
    <p:sldId id="277" r:id="rId11"/>
    <p:sldId id="263" r:id="rId12"/>
    <p:sldId id="283" r:id="rId13"/>
    <p:sldId id="282" r:id="rId14"/>
    <p:sldId id="276" r:id="rId15"/>
    <p:sldId id="2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1" autoAdjust="0"/>
  </p:normalViewPr>
  <p:slideViewPr>
    <p:cSldViewPr snapToGrid="0" snapToObjects="1">
      <p:cViewPr varScale="1">
        <p:scale>
          <a:sx n="52" d="100"/>
          <a:sy n="52" d="100"/>
        </p:scale>
        <p:origin x="-90"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FD40F7-AF85-B747-B139-BAF0B3F8E7E0}" type="datetimeFigureOut">
              <a:rPr lang="en-US" smtClean="0"/>
              <a:t>8/16/2013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30835-E4FE-3B4F-B73F-961CBCE402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7FD40F7-AF85-B747-B139-BAF0B3F8E7E0}" type="datetimeFigureOut">
              <a:rPr lang="en-US" smtClean="0"/>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30835-E4FE-3B4F-B73F-961CBCE4026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30835-E4FE-3B4F-B73F-961CBCE402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1249" y="484094"/>
            <a:ext cx="7365304" cy="1116106"/>
          </a:xfrm>
          <a:ln w="25400">
            <a:solidFill>
              <a:schemeClr val="tx1"/>
            </a:solidFill>
          </a:ln>
        </p:spPr>
        <p:txBody>
          <a:bodyPr anchor="ctr"/>
          <a:lstStyle>
            <a:lvl1pPr algn="ctr">
              <a:defRPr b="1">
                <a:latin typeface="Arial" pitchFamily="34" charset="0"/>
                <a:cs typeface="Arial"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800">
                <a:solidFill>
                  <a:schemeClr val="tx1"/>
                </a:solidFill>
                <a:latin typeface="Arial" pitchFamily="34" charset="0"/>
                <a:cs typeface="Arial" pitchFamily="34" charset="0"/>
              </a:defRPr>
            </a:lvl3pPr>
            <a:lvl4pPr>
              <a:defRPr sz="2800">
                <a:solidFill>
                  <a:schemeClr val="tx1"/>
                </a:solidFill>
                <a:latin typeface="Arial" pitchFamily="34" charset="0"/>
                <a:cs typeface="Arial" pitchFamily="34" charset="0"/>
              </a:defRPr>
            </a:lvl4pPr>
            <a:lvl5pPr>
              <a:defRPr sz="280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30835-E4FE-3B4F-B73F-961CBCE40260}"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30835-E4FE-3B4F-B73F-961CBCE40260}"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lvl1pPr>
              <a:defRPr>
                <a:latin typeface="Arial" pitchFamily="34" charset="0"/>
                <a:cs typeface="Arial" pitchFamily="34" charset="0"/>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30835-E4FE-3B4F-B73F-961CBCE40260}"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Arial" pitchFamily="34" charset="0"/>
                <a:ea typeface="+mj-ea"/>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atin typeface="Arial" pitchFamily="34" charset="0"/>
                <a:cs typeface="Arial" pitchFamily="34" charset="0"/>
              </a:defRPr>
            </a:lvl1pPr>
          </a:lstStyle>
          <a:p>
            <a:r>
              <a:rPr lang="en-US" dirty="0" smtClean="0"/>
              <a:t>Click to edit Master title style</a:t>
            </a:r>
            <a:endParaRPr dirty="0"/>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atin typeface="Arial" pitchFamily="34" charset="0"/>
                <a:cs typeface="Arial" pitchFamily="34" charset="0"/>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atin typeface="Arial" pitchFamily="34" charset="0"/>
                <a:cs typeface="Arial" pitchFamily="34" charset="0"/>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latin typeface="Arial" pitchFamily="34" charset="0"/>
                <a:cs typeface="Arial" pitchFamily="34" charset="0"/>
              </a:defRPr>
            </a:lvl1pPr>
            <a:lvl2pPr>
              <a:defRPr sz="1200"/>
            </a:lvl2pPr>
            <a:lvl3pPr>
              <a:defRPr sz="1000"/>
            </a:lvl3pPr>
            <a:lvl4pPr>
              <a:defRPr sz="900"/>
            </a:lvl4pPr>
            <a:lvl5pPr>
              <a:defRPr sz="900"/>
            </a:lvl5pPr>
          </a:lstStyle>
          <a:p>
            <a:pPr lvl="0" eaLnBrk="1" latinLnBrk="0" hangingPunct="1"/>
            <a:r>
              <a:rPr kumimoji="0" lang="en-US" dirty="0"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latin typeface="Arial" pitchFamily="34" charset="0"/>
                <a:cs typeface="Arial" pitchFamily="34" charset="0"/>
              </a:defRPr>
            </a:lvl1pPr>
          </a:lstStyle>
          <a:p>
            <a:r>
              <a:rPr lang="en-US" dirty="0" smtClean="0"/>
              <a:t>Click to edit Master title style</a:t>
            </a:r>
            <a:endParaRPr dirty="0"/>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27FD40F7-AF85-B747-B139-BAF0B3F8E7E0}" type="datetimeFigureOut">
              <a:rPr lang="en-US" smtClean="0"/>
              <a:t>8/16/2013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02730835-E4FE-3B4F-B73F-961CBCE40260}"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dirty="0"/>
          </a:p>
        </p:txBody>
      </p:sp>
      <p:sp>
        <p:nvSpPr>
          <p:cNvPr id="3" name="Content Placeholder 2"/>
          <p:cNvSpPr>
            <a:spLocks noGrp="1"/>
          </p:cNvSpPr>
          <p:nvPr>
            <p:ph sz="half" idx="1"/>
          </p:nvPr>
        </p:nvSpPr>
        <p:spPr>
          <a:xfrm>
            <a:off x="498518" y="1985963"/>
            <a:ext cx="3657600" cy="414020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dirty="0"/>
          </a:p>
        </p:txBody>
      </p:sp>
      <p:sp>
        <p:nvSpPr>
          <p:cNvPr id="4" name="Content Placeholder 3"/>
          <p:cNvSpPr>
            <a:spLocks noGrp="1"/>
          </p:cNvSpPr>
          <p:nvPr>
            <p:ph sz="half" idx="2"/>
          </p:nvPr>
        </p:nvSpPr>
        <p:spPr>
          <a:xfrm>
            <a:off x="497541" y="2447365"/>
            <a:ext cx="3657600" cy="3678797"/>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27FD40F7-AF85-B747-B139-BAF0B3F8E7E0}" type="datetimeFigureOut">
              <a:rPr lang="en-US" smtClean="0"/>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30835-E4FE-3B4F-B73F-961CBCE40260}"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dirty="0"/>
          </a:p>
        </p:txBody>
      </p:sp>
      <p:sp>
        <p:nvSpPr>
          <p:cNvPr id="3" name="Content Placeholder 2"/>
          <p:cNvSpPr>
            <a:spLocks noGrp="1"/>
          </p:cNvSpPr>
          <p:nvPr>
            <p:ph sz="half" idx="1"/>
          </p:nvPr>
        </p:nvSpPr>
        <p:spPr>
          <a:xfrm>
            <a:off x="498517" y="1985963"/>
            <a:ext cx="7569157" cy="196596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02730835-E4FE-3B4F-B73F-961CBCE402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dirty="0"/>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27FD40F7-AF85-B747-B139-BAF0B3F8E7E0}"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30835-E4FE-3B4F-B73F-961CBCE40260}"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27FD40F7-AF85-B747-B139-BAF0B3F8E7E0}" type="datetimeFigureOut">
              <a:rPr lang="en-US" smtClean="0"/>
              <a:t>8/16/2013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02730835-E4FE-3B4F-B73F-961CBCE402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965" y="1042612"/>
            <a:ext cx="4038600" cy="933450"/>
          </a:xfrm>
        </p:spPr>
        <p:txBody>
          <a:bodyPr>
            <a:normAutofit/>
          </a:bodyPr>
          <a:lstStyle/>
          <a:p>
            <a:r>
              <a:rPr lang="en-US" sz="3600" b="1" dirty="0" smtClean="0">
                <a:solidFill>
                  <a:schemeClr val="bg1"/>
                </a:solidFill>
              </a:rPr>
              <a:t>Unit 3: Lesson 3</a:t>
            </a:r>
            <a:endParaRPr lang="en-US" sz="3600" b="1" dirty="0">
              <a:solidFill>
                <a:schemeClr val="bg1"/>
              </a:solidFill>
            </a:endParaRPr>
          </a:p>
        </p:txBody>
      </p:sp>
      <p:sp>
        <p:nvSpPr>
          <p:cNvPr id="3" name="Subtitle 2"/>
          <p:cNvSpPr>
            <a:spLocks noGrp="1"/>
          </p:cNvSpPr>
          <p:nvPr>
            <p:ph type="subTitle" idx="1"/>
          </p:nvPr>
        </p:nvSpPr>
        <p:spPr>
          <a:xfrm>
            <a:off x="403965" y="2056489"/>
            <a:ext cx="4038600" cy="1536357"/>
          </a:xfrm>
        </p:spPr>
        <p:txBody>
          <a:bodyPr>
            <a:normAutofit/>
          </a:bodyPr>
          <a:lstStyle/>
          <a:p>
            <a:r>
              <a:rPr lang="en-US" sz="2400" b="1" dirty="0" smtClean="0">
                <a:solidFill>
                  <a:schemeClr val="bg1"/>
                </a:solidFill>
                <a:latin typeface="Arial" pitchFamily="34" charset="0"/>
                <a:cs typeface="Arial" pitchFamily="34" charset="0"/>
              </a:rPr>
              <a:t>Different Perspectives of the Mt. Everest Disaster</a:t>
            </a:r>
            <a:endParaRPr lang="en-US" sz="2400" b="1"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5" y="4751513"/>
            <a:ext cx="8556171" cy="1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2769" b="24581"/>
          <a:stretch/>
        </p:blipFill>
        <p:spPr bwMode="auto">
          <a:xfrm>
            <a:off x="7093536" y="234661"/>
            <a:ext cx="1745673" cy="202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333" t="11852" r="25668"/>
          <a:stretch/>
        </p:blipFill>
        <p:spPr bwMode="auto">
          <a:xfrm>
            <a:off x="4638674" y="234661"/>
            <a:ext cx="1590675" cy="254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4409" y="2257425"/>
            <a:ext cx="1487077" cy="214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675" y="2781300"/>
            <a:ext cx="2063529" cy="1623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139865" y="1976061"/>
            <a:ext cx="1204544" cy="1453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4" t="79415" r="26284" b="8445"/>
          <a:stretch/>
        </p:blipFill>
        <p:spPr bwMode="auto">
          <a:xfrm>
            <a:off x="705487" y="5751178"/>
            <a:ext cx="7681343" cy="111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4" t="21155" r="26284" b="46738"/>
          <a:stretch/>
        </p:blipFill>
        <p:spPr bwMode="auto">
          <a:xfrm>
            <a:off x="757807" y="153775"/>
            <a:ext cx="7948985" cy="305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4325" y="9593"/>
            <a:ext cx="3014663" cy="523220"/>
          </a:xfrm>
          <a:prstGeom prst="rect">
            <a:avLst/>
          </a:prstGeom>
          <a:noFill/>
        </p:spPr>
        <p:txBody>
          <a:bodyPr wrap="square" rtlCol="0">
            <a:spAutoFit/>
          </a:bodyPr>
          <a:lstStyle/>
          <a:p>
            <a:r>
              <a:rPr lang="en-US" sz="2800" b="1" dirty="0" smtClean="0">
                <a:solidFill>
                  <a:srgbClr val="7030A0"/>
                </a:solidFill>
                <a:latin typeface="Arial" pitchFamily="34" charset="0"/>
                <a:cs typeface="Arial" pitchFamily="34" charset="0"/>
              </a:rPr>
              <a:t>EXAMPLE:</a:t>
            </a:r>
            <a:endParaRPr lang="en-US" sz="2800" b="1" dirty="0">
              <a:solidFill>
                <a:srgbClr val="7030A0"/>
              </a:solidFill>
              <a:latin typeface="Arial" pitchFamily="34" charset="0"/>
              <a:cs typeface="Arial" pitchFamily="34" charset="0"/>
            </a:endParaRPr>
          </a:p>
        </p:txBody>
      </p:sp>
      <p:sp>
        <p:nvSpPr>
          <p:cNvPr id="3" name="TextBox 2"/>
          <p:cNvSpPr txBox="1"/>
          <p:nvPr/>
        </p:nvSpPr>
        <p:spPr>
          <a:xfrm>
            <a:off x="1897033" y="457884"/>
            <a:ext cx="2627633" cy="369332"/>
          </a:xfrm>
          <a:prstGeom prst="rect">
            <a:avLst/>
          </a:prstGeom>
          <a:noFill/>
        </p:spPr>
        <p:txBody>
          <a:bodyPr wrap="square" rtlCol="0">
            <a:spAutoFit/>
          </a:bodyPr>
          <a:lstStyle/>
          <a:p>
            <a:pPr algn="ctr"/>
            <a:r>
              <a:rPr lang="en-US" b="1" dirty="0" smtClean="0">
                <a:solidFill>
                  <a:srgbClr val="7030A0"/>
                </a:solidFill>
                <a:latin typeface="Arial" pitchFamily="34" charset="0"/>
                <a:cs typeface="Arial" pitchFamily="34" charset="0"/>
              </a:rPr>
              <a:t>article</a:t>
            </a:r>
            <a:endParaRPr lang="en-US" b="1" dirty="0">
              <a:solidFill>
                <a:srgbClr val="7030A0"/>
              </a:solidFill>
              <a:latin typeface="Arial" pitchFamily="34" charset="0"/>
              <a:cs typeface="Arial" pitchFamily="34" charset="0"/>
            </a:endParaRPr>
          </a:p>
        </p:txBody>
      </p:sp>
      <p:sp>
        <p:nvSpPr>
          <p:cNvPr id="4" name="TextBox 3"/>
          <p:cNvSpPr txBox="1"/>
          <p:nvPr/>
        </p:nvSpPr>
        <p:spPr>
          <a:xfrm>
            <a:off x="4557650" y="488661"/>
            <a:ext cx="3829180" cy="307777"/>
          </a:xfrm>
          <a:prstGeom prst="rect">
            <a:avLst/>
          </a:prstGeom>
          <a:noFill/>
        </p:spPr>
        <p:txBody>
          <a:bodyPr wrap="square" rtlCol="0">
            <a:spAutoFit/>
          </a:bodyPr>
          <a:lstStyle/>
          <a:p>
            <a:r>
              <a:rPr lang="en-US" sz="1400" b="1" dirty="0" smtClean="0">
                <a:solidFill>
                  <a:srgbClr val="7030A0"/>
                </a:solidFill>
                <a:latin typeface="Arial" pitchFamily="34" charset="0"/>
                <a:cs typeface="Arial" pitchFamily="34" charset="0"/>
              </a:rPr>
              <a:t>“</a:t>
            </a:r>
            <a:r>
              <a:rPr lang="en-US" sz="1400" b="1" dirty="0" err="1" smtClean="0">
                <a:solidFill>
                  <a:srgbClr val="7030A0"/>
                </a:solidFill>
                <a:latin typeface="Arial" pitchFamily="34" charset="0"/>
                <a:cs typeface="Arial" pitchFamily="34" charset="0"/>
              </a:rPr>
              <a:t>Anatoli</a:t>
            </a:r>
            <a:r>
              <a:rPr lang="en-US" sz="1400" b="1" dirty="0" smtClean="0">
                <a:solidFill>
                  <a:srgbClr val="7030A0"/>
                </a:solidFill>
                <a:latin typeface="Arial" pitchFamily="34" charset="0"/>
                <a:cs typeface="Arial" pitchFamily="34" charset="0"/>
              </a:rPr>
              <a:t> </a:t>
            </a:r>
            <a:r>
              <a:rPr lang="en-US" sz="1400" b="1" dirty="0">
                <a:solidFill>
                  <a:srgbClr val="7030A0"/>
                </a:solidFill>
                <a:latin typeface="Arial" pitchFamily="34" charset="0"/>
                <a:cs typeface="Arial" pitchFamily="34" charset="0"/>
              </a:rPr>
              <a:t>Boukreev </a:t>
            </a:r>
            <a:r>
              <a:rPr lang="en-US" sz="1400" b="1" dirty="0" smtClean="0">
                <a:solidFill>
                  <a:srgbClr val="7030A0"/>
                </a:solidFill>
                <a:latin typeface="Arial" pitchFamily="34" charset="0"/>
                <a:cs typeface="Arial" pitchFamily="34" charset="0"/>
              </a:rPr>
              <a:t>Responds </a:t>
            </a:r>
            <a:r>
              <a:rPr lang="en-US" sz="1400" b="1" dirty="0">
                <a:solidFill>
                  <a:srgbClr val="7030A0"/>
                </a:solidFill>
                <a:latin typeface="Arial" pitchFamily="34" charset="0"/>
                <a:cs typeface="Arial" pitchFamily="34" charset="0"/>
              </a:rPr>
              <a:t>to </a:t>
            </a:r>
            <a:r>
              <a:rPr lang="en-US" sz="1400" b="1" dirty="0" err="1" smtClean="0">
                <a:solidFill>
                  <a:srgbClr val="7030A0"/>
                </a:solidFill>
                <a:latin typeface="Arial" pitchFamily="34" charset="0"/>
                <a:cs typeface="Arial" pitchFamily="34" charset="0"/>
              </a:rPr>
              <a:t>Krakauer</a:t>
            </a:r>
            <a:r>
              <a:rPr lang="en-US" sz="1400" b="1" dirty="0" smtClean="0">
                <a:solidFill>
                  <a:srgbClr val="7030A0"/>
                </a:solidFill>
                <a:latin typeface="Arial" pitchFamily="34" charset="0"/>
                <a:cs typeface="Arial" pitchFamily="34" charset="0"/>
              </a:rPr>
              <a:t>”</a:t>
            </a:r>
            <a:endParaRPr lang="en-US" sz="1400" b="1" dirty="0">
              <a:solidFill>
                <a:srgbClr val="7030A0"/>
              </a:solidFill>
              <a:latin typeface="Arial" pitchFamily="34" charset="0"/>
              <a:cs typeface="Arial" pitchFamily="34" charset="0"/>
            </a:endParaRPr>
          </a:p>
        </p:txBody>
      </p:sp>
      <p:sp>
        <p:nvSpPr>
          <p:cNvPr id="6" name="TextBox 5"/>
          <p:cNvSpPr txBox="1"/>
          <p:nvPr/>
        </p:nvSpPr>
        <p:spPr>
          <a:xfrm>
            <a:off x="771686" y="925133"/>
            <a:ext cx="3124460" cy="307777"/>
          </a:xfrm>
          <a:prstGeom prst="rect">
            <a:avLst/>
          </a:prstGeom>
          <a:noFill/>
        </p:spPr>
        <p:txBody>
          <a:bodyPr wrap="square" rtlCol="0">
            <a:spAutoFit/>
          </a:bodyPr>
          <a:lstStyle/>
          <a:p>
            <a:pPr algn="ctr"/>
            <a:r>
              <a:rPr lang="en-US" sz="1400" b="1" dirty="0" err="1" smtClean="0">
                <a:solidFill>
                  <a:srgbClr val="7030A0"/>
                </a:solidFill>
                <a:latin typeface="Arial" pitchFamily="34" charset="0"/>
                <a:cs typeface="Arial" pitchFamily="34" charset="0"/>
              </a:rPr>
              <a:t>Anatoli</a:t>
            </a:r>
            <a:r>
              <a:rPr lang="en-US" sz="1400" b="1" dirty="0" smtClean="0">
                <a:solidFill>
                  <a:srgbClr val="7030A0"/>
                </a:solidFill>
                <a:latin typeface="Arial" pitchFamily="34" charset="0"/>
                <a:cs typeface="Arial" pitchFamily="34" charset="0"/>
              </a:rPr>
              <a:t> </a:t>
            </a:r>
            <a:r>
              <a:rPr lang="en-US" sz="1400" b="1" dirty="0">
                <a:solidFill>
                  <a:srgbClr val="7030A0"/>
                </a:solidFill>
                <a:latin typeface="Arial" pitchFamily="34" charset="0"/>
                <a:cs typeface="Arial" pitchFamily="34" charset="0"/>
              </a:rPr>
              <a:t>Boukreev </a:t>
            </a:r>
          </a:p>
        </p:txBody>
      </p:sp>
      <p:sp>
        <p:nvSpPr>
          <p:cNvPr id="7" name="TextBox 6"/>
          <p:cNvSpPr txBox="1"/>
          <p:nvPr/>
        </p:nvSpPr>
        <p:spPr>
          <a:xfrm>
            <a:off x="4134011" y="918304"/>
            <a:ext cx="3124460" cy="307777"/>
          </a:xfrm>
          <a:prstGeom prst="rect">
            <a:avLst/>
          </a:prstGeom>
          <a:noFill/>
        </p:spPr>
        <p:txBody>
          <a:bodyPr wrap="square" rtlCol="0">
            <a:spAutoFit/>
          </a:bodyPr>
          <a:lstStyle/>
          <a:p>
            <a:pPr algn="ctr"/>
            <a:r>
              <a:rPr lang="en-US" sz="1400" b="1" dirty="0" smtClean="0">
                <a:solidFill>
                  <a:srgbClr val="7030A0"/>
                </a:solidFill>
                <a:latin typeface="Arial" pitchFamily="34" charset="0"/>
                <a:cs typeface="Arial" pitchFamily="34" charset="0"/>
              </a:rPr>
              <a:t>discusses </a:t>
            </a:r>
            <a:endParaRPr lang="en-US" sz="1400" b="1" dirty="0">
              <a:solidFill>
                <a:srgbClr val="7030A0"/>
              </a:solidFill>
              <a:latin typeface="Arial" pitchFamily="34" charset="0"/>
              <a:cs typeface="Arial" pitchFamily="34" charset="0"/>
            </a:endParaRPr>
          </a:p>
        </p:txBody>
      </p:sp>
      <p:sp>
        <p:nvSpPr>
          <p:cNvPr id="8" name="TextBox 7"/>
          <p:cNvSpPr txBox="1"/>
          <p:nvPr/>
        </p:nvSpPr>
        <p:spPr>
          <a:xfrm>
            <a:off x="771685" y="1489804"/>
            <a:ext cx="4571839" cy="338554"/>
          </a:xfrm>
          <a:prstGeom prst="rect">
            <a:avLst/>
          </a:prstGeom>
          <a:noFill/>
        </p:spPr>
        <p:txBody>
          <a:bodyPr wrap="square" rtlCol="0">
            <a:spAutoFit/>
          </a:bodyPr>
          <a:lstStyle/>
          <a:p>
            <a:pPr algn="ctr"/>
            <a:r>
              <a:rPr lang="en-US" sz="1600" b="1" dirty="0" smtClean="0">
                <a:solidFill>
                  <a:srgbClr val="7030A0"/>
                </a:solidFill>
                <a:latin typeface="Arial" pitchFamily="34" charset="0"/>
                <a:cs typeface="Arial" pitchFamily="34" charset="0"/>
              </a:rPr>
              <a:t>his decisions and actions on Mt. Everest </a:t>
            </a:r>
            <a:endParaRPr lang="en-US" sz="1600" b="1" dirty="0">
              <a:solidFill>
                <a:srgbClr val="7030A0"/>
              </a:solidFill>
              <a:latin typeface="Arial" pitchFamily="34" charset="0"/>
              <a:cs typeface="Arial" pitchFamily="34" charset="0"/>
            </a:endParaRPr>
          </a:p>
        </p:txBody>
      </p:sp>
      <p:sp>
        <p:nvSpPr>
          <p:cNvPr id="9" name="TextBox 8"/>
          <p:cNvSpPr txBox="1"/>
          <p:nvPr/>
        </p:nvSpPr>
        <p:spPr>
          <a:xfrm>
            <a:off x="5800726" y="1488315"/>
            <a:ext cx="2457450" cy="338554"/>
          </a:xfrm>
          <a:prstGeom prst="rect">
            <a:avLst/>
          </a:prstGeom>
          <a:noFill/>
        </p:spPr>
        <p:txBody>
          <a:bodyPr wrap="square" rtlCol="0">
            <a:spAutoFit/>
          </a:bodyPr>
          <a:lstStyle/>
          <a:p>
            <a:pPr algn="ctr"/>
            <a:r>
              <a:rPr lang="en-US" sz="1600" b="1" dirty="0" smtClean="0">
                <a:solidFill>
                  <a:srgbClr val="7030A0"/>
                </a:solidFill>
                <a:latin typeface="Arial" pitchFamily="34" charset="0"/>
                <a:cs typeface="Arial" pitchFamily="34" charset="0"/>
              </a:rPr>
              <a:t>believes that</a:t>
            </a:r>
            <a:endParaRPr lang="en-US" sz="1600" b="1" dirty="0">
              <a:solidFill>
                <a:srgbClr val="7030A0"/>
              </a:solidFill>
              <a:latin typeface="Arial" pitchFamily="34" charset="0"/>
              <a:cs typeface="Arial" pitchFamily="34" charset="0"/>
            </a:endParaRPr>
          </a:p>
        </p:txBody>
      </p:sp>
      <p:sp>
        <p:nvSpPr>
          <p:cNvPr id="10" name="TextBox 9"/>
          <p:cNvSpPr txBox="1"/>
          <p:nvPr/>
        </p:nvSpPr>
        <p:spPr>
          <a:xfrm>
            <a:off x="771686" y="2074519"/>
            <a:ext cx="7615144" cy="338554"/>
          </a:xfrm>
          <a:prstGeom prst="rect">
            <a:avLst/>
          </a:prstGeom>
          <a:noFill/>
        </p:spPr>
        <p:txBody>
          <a:bodyPr wrap="square" rtlCol="0">
            <a:spAutoFit/>
          </a:bodyPr>
          <a:lstStyle/>
          <a:p>
            <a:r>
              <a:rPr lang="en-US" sz="1600" b="1" dirty="0" err="1" smtClean="0">
                <a:solidFill>
                  <a:srgbClr val="7030A0"/>
                </a:solidFill>
                <a:latin typeface="Arial" pitchFamily="34" charset="0"/>
                <a:cs typeface="Arial" pitchFamily="34" charset="0"/>
              </a:rPr>
              <a:t>Krakauer</a:t>
            </a:r>
            <a:r>
              <a:rPr lang="en-US" sz="1600" b="1" dirty="0" smtClean="0">
                <a:solidFill>
                  <a:srgbClr val="7030A0"/>
                </a:solidFill>
                <a:latin typeface="Arial" pitchFamily="34" charset="0"/>
                <a:cs typeface="Arial" pitchFamily="34" charset="0"/>
              </a:rPr>
              <a:t> judged him too harshly and was mistaken in some of his opinions.</a:t>
            </a:r>
            <a:endParaRPr lang="en-US" sz="1600" b="1" dirty="0">
              <a:solidFill>
                <a:srgbClr val="7030A0"/>
              </a:solidFill>
              <a:latin typeface="Arial" pitchFamily="34" charset="0"/>
              <a:cs typeface="Arial" pitchFamily="34" charset="0"/>
            </a:endParaRPr>
          </a:p>
        </p:txBody>
      </p:sp>
      <p:sp>
        <p:nvSpPr>
          <p:cNvPr id="11" name="TextBox 10"/>
          <p:cNvSpPr txBox="1"/>
          <p:nvPr/>
        </p:nvSpPr>
        <p:spPr>
          <a:xfrm>
            <a:off x="750075" y="3063260"/>
            <a:ext cx="7886895" cy="2839239"/>
          </a:xfrm>
          <a:prstGeom prst="rect">
            <a:avLst/>
          </a:prstGeom>
          <a:noFill/>
        </p:spPr>
        <p:txBody>
          <a:bodyPr wrap="square" rtlCol="0">
            <a:spAutoFit/>
          </a:bodyPr>
          <a:lstStyle/>
          <a:p>
            <a:pPr>
              <a:lnSpc>
                <a:spcPct val="150000"/>
              </a:lnSpc>
            </a:pPr>
            <a:r>
              <a:rPr lang="en-US" sz="1700" b="1" u="sng" dirty="0" smtClean="0">
                <a:solidFill>
                  <a:srgbClr val="7030A0"/>
                </a:solidFill>
                <a:latin typeface="Arial" pitchFamily="34" charset="0"/>
                <a:cs typeface="Arial" pitchFamily="34" charset="0"/>
              </a:rPr>
              <a:t>Firstly, Boukreev explains his decision to descend from the summit before all the climbers had arrived. He believes that if he hadn’t, he wouldn’t have been able to go back later to help rescue those stuck in the storm. Secondly, Boukreev defends the fact that he was climbing without oxygen. As an experienced climber, he felt he didn’t need it. He also proves he was appropriately dressed in climbing gear similar to that of the other climbers.</a:t>
            </a:r>
            <a:endParaRPr lang="en-US" sz="1700" b="1" u="sng" dirty="0">
              <a:solidFill>
                <a:srgbClr val="7030A0"/>
              </a:solidFill>
              <a:latin typeface="Arial" pitchFamily="34" charset="0"/>
              <a:cs typeface="Arial" pitchFamily="34" charset="0"/>
            </a:endParaRPr>
          </a:p>
        </p:txBody>
      </p:sp>
      <p:sp>
        <p:nvSpPr>
          <p:cNvPr id="14" name="TextBox 13"/>
          <p:cNvSpPr txBox="1"/>
          <p:nvPr/>
        </p:nvSpPr>
        <p:spPr>
          <a:xfrm>
            <a:off x="1869737" y="5815295"/>
            <a:ext cx="1512918" cy="369332"/>
          </a:xfrm>
          <a:prstGeom prst="rect">
            <a:avLst/>
          </a:prstGeom>
          <a:noFill/>
        </p:spPr>
        <p:txBody>
          <a:bodyPr wrap="square" rtlCol="0">
            <a:spAutoFit/>
          </a:bodyPr>
          <a:lstStyle/>
          <a:p>
            <a:pPr algn="ctr"/>
            <a:r>
              <a:rPr lang="en-US" b="1" dirty="0" smtClean="0">
                <a:solidFill>
                  <a:srgbClr val="7030A0"/>
                </a:solidFill>
                <a:latin typeface="Arial" pitchFamily="34" charset="0"/>
                <a:cs typeface="Arial" pitchFamily="34" charset="0"/>
              </a:rPr>
              <a:t>Boukreev</a:t>
            </a:r>
            <a:endParaRPr lang="en-US" b="1" dirty="0">
              <a:solidFill>
                <a:srgbClr val="7030A0"/>
              </a:solidFill>
              <a:latin typeface="Arial" pitchFamily="34" charset="0"/>
              <a:cs typeface="Arial" pitchFamily="34" charset="0"/>
            </a:endParaRPr>
          </a:p>
        </p:txBody>
      </p:sp>
      <p:sp>
        <p:nvSpPr>
          <p:cNvPr id="15" name="TextBox 14"/>
          <p:cNvSpPr txBox="1"/>
          <p:nvPr/>
        </p:nvSpPr>
        <p:spPr>
          <a:xfrm>
            <a:off x="6077751" y="5805770"/>
            <a:ext cx="1512918" cy="369332"/>
          </a:xfrm>
          <a:prstGeom prst="rect">
            <a:avLst/>
          </a:prstGeom>
          <a:noFill/>
        </p:spPr>
        <p:txBody>
          <a:bodyPr wrap="square" rtlCol="0">
            <a:spAutoFit/>
          </a:bodyPr>
          <a:lstStyle/>
          <a:p>
            <a:pPr algn="ctr"/>
            <a:r>
              <a:rPr lang="en-US" b="1" dirty="0" smtClean="0">
                <a:solidFill>
                  <a:srgbClr val="7030A0"/>
                </a:solidFill>
                <a:latin typeface="Arial" pitchFamily="34" charset="0"/>
                <a:cs typeface="Arial" pitchFamily="34" charset="0"/>
              </a:rPr>
              <a:t>article</a:t>
            </a:r>
            <a:endParaRPr lang="en-US" b="1" dirty="0">
              <a:solidFill>
                <a:srgbClr val="7030A0"/>
              </a:solidFill>
              <a:latin typeface="Arial" pitchFamily="34" charset="0"/>
              <a:cs typeface="Arial" pitchFamily="34" charset="0"/>
            </a:endParaRPr>
          </a:p>
        </p:txBody>
      </p:sp>
      <p:sp>
        <p:nvSpPr>
          <p:cNvPr id="16" name="TextBox 15"/>
          <p:cNvSpPr txBox="1"/>
          <p:nvPr/>
        </p:nvSpPr>
        <p:spPr>
          <a:xfrm>
            <a:off x="951299" y="6367646"/>
            <a:ext cx="7638972" cy="338554"/>
          </a:xfrm>
          <a:prstGeom prst="rect">
            <a:avLst/>
          </a:prstGeom>
          <a:noFill/>
        </p:spPr>
        <p:txBody>
          <a:bodyPr wrap="square" rtlCol="0">
            <a:spAutoFit/>
          </a:bodyPr>
          <a:lstStyle/>
          <a:p>
            <a:r>
              <a:rPr lang="en-US" sz="1600" b="1" dirty="0" smtClean="0">
                <a:solidFill>
                  <a:srgbClr val="7030A0"/>
                </a:solidFill>
                <a:latin typeface="Arial" pitchFamily="34" charset="0"/>
                <a:cs typeface="Arial" pitchFamily="34" charset="0"/>
              </a:rPr>
              <a:t>that his decisions and actions were not at fault under these circumstances.</a:t>
            </a:r>
            <a:endParaRPr lang="en-US" sz="1600" b="1" dirty="0">
              <a:solidFill>
                <a:srgbClr val="7030A0"/>
              </a:solidFill>
              <a:latin typeface="Arial" pitchFamily="34" charset="0"/>
              <a:cs typeface="Arial" pitchFamily="34" charset="0"/>
            </a:endParaRPr>
          </a:p>
        </p:txBody>
      </p:sp>
      <p:sp>
        <p:nvSpPr>
          <p:cNvPr id="13" name="TextBox 12"/>
          <p:cNvSpPr txBox="1"/>
          <p:nvPr/>
        </p:nvSpPr>
        <p:spPr>
          <a:xfrm>
            <a:off x="6472240" y="153775"/>
            <a:ext cx="2234552" cy="369332"/>
          </a:xfrm>
          <a:prstGeom prst="rect">
            <a:avLst/>
          </a:prstGeom>
          <a:noFill/>
        </p:spPr>
        <p:txBody>
          <a:bodyPr wrap="square" rtlCol="0">
            <a:spAutoFit/>
          </a:bodyPr>
          <a:lstStyle/>
          <a:p>
            <a:pPr algn="r"/>
            <a:r>
              <a:rPr lang="en-US" dirty="0" smtClean="0">
                <a:solidFill>
                  <a:srgbClr val="FF0000"/>
                </a:solidFill>
                <a:latin typeface="Arial Black" pitchFamily="34" charset="0"/>
              </a:rPr>
              <a:t>(Resource 3.5)</a:t>
            </a:r>
            <a:endParaRPr lang="en-US" dirty="0">
              <a:solidFill>
                <a:srgbClr val="FF0000"/>
              </a:solidFill>
              <a:latin typeface="Arial Black" pitchFamily="34" charset="0"/>
            </a:endParaRPr>
          </a:p>
        </p:txBody>
      </p:sp>
    </p:spTree>
    <p:extLst>
      <p:ext uri="{BB962C8B-B14F-4D97-AF65-F5344CB8AC3E}">
        <p14:creationId xmlns:p14="http://schemas.microsoft.com/office/powerpoint/2010/main" val="74188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Discussion</a:t>
            </a:r>
            <a:endParaRPr lang="en-US" dirty="0"/>
          </a:p>
        </p:txBody>
      </p:sp>
      <p:sp>
        <p:nvSpPr>
          <p:cNvPr id="3" name="Content Placeholder 2"/>
          <p:cNvSpPr>
            <a:spLocks noGrp="1"/>
          </p:cNvSpPr>
          <p:nvPr>
            <p:ph idx="1"/>
          </p:nvPr>
        </p:nvSpPr>
        <p:spPr/>
        <p:txBody>
          <a:bodyPr>
            <a:normAutofit/>
          </a:bodyPr>
          <a:lstStyle/>
          <a:p>
            <a:pPr marL="0" lvl="0" indent="0">
              <a:lnSpc>
                <a:spcPct val="115000"/>
              </a:lnSpc>
              <a:spcBef>
                <a:spcPts val="0"/>
              </a:spcBef>
              <a:spcAft>
                <a:spcPts val="600"/>
              </a:spcAft>
              <a:buNone/>
            </a:pPr>
            <a:r>
              <a:rPr lang="en-US" dirty="0" smtClean="0"/>
              <a:t> </a:t>
            </a:r>
            <a:r>
              <a:rPr lang="en-US" sz="4000" dirty="0"/>
              <a:t>How did </a:t>
            </a:r>
            <a:r>
              <a:rPr lang="en-US" sz="4000" dirty="0" err="1"/>
              <a:t>Boukreev’s</a:t>
            </a:r>
            <a:r>
              <a:rPr lang="en-US" sz="4000" dirty="0"/>
              <a:t> experience differ from </a:t>
            </a:r>
            <a:r>
              <a:rPr lang="en-US" sz="4000" dirty="0" err="1"/>
              <a:t>Krakauer’s</a:t>
            </a:r>
            <a:r>
              <a:rPr lang="en-US" sz="4000" dirty="0"/>
              <a:t>? Does a different perspective on the same event change your opinion about “Into Thin Air?”</a:t>
            </a:r>
            <a:endParaRPr lang="en-US" sz="3600" dirty="0">
              <a:latin typeface="Calibri"/>
              <a:ea typeface="Times New Roman"/>
              <a:cs typeface="Times New Roman"/>
            </a:endParaRPr>
          </a:p>
        </p:txBody>
      </p:sp>
    </p:spTree>
    <p:extLst>
      <p:ext uri="{BB962C8B-B14F-4D97-AF65-F5344CB8AC3E}">
        <p14:creationId xmlns:p14="http://schemas.microsoft.com/office/powerpoint/2010/main" val="979981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Lopsang</a:t>
            </a:r>
            <a:r>
              <a:rPr lang="en-US" dirty="0" smtClean="0"/>
              <a:t> </a:t>
            </a:r>
            <a:r>
              <a:rPr lang="en-US" dirty="0" err="1" smtClean="0"/>
              <a:t>Jangbu</a:t>
            </a:r>
            <a:r>
              <a:rPr lang="en-US" dirty="0"/>
              <a:t> </a:t>
            </a:r>
            <a:r>
              <a:rPr lang="en-US" dirty="0" smtClean="0"/>
              <a:t>Sherpa’s Response</a:t>
            </a:r>
            <a:endParaRPr lang="en-US" dirty="0"/>
          </a:p>
        </p:txBody>
      </p:sp>
      <p:sp>
        <p:nvSpPr>
          <p:cNvPr id="4" name="TextBox 3"/>
          <p:cNvSpPr txBox="1"/>
          <p:nvPr/>
        </p:nvSpPr>
        <p:spPr>
          <a:xfrm>
            <a:off x="864666" y="1884756"/>
            <a:ext cx="6926021" cy="1569660"/>
          </a:xfrm>
          <a:prstGeom prst="rect">
            <a:avLst/>
          </a:prstGeom>
          <a:noFill/>
        </p:spPr>
        <p:txBody>
          <a:bodyPr wrap="square" rtlCol="0">
            <a:spAutoFit/>
          </a:bodyPr>
          <a:lstStyle/>
          <a:p>
            <a:pPr marL="457200" indent="-457200">
              <a:buFont typeface="Wingdings" pitchFamily="2" charset="2"/>
              <a:buChar char="§"/>
            </a:pPr>
            <a:r>
              <a:rPr lang="en-US" sz="3200" dirty="0" smtClean="0">
                <a:latin typeface="Arial" pitchFamily="34" charset="0"/>
                <a:cs typeface="Arial" pitchFamily="34" charset="0"/>
              </a:rPr>
              <a:t>Read </a:t>
            </a:r>
            <a:r>
              <a:rPr lang="en-US" sz="3200" dirty="0" err="1" smtClean="0">
                <a:latin typeface="Arial" pitchFamily="34" charset="0"/>
                <a:cs typeface="Arial" pitchFamily="34" charset="0"/>
              </a:rPr>
              <a:t>Lopsang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Jangbu’s</a:t>
            </a:r>
            <a:r>
              <a:rPr lang="en-US" sz="3200" dirty="0" smtClean="0">
                <a:latin typeface="Arial" pitchFamily="34" charset="0"/>
                <a:cs typeface="Arial" pitchFamily="34" charset="0"/>
              </a:rPr>
              <a:t> article (Resource 3.6) with a </a:t>
            </a:r>
            <a:r>
              <a:rPr lang="en-US" sz="3200" dirty="0" smtClean="0">
                <a:latin typeface="Arial" pitchFamily="34" charset="0"/>
                <a:cs typeface="Arial" pitchFamily="34" charset="0"/>
              </a:rPr>
              <a:t>partner, annotating the text.</a:t>
            </a:r>
            <a:endParaRPr lang="en-US" sz="3200" dirty="0">
              <a:latin typeface="Arial" pitchFamily="34" charset="0"/>
              <a:cs typeface="Arial"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702" y="3454416"/>
            <a:ext cx="2417929" cy="292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24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49" y="484094"/>
            <a:ext cx="7365304" cy="894330"/>
          </a:xfrm>
        </p:spPr>
        <p:txBody>
          <a:bodyPr/>
          <a:lstStyle/>
          <a:p>
            <a:r>
              <a:rPr lang="en-US" dirty="0"/>
              <a:t>Do/Say Chart: </a:t>
            </a:r>
            <a:r>
              <a:rPr lang="en-US" sz="2800" dirty="0"/>
              <a:t>Resource </a:t>
            </a:r>
            <a:r>
              <a:rPr lang="en-US" sz="2800" dirty="0" smtClean="0"/>
              <a:t>3.7</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64" t="21875" r="26098" b="8203"/>
          <a:stretch/>
        </p:blipFill>
        <p:spPr bwMode="auto">
          <a:xfrm>
            <a:off x="1355441" y="1491018"/>
            <a:ext cx="61722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836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Summary </a:t>
            </a:r>
            <a:br>
              <a:rPr lang="en-US" dirty="0" smtClean="0"/>
            </a:br>
            <a:r>
              <a:rPr lang="en-US" sz="2800" dirty="0" smtClean="0"/>
              <a:t>(Resource 3.8)</a:t>
            </a:r>
            <a:endParaRPr lang="en-US" sz="2800" dirty="0"/>
          </a:p>
        </p:txBody>
      </p:sp>
      <p:sp>
        <p:nvSpPr>
          <p:cNvPr id="3" name="Content Placeholder 2"/>
          <p:cNvSpPr>
            <a:spLocks noGrp="1"/>
          </p:cNvSpPr>
          <p:nvPr>
            <p:ph idx="1"/>
          </p:nvPr>
        </p:nvSpPr>
        <p:spPr/>
        <p:txBody>
          <a:bodyPr/>
          <a:lstStyle/>
          <a:p>
            <a:r>
              <a:rPr lang="en-US" dirty="0" smtClean="0"/>
              <a:t> You will be summarizing the main point and arguments made by </a:t>
            </a:r>
            <a:r>
              <a:rPr lang="en-US" dirty="0" err="1" smtClean="0"/>
              <a:t>Lopsang</a:t>
            </a:r>
            <a:r>
              <a:rPr lang="en-US" dirty="0" smtClean="0"/>
              <a:t> </a:t>
            </a:r>
            <a:r>
              <a:rPr lang="en-US" dirty="0" err="1" smtClean="0"/>
              <a:t>Jangbu</a:t>
            </a:r>
            <a:r>
              <a:rPr lang="en-US" dirty="0" smtClean="0"/>
              <a:t>. </a:t>
            </a:r>
          </a:p>
          <a:p>
            <a:pPr lvl="1"/>
            <a:r>
              <a:rPr lang="en-US" dirty="0" smtClean="0"/>
              <a:t>Use the </a:t>
            </a:r>
            <a:r>
              <a:rPr lang="en-US" dirty="0" smtClean="0"/>
              <a:t>Do/Say Chart to </a:t>
            </a:r>
            <a:r>
              <a:rPr lang="en-US" dirty="0" smtClean="0"/>
              <a:t>guide your writing.</a:t>
            </a:r>
          </a:p>
          <a:p>
            <a:pPr lvl="1"/>
            <a:r>
              <a:rPr lang="en-US" dirty="0"/>
              <a:t> </a:t>
            </a:r>
            <a:r>
              <a:rPr lang="en-US" dirty="0" smtClean="0"/>
              <a:t>You need to do this INDIVIDUALLY. This skill will be tested on your summative assessment.</a:t>
            </a:r>
            <a:endParaRPr lang="en-US" dirty="0"/>
          </a:p>
        </p:txBody>
      </p:sp>
    </p:spTree>
    <p:extLst>
      <p:ext uri="{BB962C8B-B14F-4D97-AF65-F5344CB8AC3E}">
        <p14:creationId xmlns:p14="http://schemas.microsoft.com/office/powerpoint/2010/main" val="605634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4" t="21155" r="26284" b="8351"/>
          <a:stretch/>
        </p:blipFill>
        <p:spPr bwMode="auto">
          <a:xfrm>
            <a:off x="635758" y="214313"/>
            <a:ext cx="7772189" cy="6555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40224" y="222015"/>
            <a:ext cx="2234552" cy="369332"/>
          </a:xfrm>
          <a:prstGeom prst="rect">
            <a:avLst/>
          </a:prstGeom>
          <a:noFill/>
        </p:spPr>
        <p:txBody>
          <a:bodyPr wrap="square" rtlCol="0">
            <a:spAutoFit/>
          </a:bodyPr>
          <a:lstStyle/>
          <a:p>
            <a:pPr algn="r"/>
            <a:r>
              <a:rPr lang="en-US" dirty="0" smtClean="0">
                <a:solidFill>
                  <a:srgbClr val="FF0000"/>
                </a:solidFill>
                <a:latin typeface="Arial Black" pitchFamily="34" charset="0"/>
              </a:rPr>
              <a:t>(Resource 3.8)</a:t>
            </a:r>
            <a:endParaRPr lang="en-US" dirty="0">
              <a:solidFill>
                <a:srgbClr val="FF0000"/>
              </a:solidFill>
              <a:latin typeface="Arial Black" pitchFamily="34" charset="0"/>
            </a:endParaRPr>
          </a:p>
        </p:txBody>
      </p:sp>
    </p:spTree>
    <p:extLst>
      <p:ext uri="{BB962C8B-B14F-4D97-AF65-F5344CB8AC3E}">
        <p14:creationId xmlns:p14="http://schemas.microsoft.com/office/powerpoint/2010/main" val="3320041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Big Idea/Essential Questions</a:t>
            </a:r>
            <a:endParaRPr lang="en-US" b="1" dirty="0"/>
          </a:p>
        </p:txBody>
      </p:sp>
      <p:sp>
        <p:nvSpPr>
          <p:cNvPr id="3" name="Content Placeholder 2"/>
          <p:cNvSpPr>
            <a:spLocks noGrp="1"/>
          </p:cNvSpPr>
          <p:nvPr>
            <p:ph idx="1"/>
          </p:nvPr>
        </p:nvSpPr>
        <p:spPr>
          <a:xfrm>
            <a:off x="498474" y="1981200"/>
            <a:ext cx="8229890" cy="4144963"/>
          </a:xfrm>
        </p:spPr>
        <p:txBody>
          <a:bodyPr/>
          <a:lstStyle/>
          <a:p>
            <a:r>
              <a:rPr lang="en-US" dirty="0" smtClean="0">
                <a:solidFill>
                  <a:schemeClr val="tx1"/>
                </a:solidFill>
              </a:rPr>
              <a:t> </a:t>
            </a:r>
            <a:r>
              <a:rPr lang="en-US" sz="3600" dirty="0" smtClean="0">
                <a:solidFill>
                  <a:schemeClr val="tx1"/>
                </a:solidFill>
              </a:rPr>
              <a:t>Big Idea: Change can be unexpected</a:t>
            </a:r>
          </a:p>
          <a:p>
            <a:r>
              <a:rPr lang="en-US" sz="3600" dirty="0" smtClean="0">
                <a:solidFill>
                  <a:schemeClr val="tx1"/>
                </a:solidFill>
              </a:rPr>
              <a:t> Essential Question:</a:t>
            </a:r>
          </a:p>
          <a:p>
            <a:pPr lvl="1"/>
            <a:r>
              <a:rPr lang="en-US" sz="3200" dirty="0" smtClean="0"/>
              <a:t> Why </a:t>
            </a:r>
            <a:r>
              <a:rPr lang="en-US" sz="3200" dirty="0"/>
              <a:t>do people have different perspectives </a:t>
            </a:r>
            <a:r>
              <a:rPr lang="en-US" sz="3200" dirty="0" smtClean="0"/>
              <a:t>of </a:t>
            </a:r>
            <a:r>
              <a:rPr lang="en-US" sz="3200" dirty="0"/>
              <a:t>the same event?</a:t>
            </a:r>
            <a:endParaRPr lang="en-US" sz="3200" dirty="0">
              <a:solidFill>
                <a:schemeClr val="tx1"/>
              </a:solidFill>
            </a:endParaRPr>
          </a:p>
        </p:txBody>
      </p:sp>
    </p:spTree>
    <p:extLst>
      <p:ext uri="{BB962C8B-B14F-4D97-AF65-F5344CB8AC3E}">
        <p14:creationId xmlns:p14="http://schemas.microsoft.com/office/powerpoint/2010/main" val="255734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99309" y="526473"/>
            <a:ext cx="6096000" cy="6040582"/>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761509" y="2860964"/>
            <a:ext cx="1371600" cy="137160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761510" y="3228109"/>
            <a:ext cx="1371600" cy="646331"/>
          </a:xfrm>
          <a:prstGeom prst="rect">
            <a:avLst/>
          </a:prstGeom>
          <a:noFill/>
        </p:spPr>
        <p:txBody>
          <a:bodyPr wrap="square" rtlCol="0">
            <a:spAutoFit/>
          </a:bodyPr>
          <a:lstStyle/>
          <a:p>
            <a:pPr algn="ctr"/>
            <a:r>
              <a:rPr lang="en-US" b="1" dirty="0" smtClean="0">
                <a:latin typeface="Arial" pitchFamily="34" charset="0"/>
                <a:cs typeface="Arial" pitchFamily="34" charset="0"/>
              </a:rPr>
              <a:t>September 11</a:t>
            </a:r>
            <a:r>
              <a:rPr lang="en-US" b="1" baseline="30000" dirty="0" smtClean="0">
                <a:latin typeface="Arial" pitchFamily="34" charset="0"/>
                <a:cs typeface="Arial" pitchFamily="34" charset="0"/>
              </a:rPr>
              <a:t>th</a:t>
            </a:r>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6" name="TextBox 5"/>
          <p:cNvSpPr txBox="1"/>
          <p:nvPr/>
        </p:nvSpPr>
        <p:spPr>
          <a:xfrm>
            <a:off x="193964" y="332509"/>
            <a:ext cx="2978727" cy="923330"/>
          </a:xfrm>
          <a:prstGeom prst="rect">
            <a:avLst/>
          </a:prstGeom>
          <a:noFill/>
        </p:spPr>
        <p:txBody>
          <a:bodyPr wrap="square" rtlCol="0">
            <a:spAutoFit/>
          </a:bodyPr>
          <a:lstStyle/>
          <a:p>
            <a:r>
              <a:rPr lang="en-US" b="1" dirty="0" smtClean="0">
                <a:latin typeface="Arial" pitchFamily="34" charset="0"/>
                <a:cs typeface="Arial" pitchFamily="34" charset="0"/>
              </a:rPr>
              <a:t>Circle Map: </a:t>
            </a:r>
          </a:p>
          <a:p>
            <a:r>
              <a:rPr lang="en-US" b="1" dirty="0" smtClean="0">
                <a:latin typeface="Arial" pitchFamily="34" charset="0"/>
                <a:cs typeface="Arial" pitchFamily="34" charset="0"/>
              </a:rPr>
              <a:t>Multiple Perspectives of the Same </a:t>
            </a:r>
            <a:r>
              <a:rPr lang="en-US" b="1" dirty="0">
                <a:latin typeface="Arial" pitchFamily="34" charset="0"/>
                <a:cs typeface="Arial" pitchFamily="34" charset="0"/>
              </a:rPr>
              <a:t>E</a:t>
            </a:r>
            <a:r>
              <a:rPr lang="en-US" b="1" dirty="0" smtClean="0">
                <a:latin typeface="Arial" pitchFamily="34" charset="0"/>
                <a:cs typeface="Arial" pitchFamily="34" charset="0"/>
              </a:rPr>
              <a:t>vent</a:t>
            </a:r>
            <a:endParaRPr lang="en-US" b="1" dirty="0">
              <a:latin typeface="Arial" pitchFamily="34" charset="0"/>
              <a:cs typeface="Arial" pitchFamily="34" charset="0"/>
            </a:endParaRPr>
          </a:p>
        </p:txBody>
      </p:sp>
      <p:sp>
        <p:nvSpPr>
          <p:cNvPr id="7" name="TextBox 6"/>
          <p:cNvSpPr txBox="1"/>
          <p:nvPr/>
        </p:nvSpPr>
        <p:spPr>
          <a:xfrm>
            <a:off x="5105400" y="1752600"/>
            <a:ext cx="12954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It’s an oil conspiracy!</a:t>
            </a:r>
            <a:endParaRPr lang="en-US" dirty="0">
              <a:latin typeface="Times New Roman" pitchFamily="18" charset="0"/>
              <a:cs typeface="Times New Roman" pitchFamily="18" charset="0"/>
            </a:endParaRPr>
          </a:p>
        </p:txBody>
      </p:sp>
      <p:sp>
        <p:nvSpPr>
          <p:cNvPr id="8" name="TextBox 7"/>
          <p:cNvSpPr txBox="1"/>
          <p:nvPr/>
        </p:nvSpPr>
        <p:spPr>
          <a:xfrm>
            <a:off x="5562600" y="3429000"/>
            <a:ext cx="13716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Terrorism was committed to scare Americans</a:t>
            </a:r>
            <a:endParaRPr lang="en-US" dirty="0">
              <a:latin typeface="Times New Roman" pitchFamily="18" charset="0"/>
              <a:cs typeface="Times New Roman" pitchFamily="18" charset="0"/>
            </a:endParaRPr>
          </a:p>
        </p:txBody>
      </p:sp>
      <p:sp>
        <p:nvSpPr>
          <p:cNvPr id="9" name="TextBox 8"/>
          <p:cNvSpPr txBox="1"/>
          <p:nvPr/>
        </p:nvSpPr>
        <p:spPr>
          <a:xfrm>
            <a:off x="3761509" y="4885546"/>
            <a:ext cx="14478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George Bush wanted to finish his father’s war</a:t>
            </a:r>
            <a:endParaRPr lang="en-US" dirty="0">
              <a:latin typeface="Times New Roman" pitchFamily="18" charset="0"/>
              <a:cs typeface="Times New Roman" pitchFamily="18" charset="0"/>
            </a:endParaRPr>
          </a:p>
        </p:txBody>
      </p:sp>
      <p:sp>
        <p:nvSpPr>
          <p:cNvPr id="10" name="TextBox 9"/>
          <p:cNvSpPr txBox="1"/>
          <p:nvPr/>
        </p:nvSpPr>
        <p:spPr>
          <a:xfrm>
            <a:off x="6068291" y="230880"/>
            <a:ext cx="2050472" cy="369332"/>
          </a:xfrm>
          <a:prstGeom prst="rect">
            <a:avLst/>
          </a:prstGeom>
          <a:noFill/>
        </p:spPr>
        <p:txBody>
          <a:bodyPr wrap="square" rtlCol="0">
            <a:spAutoFit/>
          </a:bodyPr>
          <a:lstStyle/>
          <a:p>
            <a:pPr algn="r"/>
            <a:r>
              <a:rPr lang="en-US" dirty="0" smtClean="0">
                <a:latin typeface="Arial" pitchFamily="34" charset="0"/>
                <a:cs typeface="Arial" pitchFamily="34" charset="0"/>
              </a:rPr>
              <a:t>Resource 3.1</a:t>
            </a:r>
            <a:endParaRPr lang="en-US" dirty="0">
              <a:latin typeface="Arial" pitchFamily="34" charset="0"/>
              <a:cs typeface="Arial" pitchFamily="34" charset="0"/>
            </a:endParaRPr>
          </a:p>
        </p:txBody>
      </p:sp>
    </p:spTree>
    <p:extLst>
      <p:ext uri="{BB962C8B-B14F-4D97-AF65-F5344CB8AC3E}">
        <p14:creationId xmlns:p14="http://schemas.microsoft.com/office/powerpoint/2010/main" val="22501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49" y="484094"/>
            <a:ext cx="7365304" cy="1116106"/>
          </a:xfrm>
          <a:ln w="25400">
            <a:solidFill>
              <a:schemeClr val="tx1"/>
            </a:solidFill>
          </a:ln>
        </p:spPr>
        <p:txBody>
          <a:bodyPr anchor="ctr"/>
          <a:lstStyle/>
          <a:p>
            <a:pPr algn="ctr"/>
            <a:r>
              <a:rPr lang="en-US" b="1" dirty="0" smtClean="0">
                <a:latin typeface="Arial" pitchFamily="34" charset="0"/>
                <a:cs typeface="Arial" pitchFamily="34" charset="0"/>
              </a:rPr>
              <a:t>Source: MountainZone.com</a:t>
            </a:r>
            <a:br>
              <a:rPr lang="en-US" b="1" dirty="0" smtClean="0">
                <a:latin typeface="Arial" pitchFamily="34" charset="0"/>
                <a:cs typeface="Arial" pitchFamily="34" charset="0"/>
              </a:rPr>
            </a:br>
            <a:r>
              <a:rPr lang="en-US" sz="2800" b="1" dirty="0" smtClean="0">
                <a:solidFill>
                  <a:schemeClr val="accent3">
                    <a:lumMod val="75000"/>
                  </a:schemeClr>
                </a:solidFill>
                <a:latin typeface="Arial" pitchFamily="34" charset="0"/>
                <a:cs typeface="Arial" pitchFamily="34" charset="0"/>
              </a:rPr>
              <a:t>A Dialogue of Multiple Perspectives</a:t>
            </a:r>
            <a:endParaRPr lang="en-US" sz="2800" b="1" dirty="0">
              <a:solidFill>
                <a:schemeClr val="accent3">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98474" y="2175164"/>
            <a:ext cx="7556313" cy="3950999"/>
          </a:xfrm>
        </p:spPr>
        <p:txBody>
          <a:bodyPr>
            <a:normAutofit/>
          </a:bodyPr>
          <a:lstStyle/>
          <a:p>
            <a:r>
              <a:rPr lang="en-US" sz="2800" dirty="0" smtClean="0">
                <a:solidFill>
                  <a:schemeClr val="tx1"/>
                </a:solidFill>
                <a:latin typeface="Arial" pitchFamily="34" charset="0"/>
                <a:cs typeface="Arial" pitchFamily="34" charset="0"/>
              </a:rPr>
              <a:t> </a:t>
            </a:r>
            <a:r>
              <a:rPr lang="en-US" sz="3200" b="1" dirty="0" smtClean="0">
                <a:solidFill>
                  <a:schemeClr val="tx1"/>
                </a:solidFill>
                <a:latin typeface="Arial" pitchFamily="34" charset="0"/>
                <a:cs typeface="Arial" pitchFamily="34" charset="0"/>
              </a:rPr>
              <a:t>Authors</a:t>
            </a:r>
            <a:r>
              <a:rPr lang="en-US" sz="3200" dirty="0" smtClean="0">
                <a:solidFill>
                  <a:schemeClr val="tx1"/>
                </a:solidFill>
                <a:latin typeface="Arial" pitchFamily="34" charset="0"/>
                <a:cs typeface="Arial" pitchFamily="34" charset="0"/>
              </a:rPr>
              <a:t>: Jon </a:t>
            </a:r>
            <a:r>
              <a:rPr lang="en-US" sz="3200" dirty="0" err="1" smtClean="0">
                <a:solidFill>
                  <a:schemeClr val="tx1"/>
                </a:solidFill>
                <a:latin typeface="Arial" pitchFamily="34" charset="0"/>
                <a:cs typeface="Arial" pitchFamily="34" charset="0"/>
              </a:rPr>
              <a:t>Krakauer</a:t>
            </a:r>
            <a:r>
              <a:rPr lang="en-US" sz="3200" dirty="0" smtClean="0">
                <a:solidFill>
                  <a:schemeClr val="tx1"/>
                </a:solidFill>
                <a:latin typeface="Arial" pitchFamily="34" charset="0"/>
                <a:cs typeface="Arial" pitchFamily="34" charset="0"/>
              </a:rPr>
              <a:t> (climber/ journalist), </a:t>
            </a:r>
            <a:r>
              <a:rPr lang="en-US" sz="3200" dirty="0" err="1" smtClean="0">
                <a:solidFill>
                  <a:schemeClr val="tx1"/>
                </a:solidFill>
                <a:latin typeface="Arial" pitchFamily="34" charset="0"/>
                <a:cs typeface="Arial" pitchFamily="34" charset="0"/>
              </a:rPr>
              <a:t>Anatoli</a:t>
            </a:r>
            <a:r>
              <a:rPr lang="en-US" sz="3200" dirty="0" smtClean="0">
                <a:solidFill>
                  <a:schemeClr val="tx1"/>
                </a:solidFill>
                <a:latin typeface="Arial" pitchFamily="34" charset="0"/>
                <a:cs typeface="Arial" pitchFamily="34" charset="0"/>
              </a:rPr>
              <a:t> Boukreev (guide), </a:t>
            </a:r>
            <a:r>
              <a:rPr lang="en-US" sz="3200" dirty="0" err="1" smtClean="0">
                <a:solidFill>
                  <a:schemeClr val="tx1"/>
                </a:solidFill>
                <a:latin typeface="Arial" pitchFamily="34" charset="0"/>
                <a:cs typeface="Arial" pitchFamily="34" charset="0"/>
              </a:rPr>
              <a:t>Lopsang</a:t>
            </a:r>
            <a:r>
              <a:rPr lang="en-US" sz="3200" dirty="0" smtClean="0">
                <a:solidFill>
                  <a:schemeClr val="tx1"/>
                </a:solidFill>
                <a:latin typeface="Arial" pitchFamily="34" charset="0"/>
                <a:cs typeface="Arial" pitchFamily="34" charset="0"/>
              </a:rPr>
              <a:t> </a:t>
            </a:r>
            <a:r>
              <a:rPr lang="en-US" sz="3200" dirty="0" err="1" smtClean="0">
                <a:solidFill>
                  <a:schemeClr val="tx1"/>
                </a:solidFill>
                <a:latin typeface="Arial" pitchFamily="34" charset="0"/>
                <a:cs typeface="Arial" pitchFamily="34" charset="0"/>
              </a:rPr>
              <a:t>Jangbu</a:t>
            </a:r>
            <a:r>
              <a:rPr lang="en-US" sz="3200" dirty="0" smtClean="0">
                <a:solidFill>
                  <a:schemeClr val="tx1"/>
                </a:solidFill>
                <a:latin typeface="Arial" pitchFamily="34" charset="0"/>
                <a:cs typeface="Arial" pitchFamily="34" charset="0"/>
              </a:rPr>
              <a:t> (Sherpa)</a:t>
            </a:r>
          </a:p>
          <a:p>
            <a:r>
              <a:rPr lang="en-US" sz="3200" dirty="0" smtClean="0">
                <a:solidFill>
                  <a:schemeClr val="tx1"/>
                </a:solidFill>
                <a:latin typeface="Arial" pitchFamily="34" charset="0"/>
                <a:cs typeface="Arial" pitchFamily="34" charset="0"/>
              </a:rPr>
              <a:t> </a:t>
            </a:r>
            <a:r>
              <a:rPr lang="en-US" sz="3200" b="1" dirty="0" smtClean="0">
                <a:solidFill>
                  <a:schemeClr val="tx1"/>
                </a:solidFill>
                <a:latin typeface="Arial" pitchFamily="34" charset="0"/>
                <a:cs typeface="Arial" pitchFamily="34" charset="0"/>
              </a:rPr>
              <a:t>Genre</a:t>
            </a:r>
            <a:r>
              <a:rPr lang="en-US" sz="3200" dirty="0" smtClean="0">
                <a:solidFill>
                  <a:schemeClr val="tx1"/>
                </a:solidFill>
                <a:latin typeface="Arial" pitchFamily="34" charset="0"/>
                <a:cs typeface="Arial" pitchFamily="34" charset="0"/>
              </a:rPr>
              <a:t>: Website (</a:t>
            </a:r>
            <a:r>
              <a:rPr lang="en-US" sz="3200" i="1" dirty="0" smtClean="0">
                <a:solidFill>
                  <a:schemeClr val="tx1"/>
                </a:solidFill>
                <a:latin typeface="Arial" pitchFamily="34" charset="0"/>
                <a:cs typeface="Arial" pitchFamily="34" charset="0"/>
              </a:rPr>
              <a:t>MountainZone.com</a:t>
            </a:r>
            <a:r>
              <a:rPr lang="en-US" sz="3200" dirty="0" smtClean="0">
                <a:solidFill>
                  <a:schemeClr val="tx1"/>
                </a:solidFill>
                <a:latin typeface="Arial" pitchFamily="34" charset="0"/>
                <a:cs typeface="Arial" pitchFamily="34" charset="0"/>
              </a:rPr>
              <a:t>) </a:t>
            </a:r>
          </a:p>
          <a:p>
            <a:r>
              <a:rPr lang="en-US" sz="3200" b="1" dirty="0" smtClean="0">
                <a:solidFill>
                  <a:schemeClr val="tx1"/>
                </a:solidFill>
                <a:latin typeface="Arial" pitchFamily="34" charset="0"/>
                <a:cs typeface="Arial" pitchFamily="34" charset="0"/>
              </a:rPr>
              <a:t> Point of View</a:t>
            </a:r>
            <a:r>
              <a:rPr lang="en-US" sz="3200" dirty="0" smtClean="0">
                <a:solidFill>
                  <a:schemeClr val="tx1"/>
                </a:solidFill>
                <a:latin typeface="Arial" pitchFamily="34" charset="0"/>
                <a:cs typeface="Arial" pitchFamily="34" charset="0"/>
              </a:rPr>
              <a:t>: First person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2954" y="-177422"/>
            <a:ext cx="8573898" cy="6994478"/>
            <a:chOff x="142954" y="-136478"/>
            <a:chExt cx="8573898" cy="6994478"/>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65" r="43443" b="10171"/>
            <a:stretch/>
          </p:blipFill>
          <p:spPr bwMode="auto">
            <a:xfrm>
              <a:off x="142954" y="-136478"/>
              <a:ext cx="8573898" cy="699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7546" y="941696"/>
              <a:ext cx="1699494" cy="19516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689934" y="6619163"/>
              <a:ext cx="1699494" cy="225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0858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Krakauer’s</a:t>
            </a:r>
            <a:r>
              <a:rPr lang="en-US" dirty="0" smtClean="0"/>
              <a:t> Original Article:</a:t>
            </a:r>
            <a:br>
              <a:rPr lang="en-US" dirty="0" smtClean="0"/>
            </a:br>
            <a:r>
              <a:rPr lang="en-US" sz="3200" dirty="0" smtClean="0"/>
              <a:t>Resource 3.2</a:t>
            </a:r>
            <a:endParaRPr lang="en-US" sz="3200" dirty="0"/>
          </a:p>
        </p:txBody>
      </p:sp>
      <p:sp>
        <p:nvSpPr>
          <p:cNvPr id="3" name="Content Placeholder 2"/>
          <p:cNvSpPr>
            <a:spLocks noGrp="1"/>
          </p:cNvSpPr>
          <p:nvPr>
            <p:ph idx="1"/>
          </p:nvPr>
        </p:nvSpPr>
        <p:spPr>
          <a:xfrm>
            <a:off x="498474" y="1981200"/>
            <a:ext cx="6496529" cy="4144963"/>
          </a:xfrm>
        </p:spPr>
        <p:txBody>
          <a:bodyPr/>
          <a:lstStyle/>
          <a:p>
            <a:r>
              <a:rPr lang="en-US" dirty="0" smtClean="0"/>
              <a:t> </a:t>
            </a:r>
            <a:r>
              <a:rPr lang="en-US" dirty="0" err="1" smtClean="0"/>
              <a:t>Anatoli</a:t>
            </a:r>
            <a:r>
              <a:rPr lang="en-US" dirty="0" smtClean="0"/>
              <a:t> </a:t>
            </a:r>
            <a:r>
              <a:rPr lang="en-US" dirty="0" err="1" smtClean="0"/>
              <a:t>Boukreev</a:t>
            </a:r>
            <a:r>
              <a:rPr lang="en-US" dirty="0" smtClean="0"/>
              <a:t> (guide) and </a:t>
            </a:r>
            <a:r>
              <a:rPr lang="en-US" dirty="0" err="1" smtClean="0"/>
              <a:t>Lopsang</a:t>
            </a:r>
            <a:r>
              <a:rPr lang="en-US" dirty="0" smtClean="0"/>
              <a:t> </a:t>
            </a:r>
            <a:r>
              <a:rPr lang="en-US" dirty="0" err="1" smtClean="0"/>
              <a:t>Jangbu</a:t>
            </a:r>
            <a:r>
              <a:rPr lang="en-US" dirty="0" smtClean="0"/>
              <a:t> (Sherpa) disagreed with statements made by </a:t>
            </a:r>
            <a:r>
              <a:rPr lang="en-US" dirty="0" err="1" smtClean="0"/>
              <a:t>Krakauer</a:t>
            </a:r>
            <a:r>
              <a:rPr lang="en-US" dirty="0" smtClean="0"/>
              <a:t> in his original article. </a:t>
            </a:r>
          </a:p>
          <a:p>
            <a:r>
              <a:rPr lang="en-US" dirty="0" smtClean="0"/>
              <a:t>Let’s look at what he said about them, then we’ll read their responses.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003" y="4449956"/>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828" y="1685433"/>
            <a:ext cx="16954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286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First Reading: “</a:t>
            </a:r>
            <a:r>
              <a:rPr lang="en-US" sz="3200" dirty="0" err="1" smtClean="0"/>
              <a:t>Anatoli</a:t>
            </a:r>
            <a:r>
              <a:rPr lang="en-US" sz="3200" dirty="0" smtClean="0"/>
              <a:t> Boukreev Responds to Jon </a:t>
            </a:r>
            <a:r>
              <a:rPr lang="en-US" sz="3200" dirty="0" err="1" smtClean="0"/>
              <a:t>Krakauer</a:t>
            </a:r>
            <a:r>
              <a:rPr lang="en-US" sz="3200" dirty="0" smtClean="0"/>
              <a:t>”</a:t>
            </a:r>
            <a:endParaRPr lang="en-US" sz="3200" dirty="0"/>
          </a:p>
        </p:txBody>
      </p:sp>
      <p:sp>
        <p:nvSpPr>
          <p:cNvPr id="3" name="Content Placeholder 2"/>
          <p:cNvSpPr>
            <a:spLocks noGrp="1"/>
          </p:cNvSpPr>
          <p:nvPr>
            <p:ph idx="1"/>
          </p:nvPr>
        </p:nvSpPr>
        <p:spPr>
          <a:xfrm>
            <a:off x="498474" y="1981200"/>
            <a:ext cx="7881251" cy="2181367"/>
          </a:xfrm>
        </p:spPr>
        <p:txBody>
          <a:bodyPr>
            <a:normAutofit/>
          </a:bodyPr>
          <a:lstStyle/>
          <a:p>
            <a:r>
              <a:rPr lang="en-US" dirty="0" smtClean="0"/>
              <a:t> </a:t>
            </a:r>
            <a:r>
              <a:rPr lang="en-US" dirty="0" smtClean="0">
                <a:solidFill>
                  <a:schemeClr val="tx1"/>
                </a:solidFill>
              </a:rPr>
              <a:t>Turn to </a:t>
            </a:r>
            <a:r>
              <a:rPr lang="en-US" b="1" dirty="0" smtClean="0">
                <a:solidFill>
                  <a:schemeClr val="tx1"/>
                </a:solidFill>
              </a:rPr>
              <a:t>Resource 3.3 </a:t>
            </a:r>
            <a:r>
              <a:rPr lang="en-US" dirty="0" smtClean="0">
                <a:solidFill>
                  <a:schemeClr val="tx1"/>
                </a:solidFill>
              </a:rPr>
              <a:t>in your workbook and we will read and annotate the article together.</a:t>
            </a:r>
            <a:endParaRPr lang="en-US" dirty="0">
              <a:solidFill>
                <a:schemeClr val="tx1"/>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06" t="33769" r="12702" b="43097"/>
          <a:stretch/>
        </p:blipFill>
        <p:spPr bwMode="auto">
          <a:xfrm>
            <a:off x="0" y="3793845"/>
            <a:ext cx="9143999" cy="161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065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50" y="272150"/>
            <a:ext cx="7259860" cy="696841"/>
          </a:xfrm>
        </p:spPr>
        <p:txBody>
          <a:bodyPr/>
          <a:lstStyle/>
          <a:p>
            <a:r>
              <a:rPr lang="en-US" dirty="0" smtClean="0"/>
              <a:t>Do/Say Chart: </a:t>
            </a:r>
            <a:r>
              <a:rPr lang="en-US" sz="2800" dirty="0" smtClean="0"/>
              <a:t>Resource 3.4</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24" t="21875" r="54790" b="26314"/>
          <a:stretch/>
        </p:blipFill>
        <p:spPr bwMode="auto">
          <a:xfrm>
            <a:off x="930258" y="1035881"/>
            <a:ext cx="7108274" cy="575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79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25" t="25187" r="25879" b="16254"/>
          <a:stretch/>
        </p:blipFill>
        <p:spPr bwMode="auto">
          <a:xfrm>
            <a:off x="804616" y="1719620"/>
            <a:ext cx="7108274" cy="486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24" t="21875" r="54790" b="68159"/>
          <a:stretch/>
        </p:blipFill>
        <p:spPr bwMode="auto">
          <a:xfrm>
            <a:off x="804616" y="612802"/>
            <a:ext cx="7108274" cy="110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416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352</TotalTime>
  <Words>428</Words>
  <Application>Microsoft Office PowerPoint</Application>
  <PresentationFormat>On-screen Show (4:3)</PresentationFormat>
  <Paragraphs>46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Advantage</vt:lpstr>
      <vt:lpstr>Unit 3: Lesson 3</vt:lpstr>
      <vt:lpstr>Big Idea/Essential Questions</vt:lpstr>
      <vt:lpstr>PowerPoint Presentation</vt:lpstr>
      <vt:lpstr>Source: MountainZone.com A Dialogue of Multiple Perspectives</vt:lpstr>
      <vt:lpstr>PowerPoint Presentation</vt:lpstr>
      <vt:lpstr>Krakauer’s Original Article: Resource 3.2</vt:lpstr>
      <vt:lpstr>First Reading: “Anatoli Boukreev Responds to Jon Krakauer”</vt:lpstr>
      <vt:lpstr>Do/Say Chart: Resource 3.4</vt:lpstr>
      <vt:lpstr>PowerPoint Presentation</vt:lpstr>
      <vt:lpstr>PowerPoint Presentation</vt:lpstr>
      <vt:lpstr>Class Discussion</vt:lpstr>
      <vt:lpstr>Lopsang Jangbu Sherpa’s Response</vt:lpstr>
      <vt:lpstr>Do/Say Chart: Resource 3.7</vt:lpstr>
      <vt:lpstr>Academic Summary  (Resource 3.8)</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Jennie</cp:lastModifiedBy>
  <cp:revision>104</cp:revision>
  <dcterms:created xsi:type="dcterms:W3CDTF">2013-06-20T15:37:38Z</dcterms:created>
  <dcterms:modified xsi:type="dcterms:W3CDTF">2013-08-16T17:41:13Z</dcterms:modified>
</cp:coreProperties>
</file>