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49" y="484094"/>
            <a:ext cx="7365304" cy="1116106"/>
          </a:xfrm>
          <a:ln w="25400">
            <a:solidFill>
              <a:schemeClr val="tx1"/>
            </a:solidFill>
          </a:ln>
        </p:spPr>
        <p:txBody>
          <a:bodyPr anchor="ctr"/>
          <a:lstStyle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7FD40F7-AF85-B747-B139-BAF0B3F8E7E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2730835-E4FE-3B4F-B73F-961CBCE402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965" y="1405479"/>
            <a:ext cx="4038600" cy="9334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Unit 3: Lesson 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965" y="2155520"/>
            <a:ext cx="4038600" cy="74855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Irony in “Into Thin Air”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5" y="4751513"/>
            <a:ext cx="8556171" cy="1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/>
          <a:stretch/>
        </p:blipFill>
        <p:spPr bwMode="auto">
          <a:xfrm>
            <a:off x="6829425" y="244000"/>
            <a:ext cx="2002060" cy="201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6725"/>
          <a:stretch/>
        </p:blipFill>
        <p:spPr bwMode="auto">
          <a:xfrm>
            <a:off x="4632457" y="2486025"/>
            <a:ext cx="2025519" cy="19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Three-Step Interview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119053" cy="4144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en-US" u="sng" dirty="0" smtClean="0">
                <a:solidFill>
                  <a:schemeClr val="tx1"/>
                </a:solidFill>
              </a:rPr>
              <a:t>Step 2:</a:t>
            </a:r>
            <a:r>
              <a:rPr lang="en-US" dirty="0" smtClean="0">
                <a:solidFill>
                  <a:schemeClr val="tx1"/>
                </a:solidFill>
              </a:rPr>
              <a:t> Student B now interviews Student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and Student D interviews Student C.    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Students B and D will listen carefully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to the responses because they will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be repeating their partner’s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response to the table group.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Three-Step Interview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119053" cy="4144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en-US" u="sng" dirty="0" smtClean="0">
                <a:solidFill>
                  <a:schemeClr val="tx1"/>
                </a:solidFill>
              </a:rPr>
              <a:t>Step 3:</a:t>
            </a:r>
            <a:r>
              <a:rPr lang="en-US" dirty="0" smtClean="0">
                <a:solidFill>
                  <a:schemeClr val="tx1"/>
                </a:solidFill>
              </a:rPr>
              <a:t> Each person shares, round robin to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dirty="0" smtClean="0">
                <a:solidFill>
                  <a:schemeClr val="tx1"/>
                </a:solidFill>
              </a:rPr>
              <a:t>the table group, his/her partner’s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dirty="0" smtClean="0">
                <a:solidFill>
                  <a:schemeClr val="tx1"/>
                </a:solidFill>
              </a:rPr>
              <a:t>response to the </a:t>
            </a:r>
            <a:r>
              <a:rPr lang="en-US" dirty="0" err="1" smtClean="0">
                <a:solidFill>
                  <a:schemeClr val="tx1"/>
                </a:solidFill>
              </a:rPr>
              <a:t>quickwrite</a:t>
            </a:r>
            <a:r>
              <a:rPr lang="en-US" dirty="0" smtClean="0">
                <a:solidFill>
                  <a:schemeClr val="tx1"/>
                </a:solidFill>
              </a:rPr>
              <a:t> question.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Read: “Into Thin Air”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3600" dirty="0" smtClean="0"/>
              <a:t>Answer text-dependent questions during the reading (Resource 2.2)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Quickwrite with Three-Step Interview </a:t>
            </a:r>
            <a:r>
              <a:rPr lang="en-US" sz="3200" dirty="0" smtClean="0"/>
              <a:t>(Resource 2.3)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sz="4000" u="sng" dirty="0" smtClean="0">
                <a:solidFill>
                  <a:schemeClr val="tx1"/>
                </a:solidFill>
              </a:rPr>
              <a:t>Quickwrite</a:t>
            </a:r>
            <a:r>
              <a:rPr lang="en-US" sz="4000" dirty="0" smtClean="0">
                <a:solidFill>
                  <a:schemeClr val="tx1"/>
                </a:solidFill>
              </a:rPr>
              <a:t>: Many unexpected events happened to the climbers on Mt. Everest. Pick </a:t>
            </a:r>
            <a:r>
              <a:rPr lang="en-US" sz="4000" u="sng" dirty="0" smtClean="0">
                <a:solidFill>
                  <a:schemeClr val="tx1"/>
                </a:solidFill>
              </a:rPr>
              <a:t>one person</a:t>
            </a:r>
            <a:r>
              <a:rPr lang="en-US" sz="4000" dirty="0" smtClean="0">
                <a:solidFill>
                  <a:schemeClr val="tx1"/>
                </a:solidFill>
              </a:rPr>
              <a:t> and discuss their reaction(s) to the unexpected events and how this experience changed their life.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Three-Step Interview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008217" cy="4144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en-US" u="sng" dirty="0" smtClean="0">
                <a:solidFill>
                  <a:schemeClr val="tx1"/>
                </a:solidFill>
              </a:rPr>
              <a:t>Step 1:</a:t>
            </a:r>
            <a:r>
              <a:rPr lang="en-US" dirty="0" smtClean="0">
                <a:solidFill>
                  <a:schemeClr val="tx1"/>
                </a:solidFill>
              </a:rPr>
              <a:t> Using the </a:t>
            </a:r>
            <a:r>
              <a:rPr lang="en-US" dirty="0" err="1" smtClean="0">
                <a:solidFill>
                  <a:schemeClr val="tx1"/>
                </a:solidFill>
              </a:rPr>
              <a:t>quickwrite</a:t>
            </a:r>
            <a:r>
              <a:rPr lang="en-US" dirty="0" smtClean="0">
                <a:solidFill>
                  <a:schemeClr val="tx1"/>
                </a:solidFill>
              </a:rPr>
              <a:t> prompt,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 A interviews Student B and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 C interviews Student D.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Students A and C will listen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carefully to the responses because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they will be repeating their partner’s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response to the table group.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Three-Step Interview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119053" cy="4144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en-US" u="sng" dirty="0" smtClean="0">
                <a:solidFill>
                  <a:schemeClr val="tx1"/>
                </a:solidFill>
              </a:rPr>
              <a:t>Step 2:</a:t>
            </a:r>
            <a:r>
              <a:rPr lang="en-US" dirty="0" smtClean="0">
                <a:solidFill>
                  <a:schemeClr val="tx1"/>
                </a:solidFill>
              </a:rPr>
              <a:t> Student B now interviews Student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and Student D interviews Student C.    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Students B and D will listen carefully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to the responses because they will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be repeating their partner’s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response to the table group.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Three-Step Interview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119053" cy="4144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en-US" u="sng" dirty="0" smtClean="0">
                <a:solidFill>
                  <a:schemeClr val="tx1"/>
                </a:solidFill>
              </a:rPr>
              <a:t>Step 3:</a:t>
            </a:r>
            <a:r>
              <a:rPr lang="en-US" dirty="0" smtClean="0">
                <a:solidFill>
                  <a:schemeClr val="tx1"/>
                </a:solidFill>
              </a:rPr>
              <a:t> Each person shares, round robin to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dirty="0" smtClean="0">
                <a:solidFill>
                  <a:schemeClr val="tx1"/>
                </a:solidFill>
              </a:rPr>
              <a:t>the table group, his/her partner’s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dirty="0" smtClean="0">
                <a:solidFill>
                  <a:schemeClr val="tx1"/>
                </a:solidFill>
              </a:rPr>
              <a:t>response to the </a:t>
            </a:r>
            <a:r>
              <a:rPr lang="en-US" dirty="0" err="1" smtClean="0">
                <a:solidFill>
                  <a:schemeClr val="tx1"/>
                </a:solidFill>
              </a:rPr>
              <a:t>quickwrite</a:t>
            </a:r>
            <a:r>
              <a:rPr lang="en-US" dirty="0" smtClean="0">
                <a:solidFill>
                  <a:schemeClr val="tx1"/>
                </a:solidFill>
              </a:rPr>
              <a:t> question.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Read with </a:t>
            </a:r>
            <a:br>
              <a:rPr lang="en-US" dirty="0" smtClean="0"/>
            </a:br>
            <a:r>
              <a:rPr lang="en-US" dirty="0" smtClean="0"/>
              <a:t>Depth and Complexity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Turn to Resource 2.4 and read the passage </a:t>
            </a:r>
            <a:r>
              <a:rPr lang="en-US" u="sng" dirty="0" smtClean="0"/>
              <a:t>on your own</a:t>
            </a:r>
            <a:r>
              <a:rPr lang="en-US" dirty="0" smtClean="0"/>
              <a:t>.</a:t>
            </a:r>
          </a:p>
          <a:p>
            <a:r>
              <a:rPr lang="en-US" dirty="0"/>
              <a:t> </a:t>
            </a:r>
            <a:r>
              <a:rPr lang="en-US" dirty="0" smtClean="0"/>
              <a:t>Complete the Depth and Complexity Frame (Resource 2.5)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525812"/>
            <a:ext cx="8049491" cy="5728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819" y="220535"/>
            <a:ext cx="12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DETAILS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5964" y="821729"/>
            <a:ext cx="401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E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T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H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</a:t>
            </a:r>
          </a:p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693" y="821729"/>
            <a:ext cx="401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B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G</a:t>
            </a: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D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E</a:t>
            </a:r>
          </a:p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2582" y="6244256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UNANSWERED QUESTIONS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&amp; Complexity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022071" cy="444730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Details</a:t>
            </a:r>
            <a:r>
              <a:rPr lang="en-US" dirty="0" smtClean="0"/>
              <a:t> (flower): fill in this section with details you find in the text.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Big Idea </a:t>
            </a:r>
            <a:r>
              <a:rPr lang="en-US" dirty="0" smtClean="0"/>
              <a:t>(columns): What is the main idea of the passage?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Ethics</a:t>
            </a:r>
            <a:r>
              <a:rPr lang="en-US" dirty="0" smtClean="0"/>
              <a:t> (black &amp; white square): What is morally questionable about this passage? What issues does it deal with?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Unanswered Questions </a:t>
            </a:r>
            <a:r>
              <a:rPr lang="en-US" dirty="0" smtClean="0"/>
              <a:t>(???): What questions does this passage bring up? What questions are you left with after reading?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5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Big Idea/Essential 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Big Idea: Change can be unexpected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 Essential Questions: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How do people respond to unexpected change?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How do author’s use irony to create a feeling of mystery, suspense, or surprise?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49" y="484094"/>
            <a:ext cx="7365304" cy="1116106"/>
          </a:xfrm>
          <a:ln w="25400">
            <a:solidFill>
              <a:schemeClr val="tx1"/>
            </a:solidFill>
          </a:ln>
        </p:spPr>
        <p:txBody>
          <a:bodyPr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Text: “Into Thin Air”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28592"/>
            <a:ext cx="7556313" cy="4397571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Author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Jon Krakauer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Genre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Magazine Article (</a:t>
            </a:r>
            <a:r>
              <a:rPr lang="en-US" sz="3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Outside Magazine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later expanded into a non-fiction book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Point of View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First person 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Jon Krakauer participated in the climb up Mt. Everest. This is therefore an example of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participatory journalism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Background Information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2369417" cy="4144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Read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3200" dirty="0" smtClean="0">
                <a:solidFill>
                  <a:schemeClr val="tx1"/>
                </a:solidFill>
              </a:rPr>
              <a:t>textbook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   page 350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Review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   pictures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3200" dirty="0" smtClean="0">
                <a:solidFill>
                  <a:schemeClr val="tx1"/>
                </a:solidFill>
              </a:rPr>
              <a:t>on page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3200" dirty="0" smtClean="0">
                <a:solidFill>
                  <a:schemeClr val="tx1"/>
                </a:solidFill>
              </a:rPr>
              <a:t>351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91" y="1865859"/>
            <a:ext cx="5656118" cy="499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85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Words Essential to Understanding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157011" cy="447501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 </a:t>
            </a:r>
            <a:r>
              <a:rPr lang="en-US" b="1" dirty="0">
                <a:solidFill>
                  <a:schemeClr val="tx1"/>
                </a:solidFill>
              </a:rPr>
              <a:t>acclimatize</a:t>
            </a:r>
            <a:r>
              <a:rPr lang="en-US" dirty="0">
                <a:solidFill>
                  <a:schemeClr val="tx1"/>
                </a:solidFill>
              </a:rPr>
              <a:t>: to adapt to a new </a:t>
            </a:r>
            <a:r>
              <a:rPr lang="en-US" dirty="0" smtClean="0">
                <a:solidFill>
                  <a:schemeClr val="tx1"/>
                </a:solidFill>
              </a:rPr>
              <a:t>temperature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  altitude</a:t>
            </a:r>
            <a:r>
              <a:rPr lang="en-US" dirty="0">
                <a:solidFill>
                  <a:schemeClr val="tx1"/>
                </a:solidFill>
              </a:rPr>
              <a:t>, climate, </a:t>
            </a:r>
            <a:r>
              <a:rPr lang="en-US" dirty="0" smtClean="0">
                <a:solidFill>
                  <a:schemeClr val="tx1"/>
                </a:solidFill>
              </a:rPr>
              <a:t>environment</a:t>
            </a:r>
            <a:r>
              <a:rPr lang="en-US" dirty="0">
                <a:solidFill>
                  <a:schemeClr val="tx1"/>
                </a:solidFill>
              </a:rPr>
              <a:t>, or situation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apex</a:t>
            </a:r>
            <a:r>
              <a:rPr lang="en-US" dirty="0" smtClean="0">
                <a:solidFill>
                  <a:schemeClr val="tx1"/>
                </a:solidFill>
              </a:rPr>
              <a:t>: the uppermost point; vertex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ascend</a:t>
            </a:r>
            <a:r>
              <a:rPr lang="en-US" dirty="0" smtClean="0">
                <a:solidFill>
                  <a:schemeClr val="tx1"/>
                </a:solidFill>
              </a:rPr>
              <a:t>: to move upward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descend</a:t>
            </a:r>
            <a:r>
              <a:rPr lang="en-US" dirty="0" smtClean="0">
                <a:solidFill>
                  <a:schemeClr val="tx1"/>
                </a:solidFill>
              </a:rPr>
              <a:t>: to move downward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Sherpa</a:t>
            </a:r>
            <a:r>
              <a:rPr lang="en-US" dirty="0" smtClean="0">
                <a:solidFill>
                  <a:schemeClr val="tx1"/>
                </a:solidFill>
              </a:rPr>
              <a:t>: a member </a:t>
            </a:r>
            <a:r>
              <a:rPr lang="en-US" dirty="0">
                <a:solidFill>
                  <a:schemeClr val="tx1"/>
                </a:solidFill>
              </a:rPr>
              <a:t>of a Tibetan people living on the high southern slopes of the Himalayas in eastern Nepal and known for providing support for foreign trekkers and mountain climbers</a:t>
            </a:r>
          </a:p>
        </p:txBody>
      </p:sp>
    </p:spTree>
    <p:extLst>
      <p:ext uri="{BB962C8B-B14F-4D97-AF65-F5344CB8AC3E}">
        <p14:creationId xmlns:p14="http://schemas.microsoft.com/office/powerpoint/2010/main" val="1777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Everest Video</a:t>
            </a:r>
            <a:endParaRPr lang="en-US" dirty="0"/>
          </a:p>
        </p:txBody>
      </p:sp>
      <p:pic>
        <p:nvPicPr>
          <p:cNvPr id="4" name="Mount_Everes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0" y="1981200"/>
            <a:ext cx="6218238" cy="4144963"/>
          </a:xfrm>
        </p:spPr>
      </p:pic>
    </p:spTree>
    <p:extLst>
      <p:ext uri="{BB962C8B-B14F-4D97-AF65-F5344CB8AC3E}">
        <p14:creationId xmlns:p14="http://schemas.microsoft.com/office/powerpoint/2010/main" val="16433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Discussion: </a:t>
            </a:r>
            <a:br>
              <a:rPr lang="en-US" dirty="0" smtClean="0"/>
            </a:br>
            <a:r>
              <a:rPr lang="en-US" dirty="0" smtClean="0"/>
              <a:t>“Into Thin Air”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130232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u="sng" dirty="0" smtClean="0">
                <a:solidFill>
                  <a:schemeClr val="tx1"/>
                </a:solidFill>
              </a:rPr>
              <a:t>literal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u="sng" dirty="0" smtClean="0">
                <a:solidFill>
                  <a:schemeClr val="tx1"/>
                </a:solidFill>
              </a:rPr>
              <a:t>figurative</a:t>
            </a:r>
            <a:r>
              <a:rPr lang="en-US" dirty="0" smtClean="0">
                <a:solidFill>
                  <a:schemeClr val="tx1"/>
                </a:solidFill>
              </a:rPr>
              <a:t> meanings does this title have?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474" y="3283527"/>
            <a:ext cx="811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Literal: the altitude causes the air to become thin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473" y="4502727"/>
            <a:ext cx="811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Figurative: the title may refer to people vanishing or disappearing “into thin air”</a:t>
            </a:r>
          </a:p>
        </p:txBody>
      </p:sp>
    </p:spTree>
    <p:extLst>
      <p:ext uri="{BB962C8B-B14F-4D97-AF65-F5344CB8AC3E}">
        <p14:creationId xmlns:p14="http://schemas.microsoft.com/office/powerpoint/2010/main" val="322006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Quickwrite with Three-Step Interview </a:t>
            </a:r>
            <a:r>
              <a:rPr lang="en-US" sz="3200" dirty="0" smtClean="0"/>
              <a:t>(Resource 2.1)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4000" u="sng" dirty="0" smtClean="0">
                <a:solidFill>
                  <a:schemeClr val="tx1"/>
                </a:solidFill>
              </a:rPr>
              <a:t>Quickwrite</a:t>
            </a:r>
            <a:r>
              <a:rPr lang="en-US" sz="4000" dirty="0" smtClean="0">
                <a:solidFill>
                  <a:schemeClr val="tx1"/>
                </a:solidFill>
              </a:rPr>
              <a:t>: Have you ever risked your life for an adventure or a thrill? If so, what did you do and why? If not, why do you think people are willing to risk their lives for adventure?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Three-Step Interview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008217" cy="4144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en-US" u="sng" dirty="0" smtClean="0">
                <a:solidFill>
                  <a:schemeClr val="tx1"/>
                </a:solidFill>
              </a:rPr>
              <a:t>Step 1:</a:t>
            </a:r>
            <a:r>
              <a:rPr lang="en-US" dirty="0" smtClean="0">
                <a:solidFill>
                  <a:schemeClr val="tx1"/>
                </a:solidFill>
              </a:rPr>
              <a:t> Using the </a:t>
            </a:r>
            <a:r>
              <a:rPr lang="en-US" dirty="0" err="1" smtClean="0">
                <a:solidFill>
                  <a:schemeClr val="tx1"/>
                </a:solidFill>
              </a:rPr>
              <a:t>quickwrite</a:t>
            </a:r>
            <a:r>
              <a:rPr lang="en-US" dirty="0" smtClean="0">
                <a:solidFill>
                  <a:schemeClr val="tx1"/>
                </a:solidFill>
              </a:rPr>
              <a:t> prompt,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 A interviews Student B and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 C interviews Student D.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Students A and C will listen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carefully to the responses because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they will be repeating their partner’s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response to the table group.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3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120</TotalTime>
  <Words>730</Words>
  <Application>Microsoft Office PowerPoint</Application>
  <PresentationFormat>On-screen Show (4:3)</PresentationFormat>
  <Paragraphs>100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Advantage</vt:lpstr>
      <vt:lpstr>Unit 3: Lesson 2</vt:lpstr>
      <vt:lpstr>Big Idea/Essential Questions</vt:lpstr>
      <vt:lpstr>Text: “Into Thin Air”</vt:lpstr>
      <vt:lpstr>Background Information</vt:lpstr>
      <vt:lpstr>Key Words Essential to Understanding</vt:lpstr>
      <vt:lpstr>Mt. Everest Video</vt:lpstr>
      <vt:lpstr>Class Discussion:  “Into Thin Air”</vt:lpstr>
      <vt:lpstr>Quickwrite with Three-Step Interview (Resource 2.1)</vt:lpstr>
      <vt:lpstr>Three-Step Interview Process</vt:lpstr>
      <vt:lpstr>Three-Step Interview Process</vt:lpstr>
      <vt:lpstr>Three-Step Interview Process</vt:lpstr>
      <vt:lpstr>Read: “Into Thin Air”</vt:lpstr>
      <vt:lpstr>Quickwrite with Three-Step Interview (Resource 2.3)</vt:lpstr>
      <vt:lpstr>Three-Step Interview Process</vt:lpstr>
      <vt:lpstr>Three-Step Interview Process</vt:lpstr>
      <vt:lpstr>Three-Step Interview Process</vt:lpstr>
      <vt:lpstr>Close Read with  Depth and Complexity Frame</vt:lpstr>
      <vt:lpstr>PowerPoint Presentation</vt:lpstr>
      <vt:lpstr>Depth &amp; Complexity Frame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Teacher</dc:creator>
  <cp:lastModifiedBy>Jennie</cp:lastModifiedBy>
  <cp:revision>44</cp:revision>
  <dcterms:created xsi:type="dcterms:W3CDTF">2013-06-20T15:37:38Z</dcterms:created>
  <dcterms:modified xsi:type="dcterms:W3CDTF">2013-07-17T19:46:32Z</dcterms:modified>
</cp:coreProperties>
</file>