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1" r:id="rId15"/>
    <p:sldId id="302" r:id="rId16"/>
    <p:sldId id="300" r:id="rId17"/>
    <p:sldId id="256" r:id="rId18"/>
    <p:sldId id="261" r:id="rId19"/>
    <p:sldId id="259" r:id="rId20"/>
    <p:sldId id="281" r:id="rId21"/>
    <p:sldId id="260" r:id="rId22"/>
    <p:sldId id="274" r:id="rId23"/>
    <p:sldId id="257" r:id="rId24"/>
    <p:sldId id="258" r:id="rId25"/>
    <p:sldId id="262" r:id="rId26"/>
    <p:sldId id="268" r:id="rId27"/>
    <p:sldId id="269" r:id="rId28"/>
    <p:sldId id="271" r:id="rId29"/>
    <p:sldId id="275" r:id="rId30"/>
    <p:sldId id="272" r:id="rId31"/>
    <p:sldId id="277" r:id="rId32"/>
    <p:sldId id="273" r:id="rId33"/>
    <p:sldId id="270" r:id="rId34"/>
    <p:sldId id="283" r:id="rId35"/>
    <p:sldId id="284" r:id="rId36"/>
    <p:sldId id="285" r:id="rId37"/>
    <p:sldId id="286" r:id="rId38"/>
    <p:sldId id="278" r:id="rId39"/>
    <p:sldId id="267" r:id="rId40"/>
    <p:sldId id="280" r:id="rId41"/>
    <p:sldId id="26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5CECC4-2B0D-4C0F-9F2C-1260593FB58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FBEA61D-7AAA-4049-A77A-3AD4445E4E12}">
      <dgm:prSet phldrT="[Text]"/>
      <dgm:spPr>
        <a:solidFill>
          <a:srgbClr val="FF0000"/>
        </a:solidFill>
      </dgm:spPr>
      <dgm:t>
        <a:bodyPr/>
        <a:lstStyle/>
        <a:p>
          <a:r>
            <a:rPr lang="en-US" u="sng" dirty="0" smtClean="0"/>
            <a:t>Big Idea: </a:t>
          </a:r>
          <a:r>
            <a:rPr lang="en-US" dirty="0" smtClean="0"/>
            <a:t>Change Can Be Unexpected</a:t>
          </a:r>
          <a:endParaRPr lang="en-US" dirty="0"/>
        </a:p>
      </dgm:t>
    </dgm:pt>
    <dgm:pt modelId="{5364E665-50A4-4DAF-AA89-6B3B5C565888}" type="parTrans" cxnId="{DE0057D4-B9A5-43C0-AB4F-42995E9ED337}">
      <dgm:prSet/>
      <dgm:spPr/>
      <dgm:t>
        <a:bodyPr/>
        <a:lstStyle/>
        <a:p>
          <a:endParaRPr lang="en-US"/>
        </a:p>
      </dgm:t>
    </dgm:pt>
    <dgm:pt modelId="{CA3CF868-CD1E-49A8-9407-D2722896B63F}" type="sibTrans" cxnId="{DE0057D4-B9A5-43C0-AB4F-42995E9ED337}">
      <dgm:prSet/>
      <dgm:spPr/>
      <dgm:t>
        <a:bodyPr/>
        <a:lstStyle/>
        <a:p>
          <a:endParaRPr lang="en-US"/>
        </a:p>
      </dgm:t>
    </dgm:pt>
    <dgm:pt modelId="{C6A3AD93-046F-40CC-9CD2-B69E910C73BB}">
      <dgm:prSet phldrT="[Text]"/>
      <dgm:spPr/>
      <dgm:t>
        <a:bodyPr/>
        <a:lstStyle/>
        <a:p>
          <a:r>
            <a:rPr lang="en-US" dirty="0" smtClean="0"/>
            <a:t>1. Irony</a:t>
          </a:r>
          <a:endParaRPr lang="en-US" dirty="0"/>
        </a:p>
      </dgm:t>
    </dgm:pt>
    <dgm:pt modelId="{27EC6613-934F-421B-B1D8-8988834D9FBD}" type="parTrans" cxnId="{16F48D95-67B7-4067-800D-762D638D484F}">
      <dgm:prSet/>
      <dgm:spPr/>
      <dgm:t>
        <a:bodyPr/>
        <a:lstStyle/>
        <a:p>
          <a:endParaRPr lang="en-US"/>
        </a:p>
      </dgm:t>
    </dgm:pt>
    <dgm:pt modelId="{FDDE0914-E272-4BE0-84F8-E7D24C062B84}" type="sibTrans" cxnId="{16F48D95-67B7-4067-800D-762D638D484F}">
      <dgm:prSet/>
      <dgm:spPr/>
      <dgm:t>
        <a:bodyPr/>
        <a:lstStyle/>
        <a:p>
          <a:endParaRPr lang="en-US"/>
        </a:p>
      </dgm:t>
    </dgm:pt>
    <dgm:pt modelId="{3759BF3E-DAB6-4E02-B4ED-34542585C36E}">
      <dgm:prSet phldrT="[Text]"/>
      <dgm:spPr/>
      <dgm:t>
        <a:bodyPr/>
        <a:lstStyle/>
        <a:p>
          <a:r>
            <a:rPr lang="en-US" dirty="0" smtClean="0"/>
            <a:t>2. Essential Questions</a:t>
          </a:r>
          <a:endParaRPr lang="en-US" dirty="0"/>
        </a:p>
      </dgm:t>
    </dgm:pt>
    <dgm:pt modelId="{533682AA-9136-40BB-9039-0A7852702430}" type="parTrans" cxnId="{A30C47A1-F280-471A-8A54-5B543CB0A5CB}">
      <dgm:prSet/>
      <dgm:spPr/>
      <dgm:t>
        <a:bodyPr/>
        <a:lstStyle/>
        <a:p>
          <a:endParaRPr lang="en-US"/>
        </a:p>
      </dgm:t>
    </dgm:pt>
    <dgm:pt modelId="{4A1DCAFD-9A9E-4246-8F78-8E587D4BB1EA}" type="sibTrans" cxnId="{A30C47A1-F280-471A-8A54-5B543CB0A5CB}">
      <dgm:prSet/>
      <dgm:spPr/>
      <dgm:t>
        <a:bodyPr/>
        <a:lstStyle/>
        <a:p>
          <a:endParaRPr lang="en-US"/>
        </a:p>
      </dgm:t>
    </dgm:pt>
    <dgm:pt modelId="{2196223B-B38A-42DE-8747-0512DDB19225}">
      <dgm:prSet phldrT="[Text]"/>
      <dgm:spPr/>
      <dgm:t>
        <a:bodyPr/>
        <a:lstStyle/>
        <a:p>
          <a:r>
            <a:rPr lang="en-US" dirty="0" smtClean="0"/>
            <a:t>3. Perspective</a:t>
          </a:r>
          <a:endParaRPr lang="en-US" dirty="0"/>
        </a:p>
      </dgm:t>
    </dgm:pt>
    <dgm:pt modelId="{5FAD55CD-3AF9-40C3-92C2-967E193AA5E7}" type="parTrans" cxnId="{B70989F9-7DD8-47E2-8EC9-34697979D58A}">
      <dgm:prSet/>
      <dgm:spPr/>
      <dgm:t>
        <a:bodyPr/>
        <a:lstStyle/>
        <a:p>
          <a:endParaRPr lang="en-US"/>
        </a:p>
      </dgm:t>
    </dgm:pt>
    <dgm:pt modelId="{27B7A038-CEC0-4749-8754-3AF2F26C88B7}" type="sibTrans" cxnId="{B70989F9-7DD8-47E2-8EC9-34697979D58A}">
      <dgm:prSet/>
      <dgm:spPr/>
      <dgm:t>
        <a:bodyPr/>
        <a:lstStyle/>
        <a:p>
          <a:endParaRPr lang="en-US"/>
        </a:p>
      </dgm:t>
    </dgm:pt>
    <dgm:pt modelId="{DBE91DC2-C9CB-4201-9101-910860987E41}" type="pres">
      <dgm:prSet presAssocID="{485CECC4-2B0D-4C0F-9F2C-1260593FB58A}" presName="cycle" presStyleCnt="0">
        <dgm:presLayoutVars>
          <dgm:chMax val="1"/>
          <dgm:dir/>
          <dgm:animLvl val="ctr"/>
          <dgm:resizeHandles val="exact"/>
        </dgm:presLayoutVars>
      </dgm:prSet>
      <dgm:spPr/>
      <dgm:t>
        <a:bodyPr/>
        <a:lstStyle/>
        <a:p>
          <a:endParaRPr lang="en-US"/>
        </a:p>
      </dgm:t>
    </dgm:pt>
    <dgm:pt modelId="{D2B87F36-0611-4D31-9B39-A5854BC6B53B}" type="pres">
      <dgm:prSet presAssocID="{EFBEA61D-7AAA-4049-A77A-3AD4445E4E12}" presName="centerShape" presStyleLbl="node0" presStyleIdx="0" presStyleCnt="1"/>
      <dgm:spPr/>
      <dgm:t>
        <a:bodyPr/>
        <a:lstStyle/>
        <a:p>
          <a:endParaRPr lang="en-US"/>
        </a:p>
      </dgm:t>
    </dgm:pt>
    <dgm:pt modelId="{1144A1B8-3811-4062-A291-111059CDDF32}" type="pres">
      <dgm:prSet presAssocID="{27EC6613-934F-421B-B1D8-8988834D9FBD}" presName="parTrans" presStyleLbl="bgSibTrans2D1" presStyleIdx="0" presStyleCnt="3"/>
      <dgm:spPr/>
      <dgm:t>
        <a:bodyPr/>
        <a:lstStyle/>
        <a:p>
          <a:endParaRPr lang="en-US"/>
        </a:p>
      </dgm:t>
    </dgm:pt>
    <dgm:pt modelId="{4AB792BD-7EEC-4ACD-92E7-FDD63EB43EE4}" type="pres">
      <dgm:prSet presAssocID="{C6A3AD93-046F-40CC-9CD2-B69E910C73BB}" presName="node" presStyleLbl="node1" presStyleIdx="0" presStyleCnt="3">
        <dgm:presLayoutVars>
          <dgm:bulletEnabled val="1"/>
        </dgm:presLayoutVars>
      </dgm:prSet>
      <dgm:spPr/>
      <dgm:t>
        <a:bodyPr/>
        <a:lstStyle/>
        <a:p>
          <a:endParaRPr lang="en-US"/>
        </a:p>
      </dgm:t>
    </dgm:pt>
    <dgm:pt modelId="{F3B09542-A9CD-4348-91B2-601460EE5AD1}" type="pres">
      <dgm:prSet presAssocID="{533682AA-9136-40BB-9039-0A7852702430}" presName="parTrans" presStyleLbl="bgSibTrans2D1" presStyleIdx="1" presStyleCnt="3"/>
      <dgm:spPr/>
      <dgm:t>
        <a:bodyPr/>
        <a:lstStyle/>
        <a:p>
          <a:endParaRPr lang="en-US"/>
        </a:p>
      </dgm:t>
    </dgm:pt>
    <dgm:pt modelId="{257E4983-7C5C-4B74-92CB-EE894884EA12}" type="pres">
      <dgm:prSet presAssocID="{3759BF3E-DAB6-4E02-B4ED-34542585C36E}" presName="node" presStyleLbl="node1" presStyleIdx="1" presStyleCnt="3">
        <dgm:presLayoutVars>
          <dgm:bulletEnabled val="1"/>
        </dgm:presLayoutVars>
      </dgm:prSet>
      <dgm:spPr/>
      <dgm:t>
        <a:bodyPr/>
        <a:lstStyle/>
        <a:p>
          <a:endParaRPr lang="en-US"/>
        </a:p>
      </dgm:t>
    </dgm:pt>
    <dgm:pt modelId="{772E5D66-002D-4AE0-A0A9-E34D438A73DB}" type="pres">
      <dgm:prSet presAssocID="{5FAD55CD-3AF9-40C3-92C2-967E193AA5E7}" presName="parTrans" presStyleLbl="bgSibTrans2D1" presStyleIdx="2" presStyleCnt="3"/>
      <dgm:spPr/>
      <dgm:t>
        <a:bodyPr/>
        <a:lstStyle/>
        <a:p>
          <a:endParaRPr lang="en-US"/>
        </a:p>
      </dgm:t>
    </dgm:pt>
    <dgm:pt modelId="{D252E821-C5E3-46EA-95CD-534B2165CE72}" type="pres">
      <dgm:prSet presAssocID="{2196223B-B38A-42DE-8747-0512DDB19225}" presName="node" presStyleLbl="node1" presStyleIdx="2" presStyleCnt="3">
        <dgm:presLayoutVars>
          <dgm:bulletEnabled val="1"/>
        </dgm:presLayoutVars>
      </dgm:prSet>
      <dgm:spPr/>
      <dgm:t>
        <a:bodyPr/>
        <a:lstStyle/>
        <a:p>
          <a:endParaRPr lang="en-US"/>
        </a:p>
      </dgm:t>
    </dgm:pt>
  </dgm:ptLst>
  <dgm:cxnLst>
    <dgm:cxn modelId="{A30C47A1-F280-471A-8A54-5B543CB0A5CB}" srcId="{EFBEA61D-7AAA-4049-A77A-3AD4445E4E12}" destId="{3759BF3E-DAB6-4E02-B4ED-34542585C36E}" srcOrd="1" destOrd="0" parTransId="{533682AA-9136-40BB-9039-0A7852702430}" sibTransId="{4A1DCAFD-9A9E-4246-8F78-8E587D4BB1EA}"/>
    <dgm:cxn modelId="{DE1CB401-995F-41F8-B19F-BABE32F51315}" type="presOf" srcId="{2196223B-B38A-42DE-8747-0512DDB19225}" destId="{D252E821-C5E3-46EA-95CD-534B2165CE72}" srcOrd="0" destOrd="0" presId="urn:microsoft.com/office/officeart/2005/8/layout/radial4"/>
    <dgm:cxn modelId="{16F48D95-67B7-4067-800D-762D638D484F}" srcId="{EFBEA61D-7AAA-4049-A77A-3AD4445E4E12}" destId="{C6A3AD93-046F-40CC-9CD2-B69E910C73BB}" srcOrd="0" destOrd="0" parTransId="{27EC6613-934F-421B-B1D8-8988834D9FBD}" sibTransId="{FDDE0914-E272-4BE0-84F8-E7D24C062B84}"/>
    <dgm:cxn modelId="{D71B0702-7873-47B8-A63C-935B2627E5A2}" type="presOf" srcId="{5FAD55CD-3AF9-40C3-92C2-967E193AA5E7}" destId="{772E5D66-002D-4AE0-A0A9-E34D438A73DB}" srcOrd="0" destOrd="0" presId="urn:microsoft.com/office/officeart/2005/8/layout/radial4"/>
    <dgm:cxn modelId="{DE0057D4-B9A5-43C0-AB4F-42995E9ED337}" srcId="{485CECC4-2B0D-4C0F-9F2C-1260593FB58A}" destId="{EFBEA61D-7AAA-4049-A77A-3AD4445E4E12}" srcOrd="0" destOrd="0" parTransId="{5364E665-50A4-4DAF-AA89-6B3B5C565888}" sibTransId="{CA3CF868-CD1E-49A8-9407-D2722896B63F}"/>
    <dgm:cxn modelId="{E6649546-CEA3-401D-9CC1-101F699CEBE5}" type="presOf" srcId="{485CECC4-2B0D-4C0F-9F2C-1260593FB58A}" destId="{DBE91DC2-C9CB-4201-9101-910860987E41}" srcOrd="0" destOrd="0" presId="urn:microsoft.com/office/officeart/2005/8/layout/radial4"/>
    <dgm:cxn modelId="{576885C9-8506-4685-AAFE-8085852C7CB3}" type="presOf" srcId="{EFBEA61D-7AAA-4049-A77A-3AD4445E4E12}" destId="{D2B87F36-0611-4D31-9B39-A5854BC6B53B}" srcOrd="0" destOrd="0" presId="urn:microsoft.com/office/officeart/2005/8/layout/radial4"/>
    <dgm:cxn modelId="{E019CB15-9477-43F3-88CE-ACCD22198ECA}" type="presOf" srcId="{533682AA-9136-40BB-9039-0A7852702430}" destId="{F3B09542-A9CD-4348-91B2-601460EE5AD1}" srcOrd="0" destOrd="0" presId="urn:microsoft.com/office/officeart/2005/8/layout/radial4"/>
    <dgm:cxn modelId="{CF3D2000-013A-4CAB-A68E-F2085A40766A}" type="presOf" srcId="{27EC6613-934F-421B-B1D8-8988834D9FBD}" destId="{1144A1B8-3811-4062-A291-111059CDDF32}" srcOrd="0" destOrd="0" presId="urn:microsoft.com/office/officeart/2005/8/layout/radial4"/>
    <dgm:cxn modelId="{C4437B04-567E-47A7-A814-039D928F2B8A}" type="presOf" srcId="{3759BF3E-DAB6-4E02-B4ED-34542585C36E}" destId="{257E4983-7C5C-4B74-92CB-EE894884EA12}" srcOrd="0" destOrd="0" presId="urn:microsoft.com/office/officeart/2005/8/layout/radial4"/>
    <dgm:cxn modelId="{E1BA6176-C488-4168-9FE5-F2C5BC108AEC}" type="presOf" srcId="{C6A3AD93-046F-40CC-9CD2-B69E910C73BB}" destId="{4AB792BD-7EEC-4ACD-92E7-FDD63EB43EE4}" srcOrd="0" destOrd="0" presId="urn:microsoft.com/office/officeart/2005/8/layout/radial4"/>
    <dgm:cxn modelId="{B70989F9-7DD8-47E2-8EC9-34697979D58A}" srcId="{EFBEA61D-7AAA-4049-A77A-3AD4445E4E12}" destId="{2196223B-B38A-42DE-8747-0512DDB19225}" srcOrd="2" destOrd="0" parTransId="{5FAD55CD-3AF9-40C3-92C2-967E193AA5E7}" sibTransId="{27B7A038-CEC0-4749-8754-3AF2F26C88B7}"/>
    <dgm:cxn modelId="{F8600FCB-DF01-4AD7-AB51-048FEFDF326B}" type="presParOf" srcId="{DBE91DC2-C9CB-4201-9101-910860987E41}" destId="{D2B87F36-0611-4D31-9B39-A5854BC6B53B}" srcOrd="0" destOrd="0" presId="urn:microsoft.com/office/officeart/2005/8/layout/radial4"/>
    <dgm:cxn modelId="{F8A4D9AB-2BFB-430E-97F1-D78A606944B7}" type="presParOf" srcId="{DBE91DC2-C9CB-4201-9101-910860987E41}" destId="{1144A1B8-3811-4062-A291-111059CDDF32}" srcOrd="1" destOrd="0" presId="urn:microsoft.com/office/officeart/2005/8/layout/radial4"/>
    <dgm:cxn modelId="{29F9BB72-C830-4FF1-AA0D-82DFAE71AF98}" type="presParOf" srcId="{DBE91DC2-C9CB-4201-9101-910860987E41}" destId="{4AB792BD-7EEC-4ACD-92E7-FDD63EB43EE4}" srcOrd="2" destOrd="0" presId="urn:microsoft.com/office/officeart/2005/8/layout/radial4"/>
    <dgm:cxn modelId="{7603B935-E810-49D6-A914-4A2FFAF13BEF}" type="presParOf" srcId="{DBE91DC2-C9CB-4201-9101-910860987E41}" destId="{F3B09542-A9CD-4348-91B2-601460EE5AD1}" srcOrd="3" destOrd="0" presId="urn:microsoft.com/office/officeart/2005/8/layout/radial4"/>
    <dgm:cxn modelId="{952E764D-4E63-4BBF-8FDE-4EEFBFAB7DEF}" type="presParOf" srcId="{DBE91DC2-C9CB-4201-9101-910860987E41}" destId="{257E4983-7C5C-4B74-92CB-EE894884EA12}" srcOrd="4" destOrd="0" presId="urn:microsoft.com/office/officeart/2005/8/layout/radial4"/>
    <dgm:cxn modelId="{5F6722CC-0F91-4DF6-AC0F-218B2B7FB914}" type="presParOf" srcId="{DBE91DC2-C9CB-4201-9101-910860987E41}" destId="{772E5D66-002D-4AE0-A0A9-E34D438A73DB}" srcOrd="5" destOrd="0" presId="urn:microsoft.com/office/officeart/2005/8/layout/radial4"/>
    <dgm:cxn modelId="{52D3C21D-D252-4767-97E5-630F40691825}" type="presParOf" srcId="{DBE91DC2-C9CB-4201-9101-910860987E41}" destId="{D252E821-C5E3-46EA-95CD-534B2165CE7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87F36-0611-4D31-9B39-A5854BC6B53B}">
      <dsp:nvSpPr>
        <dsp:cNvPr id="0" name=""/>
        <dsp:cNvSpPr/>
      </dsp:nvSpPr>
      <dsp:spPr>
        <a:xfrm>
          <a:off x="2559665" y="2726354"/>
          <a:ext cx="2119669" cy="211966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u="sng" kern="1200" dirty="0" smtClean="0"/>
            <a:t>Big Idea: </a:t>
          </a:r>
          <a:r>
            <a:rPr lang="en-US" sz="2000" kern="1200" dirty="0" smtClean="0"/>
            <a:t>Change Can Be Unexpected</a:t>
          </a:r>
          <a:endParaRPr lang="en-US" sz="2000" kern="1200" dirty="0"/>
        </a:p>
      </dsp:txBody>
      <dsp:txXfrm>
        <a:off x="2870083" y="3036772"/>
        <a:ext cx="1498833" cy="1498833"/>
      </dsp:txXfrm>
    </dsp:sp>
    <dsp:sp modelId="{1144A1B8-3811-4062-A291-111059CDDF32}">
      <dsp:nvSpPr>
        <dsp:cNvPr id="0" name=""/>
        <dsp:cNvSpPr/>
      </dsp:nvSpPr>
      <dsp:spPr>
        <a:xfrm rot="12900000">
          <a:off x="1014256" y="2295241"/>
          <a:ext cx="1814651" cy="6041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792BD-7EEC-4ACD-92E7-FDD63EB43EE4}">
      <dsp:nvSpPr>
        <dsp:cNvPr id="0" name=""/>
        <dsp:cNvSpPr/>
      </dsp:nvSpPr>
      <dsp:spPr>
        <a:xfrm>
          <a:off x="171500" y="1271399"/>
          <a:ext cx="2013686" cy="1610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1. Irony</a:t>
          </a:r>
          <a:endParaRPr lang="en-US" sz="2600" kern="1200" dirty="0"/>
        </a:p>
      </dsp:txBody>
      <dsp:txXfrm>
        <a:off x="218683" y="1318582"/>
        <a:ext cx="1919320" cy="1516582"/>
      </dsp:txXfrm>
    </dsp:sp>
    <dsp:sp modelId="{F3B09542-A9CD-4348-91B2-601460EE5AD1}">
      <dsp:nvSpPr>
        <dsp:cNvPr id="0" name=""/>
        <dsp:cNvSpPr/>
      </dsp:nvSpPr>
      <dsp:spPr>
        <a:xfrm rot="16200000">
          <a:off x="2712174" y="1411361"/>
          <a:ext cx="1814651" cy="6041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E4983-7C5C-4B74-92CB-EE894884EA12}">
      <dsp:nvSpPr>
        <dsp:cNvPr id="0" name=""/>
        <dsp:cNvSpPr/>
      </dsp:nvSpPr>
      <dsp:spPr>
        <a:xfrm>
          <a:off x="2612656" y="613"/>
          <a:ext cx="2013686" cy="1610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2. Essential Questions</a:t>
          </a:r>
          <a:endParaRPr lang="en-US" sz="2600" kern="1200" dirty="0"/>
        </a:p>
      </dsp:txBody>
      <dsp:txXfrm>
        <a:off x="2659839" y="47796"/>
        <a:ext cx="1919320" cy="1516582"/>
      </dsp:txXfrm>
    </dsp:sp>
    <dsp:sp modelId="{772E5D66-002D-4AE0-A0A9-E34D438A73DB}">
      <dsp:nvSpPr>
        <dsp:cNvPr id="0" name=""/>
        <dsp:cNvSpPr/>
      </dsp:nvSpPr>
      <dsp:spPr>
        <a:xfrm rot="19500000">
          <a:off x="4410092" y="2295241"/>
          <a:ext cx="1814651" cy="60410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52E821-C5E3-46EA-95CD-534B2165CE72}">
      <dsp:nvSpPr>
        <dsp:cNvPr id="0" name=""/>
        <dsp:cNvSpPr/>
      </dsp:nvSpPr>
      <dsp:spPr>
        <a:xfrm>
          <a:off x="5053812" y="1271399"/>
          <a:ext cx="2013686" cy="1610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3. Perspective</a:t>
          </a:r>
          <a:endParaRPr lang="en-US" sz="2600" kern="1200" dirty="0"/>
        </a:p>
      </dsp:txBody>
      <dsp:txXfrm>
        <a:off x="5100995" y="1318582"/>
        <a:ext cx="1919320" cy="151658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EBA711-3522-1D4D-B4EE-5946D8EF04FB}" type="datetimeFigureOut">
              <a:rPr lang="en-US" smtClean="0"/>
              <a:pPr/>
              <a:t>8/15/2013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D8A55-CB31-B244-BA2A-EC7C53E4CB7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1EBA711-3522-1D4D-B4EE-5946D8EF04FB}" type="datetimeFigureOut">
              <a:rPr lang="en-US" smtClean="0"/>
              <a:pPr/>
              <a:t>8/15/2013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D8A55-CB31-B244-BA2A-EC7C53E4CB7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8A55-CB31-B244-BA2A-EC7C53E4CB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8A55-CB31-B244-BA2A-EC7C53E4CB7C}"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8A55-CB31-B244-BA2A-EC7C53E4CB7C}"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8A55-CB31-B244-BA2A-EC7C53E4CB7C}"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Arial"/>
                <a:ea typeface="+mj-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EBA711-3522-1D4D-B4EE-5946D8EF04FB}" type="datetimeFigureOut">
              <a:rPr lang="en-US" smtClean="0"/>
              <a:pPr/>
              <a:t>8/15/2013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22D8A55-CB31-B244-BA2A-EC7C53E4CB7C}"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1EBA711-3522-1D4D-B4EE-5946D8EF04FB}" type="datetimeFigureOut">
              <a:rPr lang="en-US" smtClean="0"/>
              <a:pPr/>
              <a:t>8/15/2013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D8A55-CB31-B244-BA2A-EC7C53E4CB7C}"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22D8A55-CB31-B244-BA2A-EC7C53E4CB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1EBA711-3522-1D4D-B4EE-5946D8EF04FB}" type="datetimeFigureOut">
              <a:rPr lang="en-US" smtClean="0"/>
              <a:pPr/>
              <a:t>8/15/2013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8A55-CB31-B244-BA2A-EC7C53E4CB7C}"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1EBA711-3522-1D4D-B4EE-5946D8EF04FB}" type="datetimeFigureOut">
              <a:rPr lang="en-US" smtClean="0"/>
              <a:pPr/>
              <a:t>8/15/2013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22D8A55-CB31-B244-BA2A-EC7C53E4CB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Lst>
  <p:txStyles>
    <p:titleStyle>
      <a:lvl1pPr algn="l" defTabSz="914400" rtl="0" eaLnBrk="1" latinLnBrk="0" hangingPunct="1">
        <a:spcBef>
          <a:spcPct val="0"/>
        </a:spcBef>
        <a:buNone/>
        <a:defRPr sz="3600" b="0" kern="1200">
          <a:solidFill>
            <a:schemeClr val="accent1"/>
          </a:solidFill>
          <a:latin typeface="Arial"/>
          <a:ea typeface="+mj-ea"/>
          <a:cs typeface="Arial"/>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Arial"/>
          <a:ea typeface="+mn-ea"/>
          <a:cs typeface="Arial"/>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Arial"/>
          <a:ea typeface="+mn-ea"/>
          <a:cs typeface="Arial"/>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Arial"/>
          <a:ea typeface="+mn-ea"/>
          <a:cs typeface="Arial"/>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Arial"/>
          <a:ea typeface="+mn-ea"/>
          <a:cs typeface="Arial"/>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chooltube.com/video/b4ffb2ed2146057eda1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48" y="4612544"/>
            <a:ext cx="4038600" cy="933450"/>
          </a:xfrm>
        </p:spPr>
        <p:txBody>
          <a:bodyPr/>
          <a:lstStyle/>
          <a:p>
            <a:r>
              <a:rPr lang="en-US" b="1" dirty="0" smtClean="0"/>
              <a:t>Unit 3: Irony</a:t>
            </a:r>
            <a:endParaRPr lang="en-US" b="1" dirty="0"/>
          </a:p>
        </p:txBody>
      </p:sp>
      <p:sp>
        <p:nvSpPr>
          <p:cNvPr id="3" name="Subtitle 2"/>
          <p:cNvSpPr>
            <a:spLocks noGrp="1"/>
          </p:cNvSpPr>
          <p:nvPr>
            <p:ph type="subTitle" idx="1"/>
          </p:nvPr>
        </p:nvSpPr>
        <p:spPr>
          <a:xfrm>
            <a:off x="3934691" y="5562599"/>
            <a:ext cx="4904509" cy="748553"/>
          </a:xfrm>
        </p:spPr>
        <p:txBody>
          <a:bodyPr>
            <a:normAutofit fontScale="70000" lnSpcReduction="20000"/>
          </a:bodyPr>
          <a:lstStyle/>
          <a:p>
            <a:r>
              <a:rPr lang="en-US" sz="3600" b="1" dirty="0" smtClean="0">
                <a:solidFill>
                  <a:schemeClr val="tx1"/>
                </a:solidFill>
              </a:rPr>
              <a:t>Change Can Be Unexpected</a:t>
            </a:r>
            <a:endParaRPr lang="en-US" sz="3600" b="1" dirty="0">
              <a:solidFill>
                <a:schemeClr val="tx1"/>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677" t="9447" r="19352" b="33922"/>
          <a:stretch/>
        </p:blipFill>
        <p:spPr bwMode="auto">
          <a:xfrm>
            <a:off x="1094039" y="235528"/>
            <a:ext cx="2840652" cy="415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910" t="12520" r="9316" b="23108"/>
          <a:stretch/>
        </p:blipFill>
        <p:spPr bwMode="auto">
          <a:xfrm>
            <a:off x="6846124" y="2410200"/>
            <a:ext cx="1993076" cy="197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631" t="7184" r="20151" b="24763"/>
          <a:stretch/>
        </p:blipFill>
        <p:spPr bwMode="auto">
          <a:xfrm>
            <a:off x="4627418" y="235528"/>
            <a:ext cx="2036158" cy="200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296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b="1" dirty="0" smtClean="0"/>
              <a:t>3. Perspective</a:t>
            </a:r>
            <a:endParaRPr lang="en-US" b="1" dirty="0"/>
          </a:p>
        </p:txBody>
      </p:sp>
      <p:sp>
        <p:nvSpPr>
          <p:cNvPr id="3" name="Content Placeholder 2"/>
          <p:cNvSpPr>
            <a:spLocks noGrp="1"/>
          </p:cNvSpPr>
          <p:nvPr>
            <p:ph idx="1"/>
          </p:nvPr>
        </p:nvSpPr>
        <p:spPr>
          <a:xfrm>
            <a:off x="498474" y="1510146"/>
            <a:ext cx="7556313" cy="4616018"/>
          </a:xfrm>
        </p:spPr>
        <p:txBody>
          <a:bodyPr>
            <a:noAutofit/>
          </a:bodyPr>
          <a:lstStyle/>
          <a:p>
            <a:r>
              <a:rPr lang="en-US" sz="2800" b="1" dirty="0" smtClean="0"/>
              <a:t>What is perspective?</a:t>
            </a:r>
            <a:endParaRPr lang="en-US" sz="2800" dirty="0" smtClean="0"/>
          </a:p>
          <a:p>
            <a:pPr lvl="1"/>
            <a:r>
              <a:rPr lang="en-US" sz="2400" dirty="0" smtClean="0">
                <a:solidFill>
                  <a:schemeClr val="tx1"/>
                </a:solidFill>
                <a:latin typeface="Arial" pitchFamily="34" charset="0"/>
                <a:cs typeface="Arial" pitchFamily="34" charset="0"/>
              </a:rPr>
              <a:t>Perspective is the way people look at or think about </a:t>
            </a:r>
            <a:r>
              <a:rPr lang="en-US" sz="2400" dirty="0" smtClean="0">
                <a:solidFill>
                  <a:schemeClr val="tx1"/>
                </a:solidFill>
                <a:latin typeface="Arial" pitchFamily="34" charset="0"/>
                <a:cs typeface="Arial" pitchFamily="34" charset="0"/>
              </a:rPr>
              <a:t>something.</a:t>
            </a:r>
            <a:endParaRPr lang="en-US" sz="2800" dirty="0" smtClean="0">
              <a:latin typeface="Arial" pitchFamily="34" charset="0"/>
              <a:cs typeface="Arial" pitchFamily="34" charset="0"/>
            </a:endParaRPr>
          </a:p>
          <a:p>
            <a:r>
              <a:rPr lang="en-US" sz="2800" b="1" dirty="0" smtClean="0"/>
              <a:t>Example:  Maria and Julia are sisters having a fight over a dress.  </a:t>
            </a:r>
          </a:p>
          <a:p>
            <a:pPr lvl="1"/>
            <a:r>
              <a:rPr lang="en-US" sz="2400" dirty="0" smtClean="0">
                <a:solidFill>
                  <a:schemeClr val="tx1"/>
                </a:solidFill>
              </a:rPr>
              <a:t>Maria’s perspective is that Julia should not wear the dress because it was her birthday </a:t>
            </a:r>
            <a:r>
              <a:rPr lang="en-US" sz="2400" dirty="0" smtClean="0">
                <a:solidFill>
                  <a:schemeClr val="tx1"/>
                </a:solidFill>
              </a:rPr>
              <a:t>gift.</a:t>
            </a:r>
            <a:endParaRPr lang="en-US" sz="2400" dirty="0" smtClean="0">
              <a:solidFill>
                <a:schemeClr val="tx1"/>
              </a:solidFill>
            </a:endParaRPr>
          </a:p>
          <a:p>
            <a:pPr lvl="1"/>
            <a:r>
              <a:rPr lang="en-US" sz="2400" dirty="0" smtClean="0">
                <a:solidFill>
                  <a:schemeClr val="tx1"/>
                </a:solidFill>
              </a:rPr>
              <a:t>Julia’s perspective is that she should be able to wear the dress because Maria never wears it.</a:t>
            </a:r>
            <a:endParaRPr lang="en-US" sz="2400" dirty="0">
              <a:solidFill>
                <a:schemeClr val="tx1"/>
              </a:solidFill>
            </a:endParaRPr>
          </a:p>
        </p:txBody>
      </p:sp>
    </p:spTree>
    <p:extLst>
      <p:ext uri="{BB962C8B-B14F-4D97-AF65-F5344CB8AC3E}">
        <p14:creationId xmlns:p14="http://schemas.microsoft.com/office/powerpoint/2010/main" val="15333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first reading (fiction):</a:t>
            </a:r>
            <a:endParaRPr lang="en-US" b="1" dirty="0"/>
          </a:p>
        </p:txBody>
      </p:sp>
      <p:sp>
        <p:nvSpPr>
          <p:cNvPr id="4" name="Content Placeholder 3"/>
          <p:cNvSpPr>
            <a:spLocks noGrp="1"/>
          </p:cNvSpPr>
          <p:nvPr>
            <p:ph idx="1"/>
          </p:nvPr>
        </p:nvSpPr>
        <p:spPr>
          <a:xfrm>
            <a:off x="498474" y="1981200"/>
            <a:ext cx="7556313" cy="4325368"/>
          </a:xfrm>
          <a:ln>
            <a:solidFill>
              <a:schemeClr val="accent1"/>
            </a:solidFill>
          </a:ln>
        </p:spPr>
        <p:txBody>
          <a:bodyPr/>
          <a:lstStyle/>
          <a:p>
            <a:r>
              <a:rPr lang="en-US" sz="3600" dirty="0" smtClean="0">
                <a:latin typeface="Arial" pitchFamily="34" charset="0"/>
                <a:cs typeface="Arial" pitchFamily="34" charset="0"/>
              </a:rPr>
              <a:t>“Lamb to the Slaughter” </a:t>
            </a:r>
            <a:r>
              <a:rPr lang="en-US" sz="2800" dirty="0" smtClean="0"/>
              <a:t>by </a:t>
            </a:r>
            <a:r>
              <a:rPr lang="en-US" sz="2800" dirty="0" err="1" smtClean="0"/>
              <a:t>Roald</a:t>
            </a:r>
            <a:r>
              <a:rPr lang="en-US" sz="2800" dirty="0" smtClean="0"/>
              <a:t> Dahl</a:t>
            </a:r>
          </a:p>
          <a:p>
            <a:pPr>
              <a:buNone/>
            </a:pPr>
            <a:r>
              <a:rPr lang="en-US" b="1" dirty="0" smtClean="0"/>
              <a:t>Synopsis</a:t>
            </a:r>
            <a:r>
              <a:rPr lang="en-US" dirty="0" smtClean="0"/>
              <a:t>:  A pregnant, loving wife is given shocking news by her husband.</a:t>
            </a:r>
          </a:p>
          <a:p>
            <a:pPr>
              <a:buNone/>
            </a:pPr>
            <a:endParaRPr lang="en-US" dirty="0"/>
          </a:p>
        </p:txBody>
      </p:sp>
      <p:pic>
        <p:nvPicPr>
          <p:cNvPr id="1027" name="Picture 3" descr="C:\Users\Michelle\AppData\Local\Microsoft\Windows\Temporary Internet Files\Content.IE5\Q419CCT2\MC900358799[1].wmf"/>
          <p:cNvPicPr>
            <a:picLocks noChangeAspect="1" noChangeArrowheads="1"/>
          </p:cNvPicPr>
          <p:nvPr/>
        </p:nvPicPr>
        <p:blipFill>
          <a:blip r:embed="rId2" cstate="print"/>
          <a:srcRect/>
          <a:stretch>
            <a:fillRect/>
          </a:stretch>
        </p:blipFill>
        <p:spPr bwMode="auto">
          <a:xfrm>
            <a:off x="1676400" y="4038600"/>
            <a:ext cx="827532" cy="1836115"/>
          </a:xfrm>
          <a:prstGeom prst="rect">
            <a:avLst/>
          </a:prstGeom>
          <a:noFill/>
        </p:spPr>
      </p:pic>
      <p:sp>
        <p:nvSpPr>
          <p:cNvPr id="9" name="TextBox 8"/>
          <p:cNvSpPr txBox="1"/>
          <p:nvPr/>
        </p:nvSpPr>
        <p:spPr>
          <a:xfrm>
            <a:off x="3886200" y="3962400"/>
            <a:ext cx="3810000" cy="2344168"/>
          </a:xfrm>
          <a:prstGeom prst="rect">
            <a:avLst/>
          </a:prstGeom>
          <a:noFill/>
        </p:spPr>
        <p:txBody>
          <a:bodyPr wrap="square" rtlCol="0">
            <a:spAutoFit/>
          </a:bodyPr>
          <a:lstStyle/>
          <a:p>
            <a:pPr>
              <a:lnSpc>
                <a:spcPct val="150000"/>
              </a:lnSpc>
            </a:pPr>
            <a:r>
              <a:rPr lang="en-US" sz="2000" b="1" dirty="0" smtClean="0"/>
              <a:t>Interesting Fact</a:t>
            </a:r>
            <a:r>
              <a:rPr lang="en-US" sz="2000" dirty="0" smtClean="0"/>
              <a:t>:  </a:t>
            </a:r>
            <a:r>
              <a:rPr lang="en-US" sz="2000" dirty="0" err="1" smtClean="0"/>
              <a:t>Roald</a:t>
            </a:r>
            <a:r>
              <a:rPr lang="en-US" sz="2000" dirty="0" smtClean="0"/>
              <a:t> Dahl also wrote </a:t>
            </a:r>
            <a:r>
              <a:rPr lang="en-US" sz="2000" i="1" dirty="0" smtClean="0"/>
              <a:t>James and the Giant Peach</a:t>
            </a:r>
            <a:r>
              <a:rPr lang="en-US" sz="2000" dirty="0" smtClean="0"/>
              <a:t>, </a:t>
            </a:r>
            <a:r>
              <a:rPr lang="en-US" sz="2000" i="1" dirty="0" smtClean="0"/>
              <a:t>Matilda</a:t>
            </a:r>
            <a:r>
              <a:rPr lang="en-US" sz="2000" dirty="0" smtClean="0"/>
              <a:t>, and </a:t>
            </a:r>
            <a:r>
              <a:rPr lang="en-US" sz="2000" i="1" dirty="0" smtClean="0"/>
              <a:t>Willy </a:t>
            </a:r>
            <a:r>
              <a:rPr lang="en-US" sz="2000" i="1" dirty="0" err="1" smtClean="0"/>
              <a:t>Wonka</a:t>
            </a:r>
            <a:r>
              <a:rPr lang="en-US" sz="2000" i="1" dirty="0" smtClean="0"/>
              <a:t> and the Chocolate Factory</a:t>
            </a:r>
            <a:r>
              <a:rPr lang="en-US" sz="2000" dirty="0" smtClean="0"/>
              <a:t>.</a:t>
            </a:r>
            <a:endParaRPr lang="en-US" sz="2000" dirty="0"/>
          </a:p>
        </p:txBody>
      </p:sp>
      <p:pic>
        <p:nvPicPr>
          <p:cNvPr id="1029" name="Picture 5" descr="C:\Users\Michelle\AppData\Local\Microsoft\Windows\Temporary Internet Files\Content.IE5\Q419CCT2\MC900442128[1].png"/>
          <p:cNvPicPr>
            <a:picLocks noChangeAspect="1" noChangeArrowheads="1"/>
          </p:cNvPicPr>
          <p:nvPr/>
        </p:nvPicPr>
        <p:blipFill>
          <a:blip r:embed="rId3" cstate="print"/>
          <a:srcRect/>
          <a:stretch>
            <a:fillRect/>
          </a:stretch>
        </p:blipFill>
        <p:spPr bwMode="auto">
          <a:xfrm>
            <a:off x="3429000" y="4038600"/>
            <a:ext cx="485775" cy="485775"/>
          </a:xfrm>
          <a:prstGeom prst="rect">
            <a:avLst/>
          </a:prstGeom>
          <a:noFill/>
        </p:spPr>
      </p:pic>
    </p:spTree>
    <p:extLst>
      <p:ext uri="{BB962C8B-B14F-4D97-AF65-F5344CB8AC3E}">
        <p14:creationId xmlns:p14="http://schemas.microsoft.com/office/powerpoint/2010/main" val="83330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675708" cy="1116106"/>
          </a:xfrm>
        </p:spPr>
        <p:txBody>
          <a:bodyPr/>
          <a:lstStyle/>
          <a:p>
            <a:r>
              <a:rPr lang="en-US" b="1" dirty="0" smtClean="0"/>
              <a:t>Your second reading (non-fiction):</a:t>
            </a:r>
            <a:endParaRPr lang="en-US" b="1" dirty="0"/>
          </a:p>
        </p:txBody>
      </p:sp>
      <p:sp>
        <p:nvSpPr>
          <p:cNvPr id="3" name="Content Placeholder 2"/>
          <p:cNvSpPr>
            <a:spLocks noGrp="1"/>
          </p:cNvSpPr>
          <p:nvPr>
            <p:ph sz="half" idx="1"/>
          </p:nvPr>
        </p:nvSpPr>
        <p:spPr>
          <a:xfrm>
            <a:off x="457200" y="1600200"/>
            <a:ext cx="3581400" cy="4876800"/>
          </a:xfrm>
          <a:ln>
            <a:solidFill>
              <a:schemeClr val="accent1"/>
            </a:solidFill>
          </a:ln>
        </p:spPr>
        <p:txBody>
          <a:bodyPr>
            <a:normAutofit/>
          </a:bodyPr>
          <a:lstStyle/>
          <a:p>
            <a:r>
              <a:rPr lang="en-US" sz="2400" i="1" dirty="0" smtClean="0">
                <a:solidFill>
                  <a:schemeClr val="tx1"/>
                </a:solidFill>
              </a:rPr>
              <a:t>From</a:t>
            </a:r>
            <a:r>
              <a:rPr lang="en-US" sz="2400" dirty="0" smtClean="0">
                <a:solidFill>
                  <a:schemeClr val="tx1"/>
                </a:solidFill>
              </a:rPr>
              <a:t> “Into Thin Air” by Jon </a:t>
            </a:r>
            <a:r>
              <a:rPr lang="en-US" sz="2400" dirty="0" err="1" smtClean="0">
                <a:solidFill>
                  <a:schemeClr val="tx1"/>
                </a:solidFill>
              </a:rPr>
              <a:t>Krakauer</a:t>
            </a:r>
            <a:endParaRPr lang="en-US" sz="2400" dirty="0" smtClean="0">
              <a:solidFill>
                <a:schemeClr val="tx1"/>
              </a:solidFill>
            </a:endParaRPr>
          </a:p>
          <a:p>
            <a:pPr algn="ctr">
              <a:buNone/>
            </a:pPr>
            <a:r>
              <a:rPr lang="en-US" sz="2400" dirty="0" smtClean="0">
                <a:solidFill>
                  <a:schemeClr val="tx1"/>
                </a:solidFill>
              </a:rPr>
              <a:t>AND</a:t>
            </a:r>
          </a:p>
          <a:p>
            <a:r>
              <a:rPr lang="en-US" sz="2400" dirty="0" smtClean="0">
                <a:solidFill>
                  <a:schemeClr val="tx1"/>
                </a:solidFill>
              </a:rPr>
              <a:t>“Responses </a:t>
            </a:r>
            <a:r>
              <a:rPr lang="en-US" sz="2400" dirty="0" smtClean="0">
                <a:solidFill>
                  <a:schemeClr val="tx1"/>
                </a:solidFill>
              </a:rPr>
              <a:t>to </a:t>
            </a:r>
            <a:r>
              <a:rPr lang="en-US" sz="2400" dirty="0" err="1" smtClean="0">
                <a:solidFill>
                  <a:schemeClr val="tx1"/>
                </a:solidFill>
              </a:rPr>
              <a:t>Krakauer</a:t>
            </a:r>
            <a:r>
              <a:rPr lang="en-US" sz="2400" dirty="0" smtClean="0">
                <a:solidFill>
                  <a:schemeClr val="tx1"/>
                </a:solidFill>
              </a:rPr>
              <a:t>”, </a:t>
            </a:r>
            <a:r>
              <a:rPr lang="en-US" sz="2400" dirty="0" smtClean="0">
                <a:solidFill>
                  <a:schemeClr val="tx1"/>
                </a:solidFill>
              </a:rPr>
              <a:t>from </a:t>
            </a:r>
            <a:r>
              <a:rPr lang="en-US" sz="2400" dirty="0" err="1" smtClean="0">
                <a:solidFill>
                  <a:schemeClr val="tx1"/>
                </a:solidFill>
              </a:rPr>
              <a:t>Anatoli</a:t>
            </a:r>
            <a:r>
              <a:rPr lang="en-US" sz="2400" dirty="0" smtClean="0">
                <a:solidFill>
                  <a:schemeClr val="tx1"/>
                </a:solidFill>
              </a:rPr>
              <a:t> </a:t>
            </a:r>
            <a:r>
              <a:rPr lang="en-US" sz="2400" dirty="0" err="1" smtClean="0">
                <a:solidFill>
                  <a:schemeClr val="tx1"/>
                </a:solidFill>
              </a:rPr>
              <a:t>Boukreev</a:t>
            </a:r>
            <a:r>
              <a:rPr lang="en-US" sz="2400" dirty="0" smtClean="0">
                <a:solidFill>
                  <a:schemeClr val="tx1"/>
                </a:solidFill>
              </a:rPr>
              <a:t> and </a:t>
            </a:r>
            <a:r>
              <a:rPr lang="en-US" sz="2400" dirty="0" err="1" smtClean="0">
                <a:solidFill>
                  <a:schemeClr val="tx1"/>
                </a:solidFill>
              </a:rPr>
              <a:t>Lopsang</a:t>
            </a:r>
            <a:r>
              <a:rPr lang="en-US" sz="2400" dirty="0" smtClean="0">
                <a:solidFill>
                  <a:schemeClr val="tx1"/>
                </a:solidFill>
              </a:rPr>
              <a:t> </a:t>
            </a:r>
            <a:r>
              <a:rPr lang="en-US" sz="2400" dirty="0" err="1" smtClean="0">
                <a:solidFill>
                  <a:schemeClr val="tx1"/>
                </a:solidFill>
              </a:rPr>
              <a:t>Jangbu</a:t>
            </a:r>
            <a:r>
              <a:rPr lang="en-US" sz="2400" dirty="0" smtClean="0">
                <a:solidFill>
                  <a:schemeClr val="tx1"/>
                </a:solidFill>
              </a:rPr>
              <a:t> Sherpa</a:t>
            </a:r>
          </a:p>
          <a:p>
            <a:pPr>
              <a:buNone/>
            </a:pPr>
            <a:endParaRPr lang="en-US" dirty="0" smtClean="0"/>
          </a:p>
          <a:p>
            <a:pPr>
              <a:buNone/>
            </a:pPr>
            <a:endParaRPr lang="en-US" dirty="0"/>
          </a:p>
        </p:txBody>
      </p:sp>
      <p:sp>
        <p:nvSpPr>
          <p:cNvPr id="4" name="Content Placeholder 3"/>
          <p:cNvSpPr>
            <a:spLocks noGrp="1"/>
          </p:cNvSpPr>
          <p:nvPr>
            <p:ph sz="half" idx="2"/>
          </p:nvPr>
        </p:nvSpPr>
        <p:spPr>
          <a:xfrm>
            <a:off x="4178808" y="1600200"/>
            <a:ext cx="3520440" cy="4876800"/>
          </a:xfrm>
          <a:ln>
            <a:solidFill>
              <a:schemeClr val="accent1"/>
            </a:solidFill>
          </a:ln>
        </p:spPr>
        <p:txBody>
          <a:bodyPr>
            <a:normAutofit/>
          </a:bodyPr>
          <a:lstStyle/>
          <a:p>
            <a:endParaRPr lang="en-US" dirty="0" smtClean="0"/>
          </a:p>
          <a:p>
            <a:endParaRPr lang="en-US" dirty="0" smtClean="0"/>
          </a:p>
          <a:p>
            <a:endParaRPr lang="en-US" dirty="0" smtClean="0"/>
          </a:p>
          <a:p>
            <a:endParaRPr lang="en-US" dirty="0" smtClean="0"/>
          </a:p>
          <a:p>
            <a:r>
              <a:rPr lang="en-US" sz="2400" dirty="0" smtClean="0">
                <a:solidFill>
                  <a:schemeClr val="tx1"/>
                </a:solidFill>
              </a:rPr>
              <a:t>A group of men and women experience tragedy while climbing Mount Everest . . . and they all have a different perspective of what really happened.</a:t>
            </a:r>
            <a:endParaRPr lang="en-US" sz="2400" dirty="0">
              <a:solidFill>
                <a:schemeClr val="tx1"/>
              </a:solidFill>
            </a:endParaRPr>
          </a:p>
        </p:txBody>
      </p:sp>
      <p:pic>
        <p:nvPicPr>
          <p:cNvPr id="2050" name="Picture 2" descr="C:\Users\Michelle\AppData\Local\Microsoft\Windows\Temporary Internet Files\Content.IE5\W4JJKGPY\MP900401295[1].jpg"/>
          <p:cNvPicPr>
            <a:picLocks noChangeAspect="1" noChangeArrowheads="1"/>
          </p:cNvPicPr>
          <p:nvPr/>
        </p:nvPicPr>
        <p:blipFill>
          <a:blip r:embed="rId2" cstate="print"/>
          <a:srcRect/>
          <a:stretch>
            <a:fillRect/>
          </a:stretch>
        </p:blipFill>
        <p:spPr bwMode="auto">
          <a:xfrm>
            <a:off x="4572000" y="1711568"/>
            <a:ext cx="2514599" cy="1869831"/>
          </a:xfrm>
          <a:prstGeom prst="rect">
            <a:avLst/>
          </a:prstGeom>
          <a:noFill/>
        </p:spPr>
      </p:pic>
      <p:pic>
        <p:nvPicPr>
          <p:cNvPr id="2051" name="Picture 3" descr="C:\Users\Michelle\AppData\Local\Microsoft\Windows\Temporary Internet Files\Content.IE5\KCS1ITK4\MC900383284[1].wmf"/>
          <p:cNvPicPr>
            <a:picLocks noChangeAspect="1" noChangeArrowheads="1"/>
          </p:cNvPicPr>
          <p:nvPr/>
        </p:nvPicPr>
        <p:blipFill>
          <a:blip r:embed="rId3" cstate="print"/>
          <a:srcRect/>
          <a:stretch>
            <a:fillRect/>
          </a:stretch>
        </p:blipFill>
        <p:spPr bwMode="auto">
          <a:xfrm>
            <a:off x="2209799" y="4765964"/>
            <a:ext cx="1738981" cy="1572088"/>
          </a:xfrm>
          <a:prstGeom prst="rect">
            <a:avLst/>
          </a:prstGeom>
          <a:noFill/>
        </p:spPr>
      </p:pic>
    </p:spTree>
    <p:extLst>
      <p:ext uri="{BB962C8B-B14F-4D97-AF65-F5344CB8AC3E}">
        <p14:creationId xmlns:p14="http://schemas.microsoft.com/office/powerpoint/2010/main" val="225124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back to irony . . .</a:t>
            </a:r>
            <a:endParaRPr lang="en-US" b="1" dirty="0"/>
          </a:p>
        </p:txBody>
      </p:sp>
      <p:sp>
        <p:nvSpPr>
          <p:cNvPr id="5" name="Content Placeholder 4"/>
          <p:cNvSpPr>
            <a:spLocks noGrp="1"/>
          </p:cNvSpPr>
          <p:nvPr>
            <p:ph idx="1"/>
          </p:nvPr>
        </p:nvSpPr>
        <p:spPr/>
        <p:txBody>
          <a:bodyPr>
            <a:normAutofit/>
          </a:bodyPr>
          <a:lstStyle/>
          <a:p>
            <a:endParaRPr lang="en-US" sz="2400" dirty="0" smtClean="0"/>
          </a:p>
          <a:p>
            <a:r>
              <a:rPr lang="en-US" sz="3200" dirty="0" smtClean="0"/>
              <a:t>Let’s talk about the three types of Irony:</a:t>
            </a:r>
          </a:p>
          <a:p>
            <a:pPr>
              <a:buNone/>
            </a:pPr>
            <a:r>
              <a:rPr lang="en-US" sz="3200" dirty="0" smtClean="0"/>
              <a:t>		Turn to Resource 1.2</a:t>
            </a:r>
            <a:endParaRPr lang="en-US" sz="3200" dirty="0"/>
          </a:p>
        </p:txBody>
      </p:sp>
    </p:spTree>
    <p:extLst>
      <p:ext uri="{BB962C8B-B14F-4D97-AF65-F5344CB8AC3E}">
        <p14:creationId xmlns:p14="http://schemas.microsoft.com/office/powerpoint/2010/main" val="1275504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5" t="20833" r="7078" b="7738"/>
          <a:stretch/>
        </p:blipFill>
        <p:spPr bwMode="auto">
          <a:xfrm>
            <a:off x="16405" y="277091"/>
            <a:ext cx="9174172" cy="599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282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40" t="21023" r="16337" b="34576"/>
          <a:stretch/>
        </p:blipFill>
        <p:spPr bwMode="auto">
          <a:xfrm>
            <a:off x="0" y="492827"/>
            <a:ext cx="9144000" cy="398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6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Did you learn it?</a:t>
            </a:r>
            <a:endParaRPr lang="en-US" b="1"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Complete Irony Practice Worksheet:</a:t>
            </a:r>
          </a:p>
          <a:p>
            <a:pPr lvl="2">
              <a:buNone/>
            </a:pPr>
            <a:r>
              <a:rPr lang="en-US" sz="3600" dirty="0" smtClean="0"/>
              <a:t>Resource 1.3</a:t>
            </a:r>
            <a:endParaRPr lang="en-US" sz="3600" dirty="0"/>
          </a:p>
        </p:txBody>
      </p:sp>
    </p:spTree>
    <p:extLst>
      <p:ext uri="{BB962C8B-B14F-4D97-AF65-F5344CB8AC3E}">
        <p14:creationId xmlns:p14="http://schemas.microsoft.com/office/powerpoint/2010/main" val="30075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6465" y="4624668"/>
            <a:ext cx="5512735" cy="933450"/>
          </a:xfrm>
        </p:spPr>
        <p:txBody>
          <a:bodyPr>
            <a:noAutofit/>
          </a:bodyPr>
          <a:lstStyle/>
          <a:p>
            <a:r>
              <a:rPr lang="en-US" sz="3800" b="1" dirty="0" smtClean="0"/>
              <a:t>Lamb to the Slaughter</a:t>
            </a:r>
            <a:endParaRPr lang="en-US" sz="3800" b="1" dirty="0"/>
          </a:p>
        </p:txBody>
      </p:sp>
      <p:sp>
        <p:nvSpPr>
          <p:cNvPr id="3" name="Subtitle 2"/>
          <p:cNvSpPr>
            <a:spLocks noGrp="1"/>
          </p:cNvSpPr>
          <p:nvPr>
            <p:ph type="subTitle" idx="1"/>
          </p:nvPr>
        </p:nvSpPr>
        <p:spPr/>
        <p:txBody>
          <a:bodyPr>
            <a:normAutofit/>
          </a:bodyPr>
          <a:lstStyle/>
          <a:p>
            <a:r>
              <a:rPr lang="en-US" sz="3100" dirty="0" smtClean="0">
                <a:solidFill>
                  <a:schemeClr val="tx1"/>
                </a:solidFill>
              </a:rPr>
              <a:t>By </a:t>
            </a:r>
            <a:r>
              <a:rPr lang="en-US" sz="3100" dirty="0" err="1" smtClean="0">
                <a:solidFill>
                  <a:schemeClr val="tx1"/>
                </a:solidFill>
              </a:rPr>
              <a:t>Roald</a:t>
            </a:r>
            <a:r>
              <a:rPr lang="en-US" sz="3100" dirty="0" smtClean="0">
                <a:solidFill>
                  <a:schemeClr val="tx1"/>
                </a:solidFill>
              </a:rPr>
              <a:t> Dahl</a:t>
            </a:r>
            <a:endParaRPr lang="en-US" sz="3100"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47" y="1553856"/>
            <a:ext cx="4258848" cy="288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462" y="781809"/>
            <a:ext cx="2041737" cy="151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4803" b="20083"/>
          <a:stretch/>
        </p:blipFill>
        <p:spPr bwMode="auto">
          <a:xfrm>
            <a:off x="4612710" y="2994753"/>
            <a:ext cx="2033424" cy="144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Irony Review</a:t>
            </a:r>
            <a:endParaRPr lang="en-US" sz="4000" b="1" dirty="0"/>
          </a:p>
        </p:txBody>
      </p:sp>
      <p:sp>
        <p:nvSpPr>
          <p:cNvPr id="3" name="Content Placeholder 2"/>
          <p:cNvSpPr>
            <a:spLocks noGrp="1"/>
          </p:cNvSpPr>
          <p:nvPr>
            <p:ph idx="1"/>
          </p:nvPr>
        </p:nvSpPr>
        <p:spPr/>
        <p:txBody>
          <a:bodyPr>
            <a:normAutofit/>
          </a:bodyPr>
          <a:lstStyle/>
          <a:p>
            <a:r>
              <a:rPr lang="en-US" sz="3200" dirty="0" smtClean="0"/>
              <a:t> Discuss with your partner: </a:t>
            </a:r>
          </a:p>
          <a:p>
            <a:pPr lvl="1"/>
            <a:r>
              <a:rPr lang="en-US" sz="3200" dirty="0" smtClean="0"/>
              <a:t> What are the three types of irony?</a:t>
            </a:r>
          </a:p>
          <a:p>
            <a:pPr lvl="1"/>
            <a:r>
              <a:rPr lang="en-US" sz="3200" dirty="0" smtClean="0"/>
              <a:t> How are the three types of irony different from each other?</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Extended Anticipatory Guide</a:t>
            </a:r>
            <a:br>
              <a:rPr lang="en-US" b="1" dirty="0" smtClean="0"/>
            </a:br>
            <a:r>
              <a:rPr lang="en-US" sz="2400" b="1" dirty="0" smtClean="0"/>
              <a:t>(Resource 1.4)</a:t>
            </a:r>
            <a:endParaRPr lang="en-US" sz="2400" b="1" dirty="0"/>
          </a:p>
        </p:txBody>
      </p:sp>
      <p:sp>
        <p:nvSpPr>
          <p:cNvPr id="3" name="Content Placeholder 2"/>
          <p:cNvSpPr>
            <a:spLocks noGrp="1"/>
          </p:cNvSpPr>
          <p:nvPr>
            <p:ph idx="1"/>
          </p:nvPr>
        </p:nvSpPr>
        <p:spPr>
          <a:xfrm>
            <a:off x="498474" y="1600200"/>
            <a:ext cx="7556313" cy="4525963"/>
          </a:xfrm>
        </p:spPr>
        <p:txBody>
          <a:bodyPr>
            <a:normAutofit fontScale="85000" lnSpcReduction="10000"/>
          </a:bodyPr>
          <a:lstStyle/>
          <a:p>
            <a:r>
              <a:rPr lang="en-US" sz="3000" dirty="0" smtClean="0"/>
              <a:t>Independently: Place a check in the Agree or Disagree column for each statement. Be prepared to explain your responses.</a:t>
            </a:r>
          </a:p>
          <a:p>
            <a:r>
              <a:rPr lang="en-US" sz="3000" dirty="0" smtClean="0"/>
              <a:t>With a Partner: </a:t>
            </a:r>
          </a:p>
          <a:p>
            <a:pPr lvl="1"/>
            <a:r>
              <a:rPr lang="en-US" sz="3000" dirty="0" smtClean="0"/>
              <a:t>Student A reads statement #1 and then shares his/her opinion and reason while Student B listens (no discussion at this point). </a:t>
            </a:r>
          </a:p>
          <a:p>
            <a:pPr lvl="1"/>
            <a:r>
              <a:rPr lang="en-US" sz="3000" dirty="0" smtClean="0"/>
              <a:t>Then, Student B acknowledges Student A’s response and then shares his/her own opinion.</a:t>
            </a:r>
          </a:p>
          <a:p>
            <a:pPr lvl="1"/>
            <a:r>
              <a:rPr lang="en-US" sz="3000" dirty="0" smtClean="0"/>
              <a:t>Continue, alternating who goes first until you reach the last statement.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801091" y="1801091"/>
            <a:ext cx="4973923" cy="4837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11752" y="3381743"/>
            <a:ext cx="1752600" cy="167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11752" y="3866000"/>
            <a:ext cx="1752600" cy="707886"/>
          </a:xfrm>
          <a:prstGeom prst="rect">
            <a:avLst/>
          </a:prstGeom>
          <a:noFill/>
        </p:spPr>
        <p:txBody>
          <a:bodyPr wrap="square" rtlCol="0">
            <a:spAutoFit/>
          </a:bodyPr>
          <a:lstStyle/>
          <a:p>
            <a:pPr algn="ctr"/>
            <a:r>
              <a:rPr lang="en-US" sz="2000" b="1" dirty="0" smtClean="0">
                <a:latin typeface="Century Gothic" pitchFamily="34" charset="0"/>
              </a:rPr>
              <a:t>Unexpected Change</a:t>
            </a:r>
            <a:endParaRPr lang="en-US" sz="2000" b="1" dirty="0">
              <a:latin typeface="Century Gothic" pitchFamily="34" charset="0"/>
            </a:endParaRPr>
          </a:p>
        </p:txBody>
      </p:sp>
      <p:sp>
        <p:nvSpPr>
          <p:cNvPr id="7" name="TextBox 6"/>
          <p:cNvSpPr txBox="1"/>
          <p:nvPr/>
        </p:nvSpPr>
        <p:spPr>
          <a:xfrm>
            <a:off x="659716" y="1298627"/>
            <a:ext cx="7162800" cy="5324535"/>
          </a:xfrm>
          <a:prstGeom prst="rect">
            <a:avLst/>
          </a:prstGeom>
          <a:noFill/>
          <a:ln w="12700">
            <a:solidFill>
              <a:schemeClr val="tx1"/>
            </a:solidFill>
          </a:ln>
        </p:spPr>
        <p:txBody>
          <a:bodyPr wrap="square" rtlCol="0">
            <a:spAutoFit/>
          </a:bodyPr>
          <a:lstStyle/>
          <a:p>
            <a:pPr algn="ctr"/>
            <a:r>
              <a:rPr lang="en-US" sz="2000" b="1" dirty="0" smtClean="0">
                <a:latin typeface="Century Gothic" pitchFamily="34" charset="0"/>
              </a:rPr>
              <a:t>Examples of unexpected change that can happen in life</a:t>
            </a: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a:p>
            <a:pPr algn="ctr"/>
            <a:endParaRPr lang="en-US" sz="2000" b="1" dirty="0" smtClean="0">
              <a:latin typeface="Century Gothic" pitchFamily="34" charset="0"/>
            </a:endParaRPr>
          </a:p>
          <a:p>
            <a:pPr algn="ctr"/>
            <a:endParaRPr lang="en-US" sz="2000" b="1" dirty="0">
              <a:latin typeface="Century Gothic" pitchFamily="34" charset="0"/>
            </a:endParaRPr>
          </a:p>
        </p:txBody>
      </p:sp>
      <p:sp>
        <p:nvSpPr>
          <p:cNvPr id="8" name="Title 7"/>
          <p:cNvSpPr>
            <a:spLocks noGrp="1"/>
          </p:cNvSpPr>
          <p:nvPr>
            <p:ph type="title"/>
          </p:nvPr>
        </p:nvSpPr>
        <p:spPr>
          <a:xfrm>
            <a:off x="659716" y="372005"/>
            <a:ext cx="7556313" cy="902613"/>
          </a:xfrm>
        </p:spPr>
        <p:txBody>
          <a:bodyPr/>
          <a:lstStyle/>
          <a:p>
            <a:r>
              <a:rPr lang="en-US" b="1" dirty="0" smtClean="0"/>
              <a:t>Circle Map: Unexpected Change</a:t>
            </a:r>
            <a:endParaRPr lang="en-US" b="1" dirty="0"/>
          </a:p>
        </p:txBody>
      </p:sp>
    </p:spTree>
    <p:extLst>
      <p:ext uri="{BB962C8B-B14F-4D97-AF65-F5344CB8AC3E}">
        <p14:creationId xmlns:p14="http://schemas.microsoft.com/office/powerpoint/2010/main" val="4219231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Extended Anticipatory Guide</a:t>
            </a:r>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865" t="30460" r="27710" b="31888"/>
          <a:stretch/>
        </p:blipFill>
        <p:spPr bwMode="auto">
          <a:xfrm>
            <a:off x="373213" y="1954059"/>
            <a:ext cx="8395006" cy="352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495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Essential</a:t>
            </a:r>
            <a:r>
              <a:rPr lang="en-US" dirty="0" smtClean="0"/>
              <a:t> </a:t>
            </a:r>
            <a:r>
              <a:rPr lang="en-US" b="1" dirty="0" smtClean="0"/>
              <a:t>Questions</a:t>
            </a:r>
            <a:endParaRPr lang="en-US" b="1" dirty="0"/>
          </a:p>
        </p:txBody>
      </p:sp>
      <p:sp>
        <p:nvSpPr>
          <p:cNvPr id="3" name="Content Placeholder 2"/>
          <p:cNvSpPr>
            <a:spLocks noGrp="1"/>
          </p:cNvSpPr>
          <p:nvPr>
            <p:ph idx="1"/>
          </p:nvPr>
        </p:nvSpPr>
        <p:spPr>
          <a:xfrm>
            <a:off x="498474" y="1600200"/>
            <a:ext cx="7556313" cy="4525963"/>
          </a:xfrm>
        </p:spPr>
        <p:txBody>
          <a:bodyPr>
            <a:normAutofit lnSpcReduction="10000"/>
          </a:bodyPr>
          <a:lstStyle/>
          <a:p>
            <a:r>
              <a:rPr lang="en-US" sz="3600" dirty="0" smtClean="0"/>
              <a:t> During our reading, we’ll focus on these two essential questions:</a:t>
            </a:r>
          </a:p>
          <a:p>
            <a:pPr marL="0" indent="0">
              <a:buNone/>
            </a:pPr>
            <a:endParaRPr lang="en-US" sz="1400" dirty="0" smtClean="0"/>
          </a:p>
          <a:p>
            <a:pPr lvl="1"/>
            <a:r>
              <a:rPr lang="en-US" sz="3600" dirty="0" smtClean="0"/>
              <a:t> How do people respond to unexpected change?</a:t>
            </a:r>
          </a:p>
          <a:p>
            <a:pPr lvl="1"/>
            <a:r>
              <a:rPr lang="en-US" sz="3600" dirty="0" smtClean="0"/>
              <a:t> How do authors use irony to build mystery, tension, and surprise?</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 “Lamb to the Slaughter”</a:t>
            </a:r>
            <a:endParaRPr lang="en-US" b="1" dirty="0"/>
          </a:p>
        </p:txBody>
      </p:sp>
      <p:sp>
        <p:nvSpPr>
          <p:cNvPr id="3" name="Content Placeholder 2"/>
          <p:cNvSpPr>
            <a:spLocks noGrp="1"/>
          </p:cNvSpPr>
          <p:nvPr>
            <p:ph idx="1"/>
          </p:nvPr>
        </p:nvSpPr>
        <p:spPr>
          <a:xfrm>
            <a:off x="498475" y="1981200"/>
            <a:ext cx="4975400" cy="4144963"/>
          </a:xfrm>
        </p:spPr>
        <p:txBody>
          <a:bodyPr/>
          <a:lstStyle/>
          <a:p>
            <a:r>
              <a:rPr lang="en-US" sz="3600" b="1" dirty="0" smtClean="0"/>
              <a:t> Author</a:t>
            </a:r>
            <a:r>
              <a:rPr lang="en-US" sz="3600" dirty="0" smtClean="0"/>
              <a:t>: Roald Dahl</a:t>
            </a:r>
          </a:p>
          <a:p>
            <a:r>
              <a:rPr lang="en-US" sz="3600" b="1" dirty="0" smtClean="0"/>
              <a:t> Genre:</a:t>
            </a:r>
            <a:r>
              <a:rPr lang="en-US" sz="3600" dirty="0" smtClean="0"/>
              <a:t> short story</a:t>
            </a:r>
          </a:p>
          <a:p>
            <a:r>
              <a:rPr lang="en-US" sz="3600" b="1" dirty="0" smtClean="0"/>
              <a:t> Point of view: </a:t>
            </a:r>
          </a:p>
          <a:p>
            <a:pPr marL="0" indent="0">
              <a:buNone/>
            </a:pPr>
            <a:r>
              <a:rPr lang="en-US" sz="3600" dirty="0" smtClean="0"/>
              <a:t>third person limited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875" y="2281825"/>
            <a:ext cx="3486874" cy="427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Title Connections: </a:t>
            </a:r>
            <a:br>
              <a:rPr lang="en-US" b="1" dirty="0" smtClean="0"/>
            </a:br>
            <a:r>
              <a:rPr lang="en-US" b="1" dirty="0" smtClean="0"/>
              <a:t>“Lamb to the Slaughter”</a:t>
            </a:r>
            <a:endParaRPr lang="en-US" b="1" dirty="0"/>
          </a:p>
        </p:txBody>
      </p:sp>
      <p:sp>
        <p:nvSpPr>
          <p:cNvPr id="3" name="Content Placeholder 2"/>
          <p:cNvSpPr>
            <a:spLocks noGrp="1"/>
          </p:cNvSpPr>
          <p:nvPr>
            <p:ph idx="1"/>
          </p:nvPr>
        </p:nvSpPr>
        <p:spPr>
          <a:xfrm>
            <a:off x="498474" y="1903956"/>
            <a:ext cx="5553811" cy="4431531"/>
          </a:xfrm>
        </p:spPr>
        <p:txBody>
          <a:bodyPr>
            <a:normAutofit/>
          </a:bodyPr>
          <a:lstStyle/>
          <a:p>
            <a:r>
              <a:rPr lang="en-US" sz="3200" dirty="0" smtClean="0"/>
              <a:t> Discuss with your partner:</a:t>
            </a:r>
          </a:p>
          <a:p>
            <a:pPr lvl="1"/>
            <a:r>
              <a:rPr lang="en-US" sz="3200" dirty="0" smtClean="0"/>
              <a:t> What does it mean to be a “like a lamb”?</a:t>
            </a:r>
          </a:p>
          <a:p>
            <a:pPr lvl="1"/>
            <a:r>
              <a:rPr lang="en-US" sz="3200" dirty="0" smtClean="0"/>
              <a:t> What does it mean to slaughter someone or something?</a:t>
            </a:r>
          </a:p>
          <a:p>
            <a:pPr lvl="1"/>
            <a:endParaRPr lang="en-US" sz="3700" dirty="0"/>
          </a:p>
        </p:txBody>
      </p:sp>
      <p:pic>
        <p:nvPicPr>
          <p:cNvPr id="4" name="Picture 3"/>
          <p:cNvPicPr>
            <a:picLocks noChangeAspect="1"/>
          </p:cNvPicPr>
          <p:nvPr/>
        </p:nvPicPr>
        <p:blipFill>
          <a:blip r:embed="rId2"/>
          <a:stretch>
            <a:fillRect/>
          </a:stretch>
        </p:blipFill>
        <p:spPr>
          <a:xfrm>
            <a:off x="6052285" y="3673726"/>
            <a:ext cx="2777989" cy="28762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190" y="3946546"/>
            <a:ext cx="4365050" cy="291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Idiom Origin</a:t>
            </a:r>
            <a:endParaRPr lang="en-US" b="1" dirty="0"/>
          </a:p>
        </p:txBody>
      </p:sp>
      <p:sp>
        <p:nvSpPr>
          <p:cNvPr id="3" name="Content Placeholder 2"/>
          <p:cNvSpPr>
            <a:spLocks noGrp="1"/>
          </p:cNvSpPr>
          <p:nvPr>
            <p:ph idx="1"/>
          </p:nvPr>
        </p:nvSpPr>
        <p:spPr>
          <a:xfrm>
            <a:off x="498474" y="1455107"/>
            <a:ext cx="7556313" cy="4144963"/>
          </a:xfrm>
        </p:spPr>
        <p:txBody>
          <a:bodyPr>
            <a:normAutofit/>
          </a:bodyPr>
          <a:lstStyle/>
          <a:p>
            <a:r>
              <a:rPr lang="en-US" sz="2800" dirty="0" smtClean="0"/>
              <a:t>“Like a lamb to the slaughter”: means to do something in an unconcerned manner - unaware of the coming disaster</a:t>
            </a:r>
          </a:p>
          <a:p>
            <a:r>
              <a:rPr lang="en-US" sz="2800" dirty="0" smtClean="0"/>
              <a:t>This is a Biblical allusion:</a:t>
            </a:r>
          </a:p>
          <a:p>
            <a:pPr lvl="1"/>
            <a:r>
              <a:rPr lang="en-US" sz="2800" i="1" dirty="0" smtClean="0"/>
              <a:t>Jeremiah 11:19</a:t>
            </a:r>
            <a:r>
              <a:rPr lang="en-US" sz="2800" dirty="0" smtClean="0"/>
              <a:t>: “But I was like </a:t>
            </a:r>
            <a:br>
              <a:rPr lang="en-US" sz="2800" dirty="0" smtClean="0"/>
            </a:br>
            <a:r>
              <a:rPr lang="en-US" sz="2800" dirty="0" smtClean="0"/>
              <a:t>a gentle lamb led to the </a:t>
            </a:r>
            <a:r>
              <a:rPr lang="en-US" sz="2800" dirty="0" smtClean="0">
                <a:solidFill>
                  <a:schemeClr val="bg1"/>
                </a:solidFill>
              </a:rPr>
              <a:t>slaughter”</a:t>
            </a:r>
          </a:p>
          <a:p>
            <a:pPr lvl="1"/>
            <a:r>
              <a:rPr lang="en-US" sz="2800" dirty="0" smtClean="0"/>
              <a:t>Comes from lambs bein</a:t>
            </a:r>
            <a:r>
              <a:rPr lang="en-US" sz="2800" dirty="0" smtClean="0">
                <a:solidFill>
                  <a:schemeClr val="bg1"/>
                </a:solidFill>
              </a:rPr>
              <a:t>g</a:t>
            </a:r>
            <a:r>
              <a:rPr lang="en-US" sz="2800" dirty="0" smtClean="0"/>
              <a:t> </a:t>
            </a:r>
            <a:br>
              <a:rPr lang="en-US" sz="2800" dirty="0" smtClean="0"/>
            </a:br>
            <a:r>
              <a:rPr lang="en-US" sz="2800" dirty="0" smtClean="0"/>
              <a:t>used as sacrifices</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with a Focus</a:t>
            </a:r>
            <a:endParaRPr lang="en-US" b="1" dirty="0"/>
          </a:p>
        </p:txBody>
      </p:sp>
      <p:sp>
        <p:nvSpPr>
          <p:cNvPr id="3" name="Content Placeholder 2"/>
          <p:cNvSpPr>
            <a:spLocks noGrp="1"/>
          </p:cNvSpPr>
          <p:nvPr>
            <p:ph idx="1"/>
          </p:nvPr>
        </p:nvSpPr>
        <p:spPr>
          <a:xfrm>
            <a:off x="498474" y="1503124"/>
            <a:ext cx="7980508" cy="4623040"/>
          </a:xfrm>
        </p:spPr>
        <p:txBody>
          <a:bodyPr>
            <a:normAutofit/>
          </a:bodyPr>
          <a:lstStyle/>
          <a:p>
            <a:r>
              <a:rPr lang="en-US" sz="3200" dirty="0" smtClean="0"/>
              <a:t> Read </a:t>
            </a:r>
            <a:r>
              <a:rPr lang="en-US" sz="3200" dirty="0" smtClean="0"/>
              <a:t>paragraphs 1-24 aloud with a partner. Switch off by paragraph.</a:t>
            </a:r>
          </a:p>
          <a:p>
            <a:r>
              <a:rPr lang="en-US" sz="3200" dirty="0" smtClean="0"/>
              <a:t> As </a:t>
            </a:r>
            <a:r>
              <a:rPr lang="en-US" sz="3200" dirty="0" smtClean="0"/>
              <a:t>you read, look for what kind of person Mary Maloney is</a:t>
            </a:r>
            <a:r>
              <a:rPr lang="en-US" sz="3200" dirty="0" smtClean="0"/>
              <a:t>. </a:t>
            </a:r>
            <a:r>
              <a:rPr lang="en-US" sz="3200" u="sng" dirty="0" smtClean="0"/>
              <a:t>Underline anything that describes Mary’s character.</a:t>
            </a:r>
            <a:endParaRPr lang="en-US" sz="3200" u="sng" dirty="0" smtClean="0"/>
          </a:p>
          <a:p>
            <a:r>
              <a:rPr lang="en-US" sz="3200" dirty="0" smtClean="0"/>
              <a:t> Text-Based </a:t>
            </a:r>
            <a:r>
              <a:rPr lang="en-US" sz="3200" dirty="0" smtClean="0"/>
              <a:t>Question #1: </a:t>
            </a:r>
            <a:r>
              <a:rPr lang="en-US" sz="3200" b="1" dirty="0" smtClean="0"/>
              <a:t>(Resource 1.6)</a:t>
            </a:r>
          </a:p>
          <a:p>
            <a:pPr lvl="1"/>
            <a:r>
              <a:rPr lang="en-US" sz="2800" smtClean="0"/>
              <a:t> Based </a:t>
            </a:r>
            <a:r>
              <a:rPr lang="en-US" sz="2800" dirty="0" smtClean="0"/>
              <a:t>on paragraphs 1-24, describe Mary Maloney’s character.</a:t>
            </a:r>
          </a:p>
          <a:p>
            <a:pPr>
              <a:buNone/>
            </a:pP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Describe Mary Maloney’s Character</a:t>
            </a:r>
            <a:endParaRPr lang="en-US" b="1" dirty="0"/>
          </a:p>
        </p:txBody>
      </p:sp>
      <p:sp>
        <p:nvSpPr>
          <p:cNvPr id="3" name="Content Placeholder 2"/>
          <p:cNvSpPr>
            <a:spLocks noGrp="1"/>
          </p:cNvSpPr>
          <p:nvPr>
            <p:ph idx="1"/>
          </p:nvPr>
        </p:nvSpPr>
        <p:spPr>
          <a:xfrm>
            <a:off x="498474" y="1981200"/>
            <a:ext cx="8128599" cy="4144963"/>
          </a:xfrm>
        </p:spPr>
        <p:txBody>
          <a:bodyPr>
            <a:noAutofit/>
          </a:bodyPr>
          <a:lstStyle/>
          <a:p>
            <a:r>
              <a:rPr lang="en-US" sz="2800" dirty="0" smtClean="0"/>
              <a:t>Discuss with your partner what kind of person Mary Maloney is.</a:t>
            </a:r>
          </a:p>
          <a:p>
            <a:pPr lvl="1"/>
            <a:r>
              <a:rPr lang="en-US" sz="2400" dirty="0" smtClean="0"/>
              <a:t>Sentence Frames: </a:t>
            </a:r>
          </a:p>
          <a:p>
            <a:pPr lvl="2"/>
            <a:r>
              <a:rPr lang="en-US" sz="2400" dirty="0" smtClean="0"/>
              <a:t>Based on the story, Mary Maloney seems to be…</a:t>
            </a:r>
          </a:p>
          <a:p>
            <a:pPr lvl="2"/>
            <a:r>
              <a:rPr lang="en-US" sz="2400" dirty="0" smtClean="0"/>
              <a:t>Based on the story, Mary Maloney’s character can best be described as…</a:t>
            </a:r>
          </a:p>
          <a:p>
            <a:pPr lvl="2"/>
            <a:r>
              <a:rPr lang="en-US" sz="2400" dirty="0" smtClean="0"/>
              <a:t>So far in the story, Mary Maloney appears to be… </a:t>
            </a:r>
          </a:p>
          <a:p>
            <a:r>
              <a:rPr lang="en-US" sz="2800" dirty="0" smtClean="0"/>
              <a:t>As a group, decide on 2-3 adjectives that best describe Mary. </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Describe Mary Maloney’s Character</a:t>
            </a:r>
            <a:endParaRPr lang="en-US" b="1" dirty="0"/>
          </a:p>
        </p:txBody>
      </p:sp>
      <p:sp>
        <p:nvSpPr>
          <p:cNvPr id="3" name="Content Placeholder 2"/>
          <p:cNvSpPr>
            <a:spLocks noGrp="1"/>
          </p:cNvSpPr>
          <p:nvPr>
            <p:ph idx="1"/>
          </p:nvPr>
        </p:nvSpPr>
        <p:spPr>
          <a:xfrm>
            <a:off x="498474" y="1981200"/>
            <a:ext cx="7756526" cy="3873499"/>
          </a:xfrm>
        </p:spPr>
        <p:txBody>
          <a:bodyPr>
            <a:noAutofit/>
          </a:bodyPr>
          <a:lstStyle/>
          <a:p>
            <a:pPr lvl="0"/>
            <a:r>
              <a:rPr lang="en-US" sz="2800" dirty="0" smtClean="0"/>
              <a:t>Placid: calm, peaceful</a:t>
            </a:r>
          </a:p>
          <a:p>
            <a:pPr lvl="0"/>
            <a:r>
              <a:rPr lang="en-US" sz="2800" dirty="0" smtClean="0"/>
              <a:t>Tranquil: calm, composed</a:t>
            </a:r>
          </a:p>
          <a:p>
            <a:pPr lvl="0"/>
            <a:r>
              <a:rPr lang="en-US" sz="2800" dirty="0" smtClean="0"/>
              <a:t>Luxuriate: “She loved to luxuriate in the presence of this man, and to feel—almost as a sunbather feels the sun—that warm male glow that came out of him.”</a:t>
            </a:r>
          </a:p>
          <a:p>
            <a:pPr lvl="1"/>
            <a:r>
              <a:rPr lang="en-US" sz="2400" dirty="0" smtClean="0"/>
              <a:t>Based on this sentence, discuss: what does “luxuriate” mean?</a:t>
            </a:r>
          </a:p>
          <a:p>
            <a:pPr lvl="0"/>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with a Focus</a:t>
            </a:r>
            <a:endParaRPr lang="en-US" b="1" dirty="0"/>
          </a:p>
        </p:txBody>
      </p:sp>
      <p:sp>
        <p:nvSpPr>
          <p:cNvPr id="3" name="Content Placeholder 2"/>
          <p:cNvSpPr>
            <a:spLocks noGrp="1"/>
          </p:cNvSpPr>
          <p:nvPr>
            <p:ph idx="1"/>
          </p:nvPr>
        </p:nvSpPr>
        <p:spPr>
          <a:xfrm>
            <a:off x="498474" y="1981200"/>
            <a:ext cx="7818808" cy="4144963"/>
          </a:xfrm>
        </p:spPr>
        <p:txBody>
          <a:bodyPr>
            <a:normAutofit/>
          </a:bodyPr>
          <a:lstStyle/>
          <a:p>
            <a:r>
              <a:rPr lang="en-US" sz="3200" dirty="0" smtClean="0"/>
              <a:t>Read Paragraphs 22-46.</a:t>
            </a:r>
          </a:p>
          <a:p>
            <a:r>
              <a:rPr lang="en-US" sz="3200" dirty="0" smtClean="0"/>
              <a:t>Text-Based Question #2:</a:t>
            </a:r>
          </a:p>
          <a:p>
            <a:pPr lvl="1"/>
            <a:r>
              <a:rPr lang="en-US" sz="2800" dirty="0" smtClean="0"/>
              <a:t>Why is Mary’s violent action so unexpected? What evidence in the text makes her action surprising?</a:t>
            </a:r>
          </a:p>
          <a:p>
            <a:pPr lvl="1"/>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Sentence Frames</a:t>
            </a:r>
            <a:endParaRPr lang="en-US" b="1" dirty="0"/>
          </a:p>
        </p:txBody>
      </p:sp>
      <p:sp>
        <p:nvSpPr>
          <p:cNvPr id="3" name="Content Placeholder 2"/>
          <p:cNvSpPr>
            <a:spLocks noGrp="1"/>
          </p:cNvSpPr>
          <p:nvPr>
            <p:ph idx="1"/>
          </p:nvPr>
        </p:nvSpPr>
        <p:spPr/>
        <p:txBody>
          <a:bodyPr>
            <a:normAutofit/>
          </a:bodyPr>
          <a:lstStyle/>
          <a:p>
            <a:r>
              <a:rPr lang="en-US" sz="3200" dirty="0" smtClean="0"/>
              <a:t> Mary’s violence was unexpected because…</a:t>
            </a:r>
          </a:p>
          <a:p>
            <a:r>
              <a:rPr lang="en-US" sz="3200" dirty="0" smtClean="0"/>
              <a:t> I expected Mary to … Her action was unexpected because…</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Think-Write!</a:t>
            </a:r>
            <a:br>
              <a:rPr lang="en-US" b="1" dirty="0" smtClean="0"/>
            </a:br>
            <a:r>
              <a:rPr lang="en-US" sz="2700" b="1" dirty="0" smtClean="0"/>
              <a:t>Writing Prompt (Resource 1.1)</a:t>
            </a:r>
            <a:endParaRPr lang="en-US" sz="2700" b="1" dirty="0"/>
          </a:p>
        </p:txBody>
      </p:sp>
      <p:sp>
        <p:nvSpPr>
          <p:cNvPr id="3" name="Content Placeholder 2"/>
          <p:cNvSpPr>
            <a:spLocks noGrp="1"/>
          </p:cNvSpPr>
          <p:nvPr>
            <p:ph idx="1"/>
          </p:nvPr>
        </p:nvSpPr>
        <p:spPr>
          <a:xfrm>
            <a:off x="228600" y="1600200"/>
            <a:ext cx="8001000" cy="5029200"/>
          </a:xfrm>
        </p:spPr>
        <p:txBody>
          <a:bodyPr>
            <a:normAutofit/>
          </a:bodyPr>
          <a:lstStyle/>
          <a:p>
            <a:pPr>
              <a:buNone/>
            </a:pPr>
            <a:endParaRPr lang="en-US" sz="1000" i="1" dirty="0" smtClean="0"/>
          </a:p>
          <a:p>
            <a:pPr>
              <a:buNone/>
            </a:pPr>
            <a:r>
              <a:rPr lang="en-US" sz="2400" b="1" i="1" dirty="0" smtClean="0"/>
              <a:t>Describe an unexpected </a:t>
            </a:r>
            <a:r>
              <a:rPr lang="en-US" sz="2400" b="1" i="1" dirty="0"/>
              <a:t>change that you </a:t>
            </a:r>
            <a:r>
              <a:rPr lang="en-US" sz="2400" b="1" i="1" dirty="0" smtClean="0"/>
              <a:t>experienced with someone else.</a:t>
            </a:r>
          </a:p>
          <a:p>
            <a:pPr>
              <a:buNone/>
            </a:pPr>
            <a:endParaRPr lang="en-US" sz="1000" i="1" dirty="0" smtClean="0"/>
          </a:p>
          <a:p>
            <a:pPr lvl="2"/>
            <a:r>
              <a:rPr lang="en-US" sz="2400" i="1" dirty="0"/>
              <a:t>W</a:t>
            </a:r>
            <a:r>
              <a:rPr lang="en-US" sz="2400" i="1" dirty="0" smtClean="0"/>
              <a:t>hat </a:t>
            </a:r>
            <a:r>
              <a:rPr lang="en-US" sz="2400" i="1" dirty="0"/>
              <a:t>was the change and why was it </a:t>
            </a:r>
            <a:r>
              <a:rPr lang="en-US" sz="2400" i="1" dirty="0" smtClean="0"/>
              <a:t>unexpected? </a:t>
            </a:r>
          </a:p>
          <a:p>
            <a:pPr lvl="2"/>
            <a:endParaRPr lang="en-US" sz="1000" i="1" dirty="0" smtClean="0"/>
          </a:p>
          <a:p>
            <a:pPr lvl="2"/>
            <a:r>
              <a:rPr lang="en-US" sz="2400" i="1" dirty="0" smtClean="0"/>
              <a:t>Discuss </a:t>
            </a:r>
            <a:r>
              <a:rPr lang="en-US" sz="2400" i="1" dirty="0"/>
              <a:t>how you responded to the change and how the other person </a:t>
            </a:r>
            <a:r>
              <a:rPr lang="en-US" sz="2400" i="1" dirty="0" smtClean="0"/>
              <a:t>responded. </a:t>
            </a:r>
          </a:p>
          <a:p>
            <a:pPr lvl="2"/>
            <a:endParaRPr lang="en-US" sz="1000" i="1" dirty="0" smtClean="0"/>
          </a:p>
          <a:p>
            <a:pPr lvl="2"/>
            <a:r>
              <a:rPr lang="en-US" sz="2400" i="1" dirty="0" smtClean="0"/>
              <a:t>How </a:t>
            </a:r>
            <a:r>
              <a:rPr lang="en-US" sz="2400" i="1" dirty="0"/>
              <a:t>were your perspectives on the change different? The same</a:t>
            </a:r>
            <a:r>
              <a:rPr lang="en-US" sz="2400" i="1" dirty="0" smtClean="0"/>
              <a:t>?</a:t>
            </a:r>
          </a:p>
          <a:p>
            <a:pPr lvl="1"/>
            <a:endParaRPr lang="en-US" sz="2400" i="1" dirty="0"/>
          </a:p>
          <a:p>
            <a:pPr lvl="1" algn="r">
              <a:buNone/>
            </a:pPr>
            <a:r>
              <a:rPr lang="en-US" b="1" i="1" dirty="0" smtClean="0"/>
              <a:t>~ You will have 5 minutes ~</a:t>
            </a:r>
            <a:endParaRPr lang="en-US" b="1" dirty="0"/>
          </a:p>
          <a:p>
            <a:endParaRPr lang="en-US" dirty="0"/>
          </a:p>
        </p:txBody>
      </p:sp>
    </p:spTree>
    <p:extLst>
      <p:ext uri="{BB962C8B-B14F-4D97-AF65-F5344CB8AC3E}">
        <p14:creationId xmlns:p14="http://schemas.microsoft.com/office/powerpoint/2010/main" val="421675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Ambiguity</a:t>
            </a:r>
            <a:endParaRPr lang="en-US" b="1" dirty="0"/>
          </a:p>
        </p:txBody>
      </p:sp>
      <p:sp>
        <p:nvSpPr>
          <p:cNvPr id="3" name="Content Placeholder 2"/>
          <p:cNvSpPr>
            <a:spLocks noGrp="1"/>
          </p:cNvSpPr>
          <p:nvPr>
            <p:ph idx="1"/>
          </p:nvPr>
        </p:nvSpPr>
        <p:spPr>
          <a:xfrm>
            <a:off x="498474" y="1600200"/>
            <a:ext cx="7556313" cy="4800600"/>
          </a:xfrm>
        </p:spPr>
        <p:txBody>
          <a:bodyPr>
            <a:normAutofit lnSpcReduction="10000"/>
          </a:bodyPr>
          <a:lstStyle/>
          <a:p>
            <a:r>
              <a:rPr lang="en-US" sz="3200" dirty="0" smtClean="0"/>
              <a:t> ambiguity: an element of </a:t>
            </a:r>
            <a:r>
              <a:rPr lang="en-US" sz="3200" b="1" dirty="0" smtClean="0"/>
              <a:t>uncertainty</a:t>
            </a:r>
            <a:r>
              <a:rPr lang="en-US" sz="3200" dirty="0" smtClean="0"/>
              <a:t> in a text in which something can be interpreted in a number of different ways.</a:t>
            </a:r>
          </a:p>
          <a:p>
            <a:r>
              <a:rPr lang="en-US" sz="3200" dirty="0" smtClean="0"/>
              <a:t> Discuss with a partner: </a:t>
            </a:r>
          </a:p>
          <a:p>
            <a:pPr lvl="1"/>
            <a:r>
              <a:rPr lang="en-US" sz="2800" dirty="0" smtClean="0"/>
              <a:t> How is the husband’s reason for breaking up with Mary an example of </a:t>
            </a:r>
            <a:r>
              <a:rPr lang="en-US" sz="2800" b="1" dirty="0" smtClean="0"/>
              <a:t>ambiguity</a:t>
            </a:r>
            <a:r>
              <a:rPr lang="en-US" sz="2800" dirty="0" smtClean="0"/>
              <a:t>?</a:t>
            </a:r>
          </a:p>
          <a:p>
            <a:pPr lvl="1"/>
            <a:r>
              <a:rPr lang="en-US" sz="2800" dirty="0" smtClean="0"/>
              <a:t> Sentence frames:</a:t>
            </a:r>
          </a:p>
          <a:p>
            <a:pPr lvl="2"/>
            <a:r>
              <a:rPr lang="en-US" sz="2800" dirty="0" smtClean="0"/>
              <a:t> The husband’s reason for leaving is ambiguous because…</a:t>
            </a:r>
          </a:p>
          <a:p>
            <a:pPr lvl="2"/>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Predictions</a:t>
            </a:r>
            <a:endParaRPr lang="en-US" b="1" dirty="0"/>
          </a:p>
        </p:txBody>
      </p:sp>
      <p:sp>
        <p:nvSpPr>
          <p:cNvPr id="3" name="Content Placeholder 2"/>
          <p:cNvSpPr>
            <a:spLocks noGrp="1"/>
          </p:cNvSpPr>
          <p:nvPr>
            <p:ph idx="1"/>
          </p:nvPr>
        </p:nvSpPr>
        <p:spPr>
          <a:xfrm>
            <a:off x="746289" y="1981200"/>
            <a:ext cx="7556313" cy="4144963"/>
          </a:xfrm>
        </p:spPr>
        <p:txBody>
          <a:bodyPr>
            <a:normAutofit/>
          </a:bodyPr>
          <a:lstStyle/>
          <a:p>
            <a:r>
              <a:rPr lang="en-US" sz="3600" dirty="0" smtClean="0"/>
              <a:t> Do you think Mary will get away with the murder?</a:t>
            </a:r>
          </a:p>
          <a:p>
            <a:pPr lvl="0"/>
            <a:r>
              <a:rPr lang="en-US" sz="3600" dirty="0" smtClean="0"/>
              <a:t> How will she get away with it?</a:t>
            </a:r>
            <a:endParaRPr 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668" y="4225637"/>
            <a:ext cx="3204256" cy="203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6087"/>
          </a:xfrm>
        </p:spPr>
        <p:txBody>
          <a:bodyPr/>
          <a:lstStyle/>
          <a:p>
            <a:r>
              <a:rPr lang="en-US" b="1" dirty="0" smtClean="0"/>
              <a:t>Reading with a Focus</a:t>
            </a:r>
            <a:endParaRPr lang="en-US" b="1" dirty="0"/>
          </a:p>
        </p:txBody>
      </p:sp>
      <p:sp>
        <p:nvSpPr>
          <p:cNvPr id="3" name="Content Placeholder 2"/>
          <p:cNvSpPr>
            <a:spLocks noGrp="1"/>
          </p:cNvSpPr>
          <p:nvPr>
            <p:ph idx="1"/>
          </p:nvPr>
        </p:nvSpPr>
        <p:spPr>
          <a:xfrm>
            <a:off x="498474" y="1600200"/>
            <a:ext cx="7994173" cy="4525963"/>
          </a:xfrm>
        </p:spPr>
        <p:txBody>
          <a:bodyPr>
            <a:noAutofit/>
          </a:bodyPr>
          <a:lstStyle/>
          <a:p>
            <a:r>
              <a:rPr lang="en-US" sz="2800" dirty="0" smtClean="0"/>
              <a:t>Read paragraphs 47-82. As you read, look for instances of </a:t>
            </a:r>
            <a:r>
              <a:rPr lang="en-US" sz="2800" i="1" dirty="0" smtClean="0"/>
              <a:t>dramatic irony</a:t>
            </a:r>
            <a:r>
              <a:rPr lang="en-US" sz="2800" dirty="0" smtClean="0"/>
              <a:t>. </a:t>
            </a:r>
          </a:p>
          <a:p>
            <a:pPr lvl="0"/>
            <a:r>
              <a:rPr lang="en-US" sz="2800" dirty="0" smtClean="0"/>
              <a:t> </a:t>
            </a:r>
            <a:r>
              <a:rPr lang="en-US" sz="2800" b="1" dirty="0" smtClean="0"/>
              <a:t>Text-Based Question #3</a:t>
            </a:r>
            <a:r>
              <a:rPr lang="en-US" sz="2800" dirty="0" smtClean="0"/>
              <a:t>: In paragraphs 47-82, how does Mary respond to the unexpected changes in her life? What does this reveal about her character?</a:t>
            </a:r>
          </a:p>
          <a:p>
            <a:pPr lvl="0"/>
            <a:r>
              <a:rPr lang="en-US" sz="2800" b="1" dirty="0" smtClean="0"/>
              <a:t>Text-Based Question #4</a:t>
            </a:r>
            <a:r>
              <a:rPr lang="en-US" sz="2800" dirty="0" smtClean="0"/>
              <a:t>: For paragraphs 47-82, how is this section ironic? How does this irony create suspense in the story? </a:t>
            </a:r>
          </a:p>
          <a:p>
            <a:pPr marL="0" indent="0">
              <a:buNone/>
            </a:pPr>
            <a:endParaRPr lang="en-US" sz="2800" dirty="0" smtClean="0"/>
          </a:p>
          <a:p>
            <a:pPr lvl="2"/>
            <a:endParaRPr lang="en-US" sz="24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with a Focus</a:t>
            </a:r>
            <a:endParaRPr lang="en-US" b="1" dirty="0"/>
          </a:p>
        </p:txBody>
      </p:sp>
      <p:sp>
        <p:nvSpPr>
          <p:cNvPr id="3" name="Content Placeholder 2"/>
          <p:cNvSpPr>
            <a:spLocks noGrp="1"/>
          </p:cNvSpPr>
          <p:nvPr>
            <p:ph idx="1"/>
          </p:nvPr>
        </p:nvSpPr>
        <p:spPr>
          <a:xfrm>
            <a:off x="498474" y="1981200"/>
            <a:ext cx="7994173" cy="4144963"/>
          </a:xfrm>
        </p:spPr>
        <p:txBody>
          <a:bodyPr>
            <a:normAutofit fontScale="92500"/>
          </a:bodyPr>
          <a:lstStyle/>
          <a:p>
            <a:pPr lvl="0"/>
            <a:r>
              <a:rPr lang="en-US" sz="2800" b="1" dirty="0" smtClean="0"/>
              <a:t>Text-Based Question 5</a:t>
            </a:r>
            <a:r>
              <a:rPr lang="en-US" sz="2800" dirty="0" smtClean="0"/>
              <a:t>: In paragraphs 83-131, what happens to the murder weapon?  How does Dahl assure his readers understand the irony of this event? </a:t>
            </a:r>
          </a:p>
          <a:p>
            <a:pPr lvl="0"/>
            <a:r>
              <a:rPr lang="en-US" sz="2800" b="1" dirty="0" smtClean="0"/>
              <a:t>Text-Based Question 6</a:t>
            </a:r>
            <a:r>
              <a:rPr lang="en-US" sz="2800" dirty="0" smtClean="0"/>
              <a:t>: Think about the biblical allusion of the phrase “going like a lamb to the slaughter.”  Why does Dahl title this story “Lamb to the Slaughter?” Who is the “lamb” in the story? Who, or what, is being “slaughtered”? </a:t>
            </a:r>
          </a:p>
          <a:p>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Three-Step Interview Process:</a:t>
            </a:r>
            <a:br>
              <a:rPr lang="en-US" b="1" dirty="0" smtClean="0"/>
            </a:br>
            <a:r>
              <a:rPr lang="en-US" b="1" dirty="0" smtClean="0"/>
              <a:t>Question #6</a:t>
            </a:r>
            <a:endParaRPr lang="en-US" b="1" dirty="0"/>
          </a:p>
        </p:txBody>
      </p:sp>
      <p:sp>
        <p:nvSpPr>
          <p:cNvPr id="3" name="Content Placeholder 2"/>
          <p:cNvSpPr>
            <a:spLocks noGrp="1"/>
          </p:cNvSpPr>
          <p:nvPr>
            <p:ph idx="1"/>
          </p:nvPr>
        </p:nvSpPr>
        <p:spPr>
          <a:xfrm>
            <a:off x="498474" y="1981200"/>
            <a:ext cx="8008217" cy="4144963"/>
          </a:xfrm>
        </p:spPr>
        <p:txBody>
          <a:bodyPr>
            <a:normAutofit/>
          </a:bodyPr>
          <a:lstStyle/>
          <a:p>
            <a:pPr marL="0" indent="0">
              <a:spcBef>
                <a:spcPts val="0"/>
              </a:spcBef>
              <a:buClrTx/>
              <a:buNone/>
            </a:pPr>
            <a:r>
              <a:rPr lang="en-US" sz="3200" u="sng" dirty="0" smtClean="0">
                <a:solidFill>
                  <a:schemeClr val="tx1"/>
                </a:solidFill>
              </a:rPr>
              <a:t>Step 1:</a:t>
            </a:r>
            <a:r>
              <a:rPr lang="en-US" sz="3200" dirty="0" smtClean="0">
                <a:solidFill>
                  <a:schemeClr val="tx1"/>
                </a:solidFill>
              </a:rPr>
              <a:t> Based on your responses to   </a:t>
            </a:r>
          </a:p>
          <a:p>
            <a:pPr marL="0" indent="0">
              <a:spcBef>
                <a:spcPts val="0"/>
              </a:spcBef>
              <a:buClrTx/>
              <a:buNone/>
            </a:pPr>
            <a:r>
              <a:rPr lang="en-US" sz="3200" dirty="0">
                <a:solidFill>
                  <a:schemeClr val="tx1"/>
                </a:solidFill>
              </a:rPr>
              <a:t> </a:t>
            </a:r>
            <a:r>
              <a:rPr lang="en-US" sz="3200" dirty="0" smtClean="0">
                <a:solidFill>
                  <a:schemeClr val="tx1"/>
                </a:solidFill>
              </a:rPr>
              <a:t>           question #6, Student A interviews </a:t>
            </a:r>
          </a:p>
          <a:p>
            <a:pPr marL="0" indent="0">
              <a:spcBef>
                <a:spcPts val="0"/>
              </a:spcBef>
              <a:buClrTx/>
              <a:buNone/>
            </a:pPr>
            <a:r>
              <a:rPr lang="en-US" sz="3200" dirty="0">
                <a:solidFill>
                  <a:schemeClr val="tx1"/>
                </a:solidFill>
              </a:rPr>
              <a:t> </a:t>
            </a:r>
            <a:r>
              <a:rPr lang="en-US" sz="3200" dirty="0" smtClean="0">
                <a:solidFill>
                  <a:schemeClr val="tx1"/>
                </a:solidFill>
              </a:rPr>
              <a:t>           Student B and Student C interviews </a:t>
            </a:r>
          </a:p>
          <a:p>
            <a:pPr marL="0" indent="0">
              <a:spcBef>
                <a:spcPts val="0"/>
              </a:spcBef>
              <a:buClrTx/>
              <a:buNone/>
            </a:pPr>
            <a:r>
              <a:rPr lang="en-US" sz="3200" dirty="0">
                <a:solidFill>
                  <a:schemeClr val="tx1"/>
                </a:solidFill>
              </a:rPr>
              <a:t> </a:t>
            </a:r>
            <a:r>
              <a:rPr lang="en-US" sz="3200" dirty="0" smtClean="0">
                <a:solidFill>
                  <a:schemeClr val="tx1"/>
                </a:solidFill>
              </a:rPr>
              <a:t>           Student D. </a:t>
            </a:r>
          </a:p>
          <a:p>
            <a:pPr marL="0" indent="0">
              <a:spcBef>
                <a:spcPts val="0"/>
              </a:spcBef>
              <a:buClrTx/>
              <a:buNone/>
            </a:pPr>
            <a:r>
              <a:rPr lang="en-US" sz="3200" dirty="0">
                <a:solidFill>
                  <a:schemeClr val="tx1"/>
                </a:solidFill>
              </a:rPr>
              <a:t> </a:t>
            </a:r>
            <a:r>
              <a:rPr lang="en-US" sz="3200" dirty="0" smtClean="0">
                <a:solidFill>
                  <a:schemeClr val="tx1"/>
                </a:solidFill>
              </a:rPr>
              <a:t>           Students A and C will listen </a:t>
            </a:r>
          </a:p>
          <a:p>
            <a:pPr marL="0" indent="0">
              <a:spcBef>
                <a:spcPts val="0"/>
              </a:spcBef>
              <a:buClrTx/>
              <a:buNone/>
            </a:pPr>
            <a:r>
              <a:rPr lang="en-US" sz="3200" dirty="0">
                <a:solidFill>
                  <a:schemeClr val="tx1"/>
                </a:solidFill>
              </a:rPr>
              <a:t> </a:t>
            </a:r>
            <a:r>
              <a:rPr lang="en-US" sz="3200" dirty="0" smtClean="0">
                <a:solidFill>
                  <a:schemeClr val="tx1"/>
                </a:solidFill>
              </a:rPr>
              <a:t>           carefully to the responses because </a:t>
            </a:r>
          </a:p>
          <a:p>
            <a:pPr marL="0" indent="0">
              <a:spcBef>
                <a:spcPts val="0"/>
              </a:spcBef>
              <a:buClrTx/>
              <a:buNone/>
            </a:pPr>
            <a:r>
              <a:rPr lang="en-US" sz="3200" dirty="0">
                <a:solidFill>
                  <a:schemeClr val="tx1"/>
                </a:solidFill>
              </a:rPr>
              <a:t> </a:t>
            </a:r>
            <a:r>
              <a:rPr lang="en-US" sz="3200" dirty="0" smtClean="0">
                <a:solidFill>
                  <a:schemeClr val="tx1"/>
                </a:solidFill>
              </a:rPr>
              <a:t>           they will be repeating their partner’s </a:t>
            </a:r>
          </a:p>
          <a:p>
            <a:pPr marL="0" indent="0">
              <a:spcBef>
                <a:spcPts val="0"/>
              </a:spcBef>
              <a:buClrTx/>
              <a:buNone/>
            </a:pPr>
            <a:r>
              <a:rPr lang="en-US" sz="3200" dirty="0">
                <a:solidFill>
                  <a:schemeClr val="tx1"/>
                </a:solidFill>
              </a:rPr>
              <a:t> </a:t>
            </a:r>
            <a:r>
              <a:rPr lang="en-US" sz="3200" dirty="0" smtClean="0">
                <a:solidFill>
                  <a:schemeClr val="tx1"/>
                </a:solidFill>
              </a:rPr>
              <a:t>           response to the table group.</a:t>
            </a:r>
            <a:endParaRPr lang="en-US" sz="3200" dirty="0">
              <a:solidFill>
                <a:schemeClr val="tx1"/>
              </a:solidFill>
            </a:endParaRPr>
          </a:p>
        </p:txBody>
      </p:sp>
    </p:spTree>
    <p:extLst>
      <p:ext uri="{BB962C8B-B14F-4D97-AF65-F5344CB8AC3E}">
        <p14:creationId xmlns:p14="http://schemas.microsoft.com/office/powerpoint/2010/main" val="68354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Three-Step Interview Process</a:t>
            </a:r>
            <a:endParaRPr lang="en-US" b="1" dirty="0"/>
          </a:p>
        </p:txBody>
      </p:sp>
      <p:sp>
        <p:nvSpPr>
          <p:cNvPr id="3" name="Content Placeholder 2"/>
          <p:cNvSpPr>
            <a:spLocks noGrp="1"/>
          </p:cNvSpPr>
          <p:nvPr>
            <p:ph idx="1"/>
          </p:nvPr>
        </p:nvSpPr>
        <p:spPr>
          <a:xfrm>
            <a:off x="498474" y="1816275"/>
            <a:ext cx="8119053" cy="4648092"/>
          </a:xfrm>
        </p:spPr>
        <p:txBody>
          <a:bodyPr>
            <a:normAutofit lnSpcReduction="10000"/>
          </a:bodyPr>
          <a:lstStyle/>
          <a:p>
            <a:pPr marL="0" indent="0">
              <a:spcBef>
                <a:spcPts val="0"/>
              </a:spcBef>
              <a:buClrTx/>
              <a:buNone/>
            </a:pPr>
            <a:r>
              <a:rPr lang="en-US" sz="3200" u="sng" dirty="0" smtClean="0">
                <a:solidFill>
                  <a:schemeClr val="tx1"/>
                </a:solidFill>
              </a:rPr>
              <a:t>Step 2:</a:t>
            </a:r>
            <a:r>
              <a:rPr lang="en-US" sz="3200" dirty="0" smtClean="0">
                <a:solidFill>
                  <a:schemeClr val="tx1"/>
                </a:solidFill>
              </a:rPr>
              <a:t> Student B now interviews Student </a:t>
            </a:r>
            <a:r>
              <a:rPr lang="en-US" sz="3200" dirty="0">
                <a:solidFill>
                  <a:schemeClr val="tx1"/>
                </a:solidFill>
              </a:rPr>
              <a:t>A</a:t>
            </a:r>
            <a:r>
              <a:rPr lang="en-US" sz="3200" dirty="0" smtClean="0">
                <a:solidFill>
                  <a:schemeClr val="tx1"/>
                </a:solidFill>
              </a:rPr>
              <a:t> </a:t>
            </a:r>
          </a:p>
          <a:p>
            <a:pPr marL="0" indent="0">
              <a:spcBef>
                <a:spcPts val="0"/>
              </a:spcBef>
              <a:buClrTx/>
              <a:buNone/>
            </a:pPr>
            <a:r>
              <a:rPr lang="en-US" sz="3200" dirty="0">
                <a:solidFill>
                  <a:schemeClr val="tx1"/>
                </a:solidFill>
              </a:rPr>
              <a:t> </a:t>
            </a:r>
            <a:r>
              <a:rPr lang="en-US" sz="3200" dirty="0" smtClean="0">
                <a:solidFill>
                  <a:schemeClr val="tx1"/>
                </a:solidFill>
              </a:rPr>
              <a:t>           and Student D interviews Student C.     </a:t>
            </a:r>
          </a:p>
          <a:p>
            <a:pPr marL="0" indent="0">
              <a:spcBef>
                <a:spcPts val="0"/>
              </a:spcBef>
              <a:buClrTx/>
              <a:buNone/>
            </a:pPr>
            <a:r>
              <a:rPr lang="en-US" sz="3200" dirty="0">
                <a:solidFill>
                  <a:schemeClr val="tx1"/>
                </a:solidFill>
              </a:rPr>
              <a:t> </a:t>
            </a:r>
            <a:r>
              <a:rPr lang="en-US" sz="3200" dirty="0" smtClean="0">
                <a:solidFill>
                  <a:schemeClr val="tx1"/>
                </a:solidFill>
              </a:rPr>
              <a:t>           Students B and D will listen carefully </a:t>
            </a:r>
          </a:p>
          <a:p>
            <a:pPr marL="0" indent="0">
              <a:spcBef>
                <a:spcPts val="0"/>
              </a:spcBef>
              <a:buClrTx/>
              <a:buNone/>
            </a:pPr>
            <a:r>
              <a:rPr lang="en-US" sz="3200" dirty="0">
                <a:solidFill>
                  <a:schemeClr val="tx1"/>
                </a:solidFill>
              </a:rPr>
              <a:t> </a:t>
            </a:r>
            <a:r>
              <a:rPr lang="en-US" sz="3200" dirty="0" smtClean="0">
                <a:solidFill>
                  <a:schemeClr val="tx1"/>
                </a:solidFill>
              </a:rPr>
              <a:t>           to the responses because they will </a:t>
            </a:r>
          </a:p>
          <a:p>
            <a:pPr marL="0" indent="0">
              <a:spcBef>
                <a:spcPts val="0"/>
              </a:spcBef>
              <a:buClrTx/>
              <a:buNone/>
            </a:pPr>
            <a:r>
              <a:rPr lang="en-US" sz="3200" dirty="0">
                <a:solidFill>
                  <a:schemeClr val="tx1"/>
                </a:solidFill>
              </a:rPr>
              <a:t> </a:t>
            </a:r>
            <a:r>
              <a:rPr lang="en-US" sz="3200" dirty="0" smtClean="0">
                <a:solidFill>
                  <a:schemeClr val="tx1"/>
                </a:solidFill>
              </a:rPr>
              <a:t>           be repeating their partner’s </a:t>
            </a:r>
          </a:p>
          <a:p>
            <a:pPr marL="0" indent="0">
              <a:spcBef>
                <a:spcPts val="0"/>
              </a:spcBef>
              <a:buClrTx/>
              <a:buNone/>
            </a:pPr>
            <a:r>
              <a:rPr lang="en-US" sz="3200" dirty="0">
                <a:solidFill>
                  <a:schemeClr val="tx1"/>
                </a:solidFill>
              </a:rPr>
              <a:t> </a:t>
            </a:r>
            <a:r>
              <a:rPr lang="en-US" sz="3200" dirty="0" smtClean="0">
                <a:solidFill>
                  <a:schemeClr val="tx1"/>
                </a:solidFill>
              </a:rPr>
              <a:t>           response to the table group.</a:t>
            </a:r>
          </a:p>
          <a:p>
            <a:pPr marL="0" indent="0">
              <a:spcBef>
                <a:spcPts val="0"/>
              </a:spcBef>
              <a:buClrTx/>
              <a:buNone/>
            </a:pPr>
            <a:endParaRPr lang="en-US" sz="3200" dirty="0" smtClean="0">
              <a:solidFill>
                <a:schemeClr val="tx1"/>
              </a:solidFill>
            </a:endParaRPr>
          </a:p>
          <a:p>
            <a:pPr marL="0" indent="0">
              <a:spcBef>
                <a:spcPts val="0"/>
              </a:spcBef>
              <a:buClrTx/>
              <a:buNone/>
            </a:pPr>
            <a:r>
              <a:rPr lang="en-US" sz="3200" u="sng" dirty="0">
                <a:solidFill>
                  <a:schemeClr val="tx1"/>
                </a:solidFill>
              </a:rPr>
              <a:t>Step 3:</a:t>
            </a:r>
            <a:r>
              <a:rPr lang="en-US" sz="3200" dirty="0">
                <a:solidFill>
                  <a:schemeClr val="tx1"/>
                </a:solidFill>
              </a:rPr>
              <a:t> Each person shares, round robin to </a:t>
            </a:r>
          </a:p>
          <a:p>
            <a:pPr marL="0" indent="0">
              <a:spcBef>
                <a:spcPts val="0"/>
              </a:spcBef>
              <a:buClrTx/>
              <a:buNone/>
            </a:pPr>
            <a:r>
              <a:rPr lang="en-US" sz="3200" dirty="0"/>
              <a:t>            </a:t>
            </a:r>
            <a:r>
              <a:rPr lang="en-US" sz="3200" dirty="0">
                <a:solidFill>
                  <a:schemeClr val="tx1"/>
                </a:solidFill>
              </a:rPr>
              <a:t>the table group, his/her partner’s </a:t>
            </a:r>
          </a:p>
          <a:p>
            <a:pPr marL="0" indent="0">
              <a:spcBef>
                <a:spcPts val="0"/>
              </a:spcBef>
              <a:buClrTx/>
              <a:buNone/>
            </a:pPr>
            <a:r>
              <a:rPr lang="en-US" sz="3200" dirty="0"/>
              <a:t>            </a:t>
            </a:r>
            <a:r>
              <a:rPr lang="en-US" sz="3200" dirty="0">
                <a:solidFill>
                  <a:schemeClr val="tx1"/>
                </a:solidFill>
              </a:rPr>
              <a:t>response to the question</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3901792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Revisiting the Irony Tree Map </a:t>
            </a:r>
            <a:r>
              <a:rPr lang="en-US" sz="3200" b="1" dirty="0" smtClean="0"/>
              <a:t>(Resource 1.2)</a:t>
            </a:r>
            <a:endParaRPr lang="en-US" sz="3200" b="1" dirty="0"/>
          </a:p>
        </p:txBody>
      </p:sp>
      <p:sp>
        <p:nvSpPr>
          <p:cNvPr id="3" name="Content Placeholder 2"/>
          <p:cNvSpPr>
            <a:spLocks noGrp="1"/>
          </p:cNvSpPr>
          <p:nvPr>
            <p:ph idx="1"/>
          </p:nvPr>
        </p:nvSpPr>
        <p:spPr/>
        <p:txBody>
          <a:bodyPr>
            <a:normAutofit/>
          </a:bodyPr>
          <a:lstStyle/>
          <a:p>
            <a:r>
              <a:rPr lang="en-US" sz="3200" dirty="0" smtClean="0">
                <a:solidFill>
                  <a:schemeClr val="tx1"/>
                </a:solidFill>
              </a:rPr>
              <a:t>Work with a partner to add to the chart at least 5-6 examples of situational and dramatic irony from the text. Write your quotes from the story under the appropriate column on the tree map.</a:t>
            </a:r>
            <a:endParaRPr lang="en-US" sz="3200" dirty="0">
              <a:solidFill>
                <a:schemeClr val="tx1"/>
              </a:solidFill>
            </a:endParaRPr>
          </a:p>
        </p:txBody>
      </p:sp>
    </p:spTree>
    <p:extLst>
      <p:ext uri="{BB962C8B-B14F-4D97-AF65-F5344CB8AC3E}">
        <p14:creationId xmlns:p14="http://schemas.microsoft.com/office/powerpoint/2010/main" val="2360800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Gallery Walk: Tree Maps</a:t>
            </a:r>
            <a:endParaRPr lang="en-US" b="1"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33" t="44515" r="28053" b="10262"/>
          <a:stretch/>
        </p:blipFill>
        <p:spPr bwMode="auto">
          <a:xfrm>
            <a:off x="222900" y="1750513"/>
            <a:ext cx="8573164" cy="434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816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84" t="22272" r="26016" b="10909"/>
          <a:stretch/>
        </p:blipFill>
        <p:spPr bwMode="auto">
          <a:xfrm>
            <a:off x="3335628" y="1888298"/>
            <a:ext cx="5694230" cy="465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Revisiting the Extended Anticipatory Guide </a:t>
            </a:r>
            <a:r>
              <a:rPr lang="en-US" sz="3200" b="1" dirty="0" smtClean="0"/>
              <a:t>(Resource 1.4)</a:t>
            </a:r>
            <a:endParaRPr lang="en-US" sz="3200" b="1" dirty="0"/>
          </a:p>
        </p:txBody>
      </p:sp>
      <p:sp>
        <p:nvSpPr>
          <p:cNvPr id="6" name="TextBox 5"/>
          <p:cNvSpPr txBox="1"/>
          <p:nvPr/>
        </p:nvSpPr>
        <p:spPr>
          <a:xfrm>
            <a:off x="187890" y="2242159"/>
            <a:ext cx="3147738" cy="4154984"/>
          </a:xfrm>
          <a:prstGeom prst="rect">
            <a:avLst/>
          </a:prstGeom>
          <a:noFill/>
        </p:spPr>
        <p:txBody>
          <a:bodyPr wrap="square" rtlCol="0">
            <a:spAutoFit/>
          </a:bodyPr>
          <a:lstStyle/>
          <a:p>
            <a:pPr marL="342900" indent="-342900">
              <a:buFont typeface="Wingdings" pitchFamily="2" charset="2"/>
              <a:buChar char="§"/>
            </a:pPr>
            <a:r>
              <a:rPr lang="en-US" sz="2400" dirty="0" smtClean="0">
                <a:latin typeface="Arial" pitchFamily="34" charset="0"/>
                <a:cs typeface="Arial" pitchFamily="34" charset="0"/>
              </a:rPr>
              <a:t>Decide whether each statement is supported or not supported in the text and place a checkmark in the appropriate column. </a:t>
            </a:r>
          </a:p>
          <a:p>
            <a:pPr marL="342900" indent="-342900">
              <a:buFont typeface="Wingdings" pitchFamily="2" charset="2"/>
              <a:buChar char="§"/>
            </a:pPr>
            <a:r>
              <a:rPr lang="en-US" sz="2400" dirty="0" smtClean="0">
                <a:latin typeface="Arial" pitchFamily="34" charset="0"/>
                <a:cs typeface="Arial" pitchFamily="34" charset="0"/>
              </a:rPr>
              <a:t>Explain your answers in the space on the right.</a:t>
            </a:r>
            <a:endParaRPr lang="en-US" sz="2400" dirty="0">
              <a:latin typeface="Arial" pitchFamily="34" charset="0"/>
              <a:cs typeface="Arial" pitchFamily="34" charset="0"/>
            </a:endParaRPr>
          </a:p>
        </p:txBody>
      </p:sp>
      <p:sp>
        <p:nvSpPr>
          <p:cNvPr id="7" name="Down Arrow 6"/>
          <p:cNvSpPr/>
          <p:nvPr/>
        </p:nvSpPr>
        <p:spPr>
          <a:xfrm>
            <a:off x="6182743" y="1600200"/>
            <a:ext cx="563671" cy="684233"/>
          </a:xfrm>
          <a:prstGeom prst="downArrow">
            <a:avLst/>
          </a:prstGeom>
          <a:gradFill>
            <a:gsLst>
              <a:gs pos="0">
                <a:schemeClr val="accent6">
                  <a:lumMod val="60000"/>
                  <a:lumOff val="40000"/>
                </a:schemeClr>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7491116" y="1574103"/>
            <a:ext cx="563671" cy="684233"/>
          </a:xfrm>
          <a:prstGeom prst="downArrow">
            <a:avLst/>
          </a:prstGeom>
          <a:gradFill>
            <a:gsLst>
              <a:gs pos="0">
                <a:schemeClr val="accent6">
                  <a:lumMod val="60000"/>
                  <a:lumOff val="40000"/>
                </a:schemeClr>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Option 1: Flee Map – Tracing the Language</a:t>
            </a:r>
            <a:endParaRPr lang="en-US" b="1" dirty="0"/>
          </a:p>
        </p:txBody>
      </p:sp>
      <p:sp>
        <p:nvSpPr>
          <p:cNvPr id="3" name="Content Placeholder 2"/>
          <p:cNvSpPr>
            <a:spLocks noGrp="1"/>
          </p:cNvSpPr>
          <p:nvPr>
            <p:ph idx="1"/>
          </p:nvPr>
        </p:nvSpPr>
        <p:spPr/>
        <p:txBody>
          <a:bodyPr>
            <a:noAutofit/>
          </a:bodyPr>
          <a:lstStyle/>
          <a:p>
            <a:pPr marL="0" indent="0">
              <a:buNone/>
            </a:pPr>
            <a:r>
              <a:rPr lang="en-US" sz="2600" dirty="0" smtClean="0"/>
              <a:t>At pivotal moments of the story, authors carefully use language to portray the emotions and the changing emotions of the characters at these moments. Trace the emotions of Mary and Patrick throughout the text and what language the author uses to convey these emotions. Look at not only actions but dialogue as well. With your partner, create a flow chart that analyzes their emotions with textual evidence from the story. </a:t>
            </a:r>
            <a:endParaRPr lang="en-US"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320040"/>
            <a:ext cx="7058891" cy="746760"/>
          </a:xfrm>
        </p:spPr>
        <p:txBody>
          <a:bodyPr/>
          <a:lstStyle/>
          <a:p>
            <a:r>
              <a:rPr lang="en-US" b="1" dirty="0" smtClean="0"/>
              <a:t>Pair-Share!</a:t>
            </a:r>
            <a:endParaRPr lang="en-US" b="1" dirty="0"/>
          </a:p>
        </p:txBody>
      </p:sp>
      <p:sp>
        <p:nvSpPr>
          <p:cNvPr id="3" name="Content Placeholder 2"/>
          <p:cNvSpPr>
            <a:spLocks noGrp="1"/>
          </p:cNvSpPr>
          <p:nvPr>
            <p:ph idx="1"/>
          </p:nvPr>
        </p:nvSpPr>
        <p:spPr>
          <a:xfrm>
            <a:off x="457200" y="1371600"/>
            <a:ext cx="7772400" cy="5029200"/>
          </a:xfrm>
        </p:spPr>
        <p:txBody>
          <a:bodyPr>
            <a:normAutofit fontScale="92500" lnSpcReduction="10000"/>
          </a:bodyPr>
          <a:lstStyle/>
          <a:p>
            <a:pPr lvl="0">
              <a:buNone/>
            </a:pPr>
            <a:r>
              <a:rPr lang="en-US" sz="2400" b="1" u="sng" dirty="0" smtClean="0"/>
              <a:t>With your partner:</a:t>
            </a:r>
          </a:p>
          <a:p>
            <a:pPr lvl="0"/>
            <a:r>
              <a:rPr lang="en-US" sz="2400" dirty="0" smtClean="0"/>
              <a:t>Student </a:t>
            </a:r>
            <a:r>
              <a:rPr lang="en-US" sz="2400" dirty="0"/>
              <a:t>A shares his/her story with Student B</a:t>
            </a:r>
            <a:r>
              <a:rPr lang="en-US" sz="2400" dirty="0" smtClean="0"/>
              <a:t>.</a:t>
            </a:r>
          </a:p>
          <a:p>
            <a:pPr lvl="0"/>
            <a:endParaRPr lang="en-US" sz="1100" dirty="0"/>
          </a:p>
          <a:p>
            <a:pPr lvl="0"/>
            <a:r>
              <a:rPr lang="en-US" sz="2400" dirty="0"/>
              <a:t>Student B asks at least two clarifying questions about Student A’s story.</a:t>
            </a:r>
          </a:p>
          <a:p>
            <a:pPr lvl="3">
              <a:buNone/>
            </a:pPr>
            <a:r>
              <a:rPr lang="en-US" sz="2400" i="1" u="sng" dirty="0"/>
              <a:t>Optional sentence frames:</a:t>
            </a:r>
            <a:endParaRPr lang="en-US" sz="2400" u="sng" dirty="0"/>
          </a:p>
          <a:p>
            <a:pPr lvl="3"/>
            <a:r>
              <a:rPr lang="en-US" sz="2400" i="1" dirty="0"/>
              <a:t>How did you feel when . . . ?</a:t>
            </a:r>
            <a:endParaRPr lang="en-US" sz="2400" dirty="0"/>
          </a:p>
          <a:p>
            <a:pPr lvl="3"/>
            <a:r>
              <a:rPr lang="en-US" sz="2400" i="1" dirty="0"/>
              <a:t>Why did you . . .?</a:t>
            </a:r>
            <a:endParaRPr lang="en-US" sz="2400" dirty="0"/>
          </a:p>
          <a:p>
            <a:pPr lvl="3"/>
            <a:r>
              <a:rPr lang="en-US" sz="2400" i="1" dirty="0"/>
              <a:t>Why do you think the other person . . </a:t>
            </a:r>
            <a:r>
              <a:rPr lang="en-US" sz="2400" i="1" dirty="0" smtClean="0"/>
              <a:t>.?</a:t>
            </a:r>
          </a:p>
          <a:p>
            <a:pPr lvl="2"/>
            <a:endParaRPr lang="en-US" sz="1000" dirty="0" smtClean="0"/>
          </a:p>
          <a:p>
            <a:pPr lvl="0"/>
            <a:r>
              <a:rPr lang="en-US" sz="2400" dirty="0" smtClean="0"/>
              <a:t>Then </a:t>
            </a:r>
            <a:r>
              <a:rPr lang="en-US" sz="2400" dirty="0"/>
              <a:t>Student B shares his/her story with Student A, and Student A asks clarifying questions of Student B.</a:t>
            </a:r>
          </a:p>
          <a:p>
            <a:endParaRPr lang="en-US" dirty="0"/>
          </a:p>
        </p:txBody>
      </p:sp>
    </p:spTree>
    <p:extLst>
      <p:ext uri="{BB962C8B-B14F-4D97-AF65-F5344CB8AC3E}">
        <p14:creationId xmlns:p14="http://schemas.microsoft.com/office/powerpoint/2010/main" val="2100338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Flee Map (Resource </a:t>
            </a:r>
            <a:r>
              <a:rPr lang="en-US" b="1" dirty="0"/>
              <a:t>1.7)</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93" t="24082" r="47290" b="10604"/>
          <a:stretch/>
        </p:blipFill>
        <p:spPr bwMode="auto">
          <a:xfrm>
            <a:off x="498472" y="1070443"/>
            <a:ext cx="7231755" cy="561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86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Option 2: Movie Review </a:t>
            </a:r>
            <a:r>
              <a:rPr lang="en-US" sz="2400" b="1" dirty="0" smtClean="0"/>
              <a:t>(Resource 1.8)</a:t>
            </a:r>
            <a:endParaRPr lang="en-US" sz="2400" dirty="0"/>
          </a:p>
        </p:txBody>
      </p:sp>
      <p:sp>
        <p:nvSpPr>
          <p:cNvPr id="3" name="Content Placeholder 2"/>
          <p:cNvSpPr>
            <a:spLocks noGrp="1"/>
          </p:cNvSpPr>
          <p:nvPr>
            <p:ph idx="1"/>
          </p:nvPr>
        </p:nvSpPr>
        <p:spPr>
          <a:xfrm>
            <a:off x="498474" y="1453020"/>
            <a:ext cx="7556313" cy="4673144"/>
          </a:xfrm>
        </p:spPr>
        <p:txBody>
          <a:bodyPr>
            <a:normAutofit/>
          </a:bodyPr>
          <a:lstStyle/>
          <a:p>
            <a:r>
              <a:rPr lang="en-US" sz="2400" dirty="0" smtClean="0"/>
              <a:t>Watch the Alfred Hitchcock version of </a:t>
            </a:r>
            <a:r>
              <a:rPr lang="en-US" sz="2400" i="1" dirty="0" smtClean="0"/>
              <a:t>Lamb to Slaughter</a:t>
            </a:r>
            <a:r>
              <a:rPr lang="en-US" sz="2400" dirty="0" smtClean="0"/>
              <a:t> on </a:t>
            </a:r>
            <a:r>
              <a:rPr lang="en-US" sz="2400" dirty="0" err="1" smtClean="0"/>
              <a:t>SchoolTube</a:t>
            </a:r>
            <a:r>
              <a:rPr lang="en-US" sz="2400" dirty="0" smtClean="0"/>
              <a:t> at the following link: </a:t>
            </a:r>
            <a:r>
              <a:rPr lang="en-US" sz="2400" u="sng" dirty="0" smtClean="0">
                <a:hlinkClick r:id="rId2"/>
              </a:rPr>
              <a:t>http://www.schooltube.com/video/b4ffb2ed2146057eda1d/</a:t>
            </a:r>
            <a:endParaRPr lang="en-US" sz="2400" dirty="0" smtClean="0"/>
          </a:p>
          <a:p>
            <a:r>
              <a:rPr lang="en-US" sz="2400" dirty="0" smtClean="0"/>
              <a:t>Write a short essay or movie review focusing on how Hitchcock portrays the characters of Mary and her husband.  Was this portrayal similar to the way you perceived the characters as you read the story? How was the portrayal similar or different to your view?  Did viewing the visual text change your interpretation of the story?  Explain why or why not.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320040"/>
            <a:ext cx="7045036" cy="594360"/>
          </a:xfrm>
        </p:spPr>
        <p:txBody>
          <a:bodyPr/>
          <a:lstStyle/>
          <a:p>
            <a:r>
              <a:rPr lang="en-US" b="1" dirty="0" smtClean="0"/>
              <a:t>Unit Overview</a:t>
            </a:r>
            <a:endParaRPr lang="en-US" b="1" dirty="0"/>
          </a:p>
        </p:txBody>
      </p:sp>
      <p:graphicFrame>
        <p:nvGraphicFramePr>
          <p:cNvPr id="9" name="Content Placeholder 8"/>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257800" y="5029200"/>
            <a:ext cx="2743200" cy="1015663"/>
          </a:xfrm>
          <a:prstGeom prst="rect">
            <a:avLst/>
          </a:prstGeom>
          <a:noFill/>
        </p:spPr>
        <p:txBody>
          <a:bodyPr wrap="square" rtlCol="0">
            <a:spAutoFit/>
          </a:bodyPr>
          <a:lstStyle/>
          <a:p>
            <a:r>
              <a:rPr lang="en-US" sz="2400" b="1" dirty="0" smtClean="0">
                <a:latin typeface="Century Gothic" pitchFamily="34" charset="0"/>
              </a:rPr>
              <a:t>←</a:t>
            </a:r>
            <a:r>
              <a:rPr lang="en-US" dirty="0" smtClean="0">
                <a:latin typeface="Century Gothic" pitchFamily="34" charset="0"/>
              </a:rPr>
              <a:t> </a:t>
            </a:r>
            <a:r>
              <a:rPr lang="en-US" b="1" dirty="0" smtClean="0">
                <a:latin typeface="Century Gothic" pitchFamily="34" charset="0"/>
              </a:rPr>
              <a:t>You will be reading two stories that are about the Big Idea.</a:t>
            </a:r>
            <a:endParaRPr lang="en-US" b="1" dirty="0">
              <a:latin typeface="Century Gothic" pitchFamily="34" charset="0"/>
            </a:endParaRPr>
          </a:p>
        </p:txBody>
      </p:sp>
      <p:sp>
        <p:nvSpPr>
          <p:cNvPr id="11" name="TextBox 10"/>
          <p:cNvSpPr txBox="1"/>
          <p:nvPr/>
        </p:nvSpPr>
        <p:spPr>
          <a:xfrm>
            <a:off x="228600" y="4495800"/>
            <a:ext cx="2590800" cy="1569660"/>
          </a:xfrm>
          <a:prstGeom prst="rect">
            <a:avLst/>
          </a:prstGeom>
          <a:noFill/>
        </p:spPr>
        <p:txBody>
          <a:bodyPr wrap="square" rtlCol="0">
            <a:spAutoFit/>
          </a:bodyPr>
          <a:lstStyle/>
          <a:p>
            <a:r>
              <a:rPr lang="en-US" dirty="0" smtClean="0">
                <a:latin typeface="Century Gothic" pitchFamily="34" charset="0"/>
              </a:rPr>
              <a:t>                   </a:t>
            </a:r>
            <a:r>
              <a:rPr lang="en-US" sz="2400" b="1" dirty="0" smtClean="0">
                <a:latin typeface="Century Gothic" pitchFamily="34" charset="0"/>
              </a:rPr>
              <a:t>↑</a:t>
            </a:r>
          </a:p>
          <a:p>
            <a:r>
              <a:rPr lang="en-US" b="1" dirty="0" smtClean="0">
                <a:latin typeface="Century Gothic" pitchFamily="34" charset="0"/>
              </a:rPr>
              <a:t>You will be looking at how irony affects the story and the characters. </a:t>
            </a:r>
            <a:endParaRPr lang="en-US" b="1" dirty="0">
              <a:latin typeface="Century Gothic" pitchFamily="34" charset="0"/>
            </a:endParaRPr>
          </a:p>
        </p:txBody>
      </p:sp>
      <p:sp>
        <p:nvSpPr>
          <p:cNvPr id="16" name="TextBox 15"/>
          <p:cNvSpPr txBox="1"/>
          <p:nvPr/>
        </p:nvSpPr>
        <p:spPr>
          <a:xfrm>
            <a:off x="5334000" y="1295400"/>
            <a:ext cx="2819400" cy="1508105"/>
          </a:xfrm>
          <a:prstGeom prst="rect">
            <a:avLst/>
          </a:prstGeom>
          <a:noFill/>
        </p:spPr>
        <p:txBody>
          <a:bodyPr wrap="square" rtlCol="0">
            <a:spAutoFit/>
          </a:bodyPr>
          <a:lstStyle/>
          <a:p>
            <a:r>
              <a:rPr lang="en-US" b="1" dirty="0" smtClean="0">
                <a:latin typeface="Century Gothic" pitchFamily="34" charset="0"/>
              </a:rPr>
              <a:t>You will be analyzing how the characters had different perspectives about unexpected change.</a:t>
            </a:r>
            <a:r>
              <a:rPr lang="en-US" sz="2000" b="1" dirty="0" smtClean="0">
                <a:latin typeface="Century Gothic" pitchFamily="34" charset="0"/>
              </a:rPr>
              <a:t>  ↓</a:t>
            </a:r>
            <a:endParaRPr lang="en-US" sz="2000" b="1" dirty="0">
              <a:latin typeface="Century Gothic" pitchFamily="34" charset="0"/>
            </a:endParaRPr>
          </a:p>
        </p:txBody>
      </p:sp>
      <p:sp>
        <p:nvSpPr>
          <p:cNvPr id="18" name="TextBox 17"/>
          <p:cNvSpPr txBox="1"/>
          <p:nvPr/>
        </p:nvSpPr>
        <p:spPr>
          <a:xfrm>
            <a:off x="152400" y="1295400"/>
            <a:ext cx="2971800" cy="1015663"/>
          </a:xfrm>
          <a:prstGeom prst="rect">
            <a:avLst/>
          </a:prstGeom>
          <a:noFill/>
        </p:spPr>
        <p:txBody>
          <a:bodyPr wrap="square" rtlCol="0">
            <a:spAutoFit/>
          </a:bodyPr>
          <a:lstStyle/>
          <a:p>
            <a:pPr algn="r"/>
            <a:r>
              <a:rPr lang="en-US" b="1" dirty="0" smtClean="0">
                <a:latin typeface="Century Gothic" pitchFamily="34" charset="0"/>
              </a:rPr>
              <a:t>You will be focusing on three essential questions. </a:t>
            </a:r>
            <a:r>
              <a:rPr lang="en-US" sz="2400" b="1" dirty="0" smtClean="0">
                <a:latin typeface="Century Gothic" pitchFamily="34" charset="0"/>
              </a:rPr>
              <a:t>→</a:t>
            </a:r>
            <a:endParaRPr lang="en-US" sz="2400" b="1" dirty="0">
              <a:latin typeface="Century Gothic" pitchFamily="34" charset="0"/>
            </a:endParaRPr>
          </a:p>
        </p:txBody>
      </p:sp>
    </p:spTree>
    <p:extLst>
      <p:ext uri="{BB962C8B-B14F-4D97-AF65-F5344CB8AC3E}">
        <p14:creationId xmlns:p14="http://schemas.microsoft.com/office/powerpoint/2010/main" val="31258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b="1" dirty="0" smtClean="0"/>
              <a:t>1.  Irony</a:t>
            </a:r>
            <a:endParaRPr lang="en-US" b="1" dirty="0"/>
          </a:p>
        </p:txBody>
      </p:sp>
      <p:sp>
        <p:nvSpPr>
          <p:cNvPr id="3" name="Content Placeholder 2"/>
          <p:cNvSpPr>
            <a:spLocks noGrp="1"/>
          </p:cNvSpPr>
          <p:nvPr>
            <p:ph idx="1"/>
          </p:nvPr>
        </p:nvSpPr>
        <p:spPr/>
        <p:txBody>
          <a:bodyPr/>
          <a:lstStyle/>
          <a:p>
            <a:pPr>
              <a:buNone/>
            </a:pPr>
            <a:r>
              <a:rPr lang="en-US" sz="2800" dirty="0" smtClean="0"/>
              <a:t>Definition:</a:t>
            </a:r>
          </a:p>
          <a:p>
            <a:pPr>
              <a:buNone/>
            </a:pPr>
            <a:r>
              <a:rPr lang="en-US" sz="4800" dirty="0" smtClean="0"/>
              <a:t> Irony is when what happens is the </a:t>
            </a:r>
            <a:r>
              <a:rPr lang="en-US" sz="4800" u="sng" dirty="0" smtClean="0"/>
              <a:t>opposite</a:t>
            </a:r>
            <a:r>
              <a:rPr lang="en-US" sz="4800" dirty="0" smtClean="0"/>
              <a:t> of what was expected.</a:t>
            </a:r>
            <a:endParaRPr lang="en-US" sz="4800" dirty="0"/>
          </a:p>
        </p:txBody>
      </p:sp>
    </p:spTree>
    <p:extLst>
      <p:ext uri="{BB962C8B-B14F-4D97-AF65-F5344CB8AC3E}">
        <p14:creationId xmlns:p14="http://schemas.microsoft.com/office/powerpoint/2010/main" val="96614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Irony </a:t>
            </a:r>
            <a:r>
              <a:rPr lang="en-US" sz="2000" b="1" dirty="0" smtClean="0"/>
              <a:t>(continued)</a:t>
            </a:r>
            <a:endParaRPr lang="en-US" sz="2000" b="1" dirty="0"/>
          </a:p>
        </p:txBody>
      </p:sp>
      <p:sp>
        <p:nvSpPr>
          <p:cNvPr id="3" name="Content Placeholder 2"/>
          <p:cNvSpPr>
            <a:spLocks noGrp="1"/>
          </p:cNvSpPr>
          <p:nvPr>
            <p:ph idx="1"/>
          </p:nvPr>
        </p:nvSpPr>
        <p:spPr/>
        <p:txBody>
          <a:bodyPr/>
          <a:lstStyle/>
          <a:p>
            <a:pPr>
              <a:buNone/>
            </a:pPr>
            <a:r>
              <a:rPr lang="en-US" sz="3600" dirty="0" smtClean="0"/>
              <a:t>You will be learning the three types of irony:</a:t>
            </a:r>
          </a:p>
          <a:p>
            <a:pPr>
              <a:buNone/>
            </a:pPr>
            <a:endParaRPr lang="en-US" sz="1200" dirty="0" smtClean="0"/>
          </a:p>
          <a:p>
            <a:pPr lvl="3"/>
            <a:r>
              <a:rPr lang="en-US" sz="3600" dirty="0" smtClean="0"/>
              <a:t> Dramatic Irony</a:t>
            </a:r>
          </a:p>
          <a:p>
            <a:pPr lvl="3"/>
            <a:r>
              <a:rPr lang="en-US" sz="3600" dirty="0" smtClean="0"/>
              <a:t> Situational Irony</a:t>
            </a:r>
          </a:p>
          <a:p>
            <a:pPr lvl="3"/>
            <a:r>
              <a:rPr lang="en-US" sz="3600" dirty="0" smtClean="0"/>
              <a:t> Verbal Irony</a:t>
            </a:r>
            <a:endParaRPr lang="en-US" sz="3600" dirty="0"/>
          </a:p>
        </p:txBody>
      </p:sp>
    </p:spTree>
    <p:extLst>
      <p:ext uri="{BB962C8B-B14F-4D97-AF65-F5344CB8AC3E}">
        <p14:creationId xmlns:p14="http://schemas.microsoft.com/office/powerpoint/2010/main" val="2881695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Essential Questions:</a:t>
            </a:r>
            <a:br>
              <a:rPr lang="en-US" b="1" dirty="0" smtClean="0"/>
            </a:br>
            <a:r>
              <a:rPr lang="en-US" b="1" dirty="0" smtClean="0"/>
              <a:t>                           What are they?</a:t>
            </a:r>
            <a:endParaRPr lang="en-US" b="1" dirty="0"/>
          </a:p>
        </p:txBody>
      </p:sp>
      <p:sp>
        <p:nvSpPr>
          <p:cNvPr id="3" name="Content Placeholder 2"/>
          <p:cNvSpPr>
            <a:spLocks noGrp="1"/>
          </p:cNvSpPr>
          <p:nvPr>
            <p:ph idx="1"/>
          </p:nvPr>
        </p:nvSpPr>
        <p:spPr/>
        <p:txBody>
          <a:bodyPr/>
          <a:lstStyle/>
          <a:p>
            <a:pPr>
              <a:buNone/>
            </a:pPr>
            <a:r>
              <a:rPr lang="en-US" sz="3200" b="1" dirty="0" smtClean="0"/>
              <a:t>Essential Questions:</a:t>
            </a:r>
          </a:p>
          <a:p>
            <a:r>
              <a:rPr lang="en-US" sz="3200" dirty="0" smtClean="0"/>
              <a:t> Are </a:t>
            </a:r>
            <a:r>
              <a:rPr lang="en-US" sz="3200" dirty="0" smtClean="0"/>
              <a:t>important to understanding the Big Idea</a:t>
            </a:r>
          </a:p>
          <a:p>
            <a:r>
              <a:rPr lang="en-US" sz="3200" dirty="0" smtClean="0"/>
              <a:t> Do </a:t>
            </a:r>
            <a:r>
              <a:rPr lang="en-US" sz="3200" dirty="0" smtClean="0"/>
              <a:t>not have a simple answer</a:t>
            </a:r>
          </a:p>
          <a:p>
            <a:pPr>
              <a:buNone/>
            </a:pPr>
            <a:endParaRPr lang="en-US" dirty="0" smtClean="0"/>
          </a:p>
          <a:p>
            <a:pPr>
              <a:buNone/>
            </a:pPr>
            <a:endParaRPr lang="en-US" dirty="0" smtClean="0"/>
          </a:p>
          <a:p>
            <a:pPr>
              <a:buNone/>
            </a:pPr>
            <a:endParaRPr lang="en-US" dirty="0" smtClean="0"/>
          </a:p>
          <a:p>
            <a:pPr>
              <a:buNone/>
            </a:pPr>
            <a:endParaRPr lang="en-US" dirty="0" smtClean="0"/>
          </a:p>
        </p:txBody>
      </p:sp>
    </p:spTree>
    <p:extLst>
      <p:ext uri="{BB962C8B-B14F-4D97-AF65-F5344CB8AC3E}">
        <p14:creationId xmlns:p14="http://schemas.microsoft.com/office/powerpoint/2010/main" val="29410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b="1" dirty="0" smtClean="0"/>
              <a:t>2.  Essential Q’s </a:t>
            </a:r>
            <a:r>
              <a:rPr lang="en-US" sz="2000" b="1" dirty="0" smtClean="0"/>
              <a:t>Continued</a:t>
            </a:r>
            <a:endParaRPr lang="en-US" sz="2000" b="1" dirty="0"/>
          </a:p>
        </p:txBody>
      </p:sp>
      <p:sp>
        <p:nvSpPr>
          <p:cNvPr id="3" name="Content Placeholder 2"/>
          <p:cNvSpPr>
            <a:spLocks noGrp="1"/>
          </p:cNvSpPr>
          <p:nvPr>
            <p:ph idx="1"/>
          </p:nvPr>
        </p:nvSpPr>
        <p:spPr>
          <a:xfrm>
            <a:off x="498474" y="1524000"/>
            <a:ext cx="7556313" cy="4602163"/>
          </a:xfrm>
        </p:spPr>
        <p:txBody>
          <a:bodyPr>
            <a:noAutofit/>
          </a:bodyPr>
          <a:lstStyle/>
          <a:p>
            <a:pPr>
              <a:buNone/>
            </a:pPr>
            <a:r>
              <a:rPr lang="en-US" sz="2800" b="1" dirty="0" smtClean="0"/>
              <a:t>Your essential questions for the Big Idea of this </a:t>
            </a:r>
            <a:r>
              <a:rPr lang="en-US" sz="2800" b="1" dirty="0" smtClean="0"/>
              <a:t>unit, </a:t>
            </a:r>
            <a:r>
              <a:rPr lang="en-US" sz="2800" b="1" dirty="0" smtClean="0"/>
              <a:t>“Change Can Be Unexpected”:</a:t>
            </a:r>
            <a:endParaRPr lang="en-US" sz="2800" dirty="0" smtClean="0"/>
          </a:p>
          <a:p>
            <a:r>
              <a:rPr lang="en-US" sz="2800" dirty="0" smtClean="0"/>
              <a:t>How do people respond to unexpected change?</a:t>
            </a:r>
          </a:p>
          <a:p>
            <a:r>
              <a:rPr lang="en-US" sz="2800" dirty="0" smtClean="0"/>
              <a:t>How do authors use irony to build mystery, tension, and surprise?</a:t>
            </a:r>
          </a:p>
          <a:p>
            <a:r>
              <a:rPr lang="en-US" sz="2800" dirty="0" smtClean="0"/>
              <a:t>Why do people have different perspectives on the same event?</a:t>
            </a:r>
            <a:endParaRPr lang="en-US" sz="2800" dirty="0"/>
          </a:p>
        </p:txBody>
      </p:sp>
    </p:spTree>
    <p:extLst>
      <p:ext uri="{BB962C8B-B14F-4D97-AF65-F5344CB8AC3E}">
        <p14:creationId xmlns:p14="http://schemas.microsoft.com/office/powerpoint/2010/main" val="6297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2002</TotalTime>
  <Words>1703</Words>
  <Application>Microsoft Office PowerPoint</Application>
  <PresentationFormat>On-screen Show (4:3)</PresentationFormat>
  <Paragraphs>204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Advantage</vt:lpstr>
      <vt:lpstr>Unit 3: Irony</vt:lpstr>
      <vt:lpstr>Circle Map: Unexpected Change</vt:lpstr>
      <vt:lpstr>Think-Write! Writing Prompt (Resource 1.1)</vt:lpstr>
      <vt:lpstr>Pair-Share!</vt:lpstr>
      <vt:lpstr>Unit Overview</vt:lpstr>
      <vt:lpstr>1.  Irony</vt:lpstr>
      <vt:lpstr>1. Irony (continued)</vt:lpstr>
      <vt:lpstr>2.  Essential Questions:                            What are they?</vt:lpstr>
      <vt:lpstr>2.  Essential Q’s Continued</vt:lpstr>
      <vt:lpstr>3. Perspective</vt:lpstr>
      <vt:lpstr>Your first reading (fiction):</vt:lpstr>
      <vt:lpstr>Your second reading (non-fiction):</vt:lpstr>
      <vt:lpstr>Now, back to irony . . .</vt:lpstr>
      <vt:lpstr>PowerPoint Presentation</vt:lpstr>
      <vt:lpstr>PowerPoint Presentation</vt:lpstr>
      <vt:lpstr>Did you learn it?</vt:lpstr>
      <vt:lpstr>Lamb to the Slaughter</vt:lpstr>
      <vt:lpstr>Irony Review</vt:lpstr>
      <vt:lpstr>Extended Anticipatory Guide (Resource 1.4)</vt:lpstr>
      <vt:lpstr>Extended Anticipatory Guide</vt:lpstr>
      <vt:lpstr>Essential Questions</vt:lpstr>
      <vt:lpstr>Text: “Lamb to the Slaughter”</vt:lpstr>
      <vt:lpstr>Title Connections:  “Lamb to the Slaughter”</vt:lpstr>
      <vt:lpstr>Idiom Origin</vt:lpstr>
      <vt:lpstr>Reading with a Focus</vt:lpstr>
      <vt:lpstr>Describe Mary Maloney’s Character</vt:lpstr>
      <vt:lpstr>Describe Mary Maloney’s Character</vt:lpstr>
      <vt:lpstr>Reading with a Focus</vt:lpstr>
      <vt:lpstr>Sentence Frames</vt:lpstr>
      <vt:lpstr>Ambiguity</vt:lpstr>
      <vt:lpstr>Predictions</vt:lpstr>
      <vt:lpstr>Reading with a Focus</vt:lpstr>
      <vt:lpstr>Reading with a Focus</vt:lpstr>
      <vt:lpstr>Three-Step Interview Process: Question #6</vt:lpstr>
      <vt:lpstr>Three-Step Interview Process</vt:lpstr>
      <vt:lpstr>Revisiting the Irony Tree Map (Resource 1.2)</vt:lpstr>
      <vt:lpstr>Gallery Walk: Tree Maps</vt:lpstr>
      <vt:lpstr>Revisiting the Extended Anticipatory Guide (Resource 1.4)</vt:lpstr>
      <vt:lpstr>Option 1: Flee Map – Tracing the Language</vt:lpstr>
      <vt:lpstr>Flee Map (Resource 1.7)</vt:lpstr>
      <vt:lpstr>Option 2: Movie Review (Resource 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 to the Slaughter</dc:title>
  <dc:creator>Teacher</dc:creator>
  <cp:lastModifiedBy>Jennie</cp:lastModifiedBy>
  <cp:revision>55</cp:revision>
  <dcterms:created xsi:type="dcterms:W3CDTF">2013-06-21T15:26:44Z</dcterms:created>
  <dcterms:modified xsi:type="dcterms:W3CDTF">2013-08-15T20:10:09Z</dcterms:modified>
</cp:coreProperties>
</file>