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730" autoAdjust="0"/>
  </p:normalViewPr>
  <p:slideViewPr>
    <p:cSldViewPr>
      <p:cViewPr varScale="1">
        <p:scale>
          <a:sx n="80" d="100"/>
          <a:sy n="80" d="100"/>
        </p:scale>
        <p:origin x="-3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763000" cy="53340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763000" cy="3810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968C4-1D78-4923-81D6-F895FEEC4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D26A-D94F-4C49-A0BE-317226F54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81000"/>
            <a:ext cx="21907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4198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42270-94AB-421F-AC29-CEBB5BE4C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DF81-0BAF-4D0A-9AD3-BE24EF893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BE1F4-BA14-450D-AD06-B8E06BBB6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DC12-6D64-4C98-BC11-0861A0974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7384-C55B-4E91-A3CE-59DDAADB4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7104B-1475-440B-AB9B-45B0532A6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2F9E-60C0-4F8A-BD8D-D6733215C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F7EE3-ED99-49C4-AAEE-AFEBB719D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214D-100A-4D4D-A6A4-401392453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3600" y="6400800"/>
            <a:ext cx="267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400800"/>
            <a:ext cx="2405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74AA2CC-B18B-4B90-8051-F5E4770B54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Text Structures and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ELA Grade 6: Resource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Structure: Problem/Solution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8077200" cy="12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blem Solution Flow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200400"/>
            <a:ext cx="4570332" cy="339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following text and look for signal words/phrases to help you decide which type of text structure it is:</a:t>
            </a:r>
          </a:p>
          <a:p>
            <a:r>
              <a:rPr lang="en-US" dirty="0" smtClean="0"/>
              <a:t>Signs of persuasive techniques include</a:t>
            </a:r>
          </a:p>
          <a:p>
            <a:pPr lvl="1"/>
            <a:r>
              <a:rPr lang="en-US" dirty="0" smtClean="0"/>
              <a:t>a clearly stated opinion or claim</a:t>
            </a:r>
          </a:p>
          <a:p>
            <a:pPr lvl="1"/>
            <a:r>
              <a:rPr lang="en-US" dirty="0" smtClean="0"/>
              <a:t>logical reasons for the opinion supported by relevant evidence</a:t>
            </a:r>
          </a:p>
          <a:p>
            <a:pPr lvl="1"/>
            <a:r>
              <a:rPr lang="en-US" dirty="0" smtClean="0"/>
              <a:t>an appeal to the interests and backgrounds of a particular audience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38100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4343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5257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text structure did you guess?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Enumeration or Listing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Because the writer presents the information in a structure that resembles an outline using a bulleted format.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one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Persuasive techniques </a:t>
            </a:r>
            <a:r>
              <a:rPr lang="en-US" dirty="0" smtClean="0"/>
              <a:t>convince an audience by providing sound reasons. These reasons persuade through strong, relevant supporting evidence. </a:t>
            </a:r>
            <a:r>
              <a:rPr lang="en-US" b="1" dirty="0" smtClean="0"/>
              <a:t>Propaganda techniques</a:t>
            </a:r>
            <a:r>
              <a:rPr lang="en-US" dirty="0" smtClean="0"/>
              <a:t>, though, appeal primarily to an audience’s emotions and may contain false or misleading information.</a:t>
            </a:r>
          </a:p>
          <a:p>
            <a:r>
              <a:rPr lang="en-US" dirty="0" smtClean="0"/>
              <a:t>What type of text structure is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Comparison/Contrast</a:t>
            </a:r>
          </a:p>
          <a:p>
            <a:r>
              <a:rPr lang="en-US" dirty="0" smtClean="0"/>
              <a:t>How do you know?</a:t>
            </a:r>
          </a:p>
          <a:p>
            <a:r>
              <a:rPr lang="en-US" dirty="0" smtClean="0"/>
              <a:t>The writer explains how two things are different using the word “though.”</a:t>
            </a:r>
          </a:p>
          <a:p>
            <a:r>
              <a:rPr lang="en-US" sz="2800" b="1" dirty="0" smtClean="0"/>
              <a:t>Persuasive techniques </a:t>
            </a:r>
            <a:r>
              <a:rPr lang="en-US" sz="2800" dirty="0" smtClean="0"/>
              <a:t>convince an audience by providing sound reasons. These reasons persuade through strong, relevant supporting evidence. </a:t>
            </a:r>
            <a:r>
              <a:rPr lang="en-US" sz="2800" b="1" dirty="0" smtClean="0"/>
              <a:t>Propaganda techniques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though</a:t>
            </a:r>
            <a:r>
              <a:rPr lang="en-US" sz="2800" dirty="0" smtClean="0"/>
              <a:t>, appeal primarily to an audience’s emotions and may contain false or misleading information.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you’re ready to tackle any texts!</a:t>
            </a:r>
            <a:endParaRPr lang="en-US" dirty="0"/>
          </a:p>
        </p:txBody>
      </p:sp>
      <p:pic>
        <p:nvPicPr>
          <p:cNvPr id="4" name="Content Placeholder 3" descr="you can do 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9900" y="1524000"/>
            <a:ext cx="3886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Features</a:t>
            </a:r>
            <a:endParaRPr lang="en-US" dirty="0"/>
          </a:p>
        </p:txBody>
      </p:sp>
      <p:pic>
        <p:nvPicPr>
          <p:cNvPr id="4" name="Content Placeholder 3" descr="Resource 2.2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8077200" cy="1705105"/>
          </a:xfrm>
        </p:spPr>
      </p:pic>
      <p:pic>
        <p:nvPicPr>
          <p:cNvPr id="5" name="Picture 4" descr="Textbook headings and graph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505200"/>
            <a:ext cx="4475930" cy="3124200"/>
          </a:xfrm>
          <a:prstGeom prst="rect">
            <a:avLst/>
          </a:prstGeom>
        </p:spPr>
      </p:pic>
      <p:pic>
        <p:nvPicPr>
          <p:cNvPr id="6" name="Picture 5" descr="pie ch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7338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Text Features</a:t>
            </a:r>
            <a:endParaRPr lang="en-US" dirty="0"/>
          </a:p>
        </p:txBody>
      </p:sp>
      <p:pic>
        <p:nvPicPr>
          <p:cNvPr id="4" name="Content Placeholder 3" descr="Resource 2.2.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02286"/>
            <a:ext cx="8077200" cy="32603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(Expository) Writing Assignments and the Structures Used</a:t>
            </a:r>
            <a:endParaRPr lang="en-US" dirty="0"/>
          </a:p>
        </p:txBody>
      </p:sp>
      <p:pic>
        <p:nvPicPr>
          <p:cNvPr id="4" name="Content Placeholder 3" descr="Resource 2.2.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8077200" cy="36020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Structure: Cause and Effect</a:t>
            </a:r>
            <a:endParaRPr lang="en-US" dirty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8077200" cy="15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use and Effect Multi Flow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657600"/>
            <a:ext cx="511484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Structure: Comparison/Contrast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8077200" cy="143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mparison Contrast Double Bubble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1" y="3505199"/>
            <a:ext cx="5858310" cy="284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Structure: Enumeration or Listing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8077200" cy="165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umeration or Listing Tree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1" y="3687856"/>
            <a:ext cx="5805972" cy="278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Structure: Sequential or Chronological Process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8077200" cy="13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quential or Chronological Process Flow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429000"/>
            <a:ext cx="6587204" cy="289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Structure: Definition/Description</a:t>
            </a:r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8077200" cy="15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finition Description Circle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429000"/>
            <a:ext cx="3048000" cy="3307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brary collage design template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EDUC_TXT_Library_Col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EDUC_TXT_Library_Col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15">
        <a:dk1>
          <a:srgbClr val="333333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 collage design template</Template>
  <TotalTime>104</TotalTime>
  <Words>266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Library collage design template</vt:lpstr>
      <vt:lpstr>Common Text Structures and Features</vt:lpstr>
      <vt:lpstr>Text Features</vt:lpstr>
      <vt:lpstr>External Text Features</vt:lpstr>
      <vt:lpstr>Informational (Expository) Writing Assignments and the Structures Used</vt:lpstr>
      <vt:lpstr>Text Structure: Cause and Effect</vt:lpstr>
      <vt:lpstr>Text Structure: Comparison/Contrast</vt:lpstr>
      <vt:lpstr>Text Structure: Enumeration or Listing</vt:lpstr>
      <vt:lpstr>Text Structure: Sequential or Chronological Process</vt:lpstr>
      <vt:lpstr>Text Structure: Definition/Description</vt:lpstr>
      <vt:lpstr>Text Structure: Problem/Solution</vt:lpstr>
      <vt:lpstr>Let’s practice!</vt:lpstr>
      <vt:lpstr>What text structure did you guess?</vt:lpstr>
      <vt:lpstr>Let’s try one more…</vt:lpstr>
      <vt:lpstr>The answer is…</vt:lpstr>
      <vt:lpstr>Now you’re ready to tackle any texts!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Text Structures and Features</dc:title>
  <dc:creator>april.baxter</dc:creator>
  <cp:lastModifiedBy>april.baxter</cp:lastModifiedBy>
  <cp:revision>11</cp:revision>
  <dcterms:created xsi:type="dcterms:W3CDTF">2013-04-22T21:19:25Z</dcterms:created>
  <dcterms:modified xsi:type="dcterms:W3CDTF">2013-04-22T23:03:37Z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TC102885671033</vt:lpwstr>
  </property>
</Properties>
</file>