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4EC8-0EDB-4EEF-954A-A48E75B3A3E3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38AE-ECC5-43EE-827A-D1D6D11F05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4EC8-0EDB-4EEF-954A-A48E75B3A3E3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38AE-ECC5-43EE-827A-D1D6D11F05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4EC8-0EDB-4EEF-954A-A48E75B3A3E3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38AE-ECC5-43EE-827A-D1D6D11F05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4EC8-0EDB-4EEF-954A-A48E75B3A3E3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38AE-ECC5-43EE-827A-D1D6D11F05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4EC8-0EDB-4EEF-954A-A48E75B3A3E3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38AE-ECC5-43EE-827A-D1D6D11F05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4EC8-0EDB-4EEF-954A-A48E75B3A3E3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38AE-ECC5-43EE-827A-D1D6D11F05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4EC8-0EDB-4EEF-954A-A48E75B3A3E3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38AE-ECC5-43EE-827A-D1D6D11F05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4EC8-0EDB-4EEF-954A-A48E75B3A3E3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38AE-ECC5-43EE-827A-D1D6D11F05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4EC8-0EDB-4EEF-954A-A48E75B3A3E3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38AE-ECC5-43EE-827A-D1D6D11F05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4EC8-0EDB-4EEF-954A-A48E75B3A3E3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38AE-ECC5-43EE-827A-D1D6D11F05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54EC8-0EDB-4EEF-954A-A48E75B3A3E3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38AE-ECC5-43EE-827A-D1D6D11F05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4EC8-0EDB-4EEF-954A-A48E75B3A3E3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638AE-ECC5-43EE-827A-D1D6D11F05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b="1" dirty="0" smtClean="0"/>
              <a:t>A Writer’s Style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19400"/>
            <a:ext cx="6400800" cy="32004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Is defined by using </a:t>
            </a:r>
            <a:r>
              <a:rPr lang="en-US" b="1" dirty="0" smtClean="0">
                <a:solidFill>
                  <a:schemeClr val="tx1"/>
                </a:solidFill>
              </a:rPr>
              <a:t>Figurative Language </a:t>
            </a:r>
            <a:r>
              <a:rPr lang="en-US" dirty="0" smtClean="0">
                <a:solidFill>
                  <a:schemeClr val="tx1"/>
                </a:solidFill>
              </a:rPr>
              <a:t>and</a:t>
            </a:r>
            <a:r>
              <a:rPr lang="en-US" b="1" dirty="0" smtClean="0">
                <a:solidFill>
                  <a:schemeClr val="tx1"/>
                </a:solidFill>
              </a:rPr>
              <a:t> Literary Devices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literary devic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1752600"/>
            <a:ext cx="3505200" cy="27603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Idioms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	Expressions that mean something different from the literal meaning of the words.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i="1" dirty="0" smtClean="0"/>
              <a:t>Example: He let the cat out of the bag.</a:t>
            </a:r>
          </a:p>
          <a:p>
            <a:pPr algn="ctr">
              <a:buNone/>
            </a:pPr>
            <a:r>
              <a:rPr lang="en-US" dirty="0" smtClean="0"/>
              <a:t>(To tell secret information).</a:t>
            </a:r>
            <a:endParaRPr lang="en-US" dirty="0"/>
          </a:p>
        </p:txBody>
      </p:sp>
      <p:pic>
        <p:nvPicPr>
          <p:cNvPr id="4" name="Picture 3" descr="idiom sty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4650" y="2738437"/>
            <a:ext cx="3714750" cy="1833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Literary Devices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r>
              <a:rPr lang="en-US" dirty="0" smtClean="0"/>
              <a:t>				To determine a writer’s style, 				look at his/her use of literary 				devices. Authors use this 					technique to produce a certain effect.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Examples of literary devices include:</a:t>
            </a:r>
          </a:p>
          <a:p>
            <a:pPr>
              <a:buNone/>
            </a:pPr>
            <a:r>
              <a:rPr lang="en-US" b="1" dirty="0" smtClean="0"/>
              <a:t>		imagery, irony, symbolism, and dialect</a:t>
            </a:r>
            <a:endParaRPr lang="en-US" b="1" dirty="0"/>
          </a:p>
        </p:txBody>
      </p:sp>
      <p:pic>
        <p:nvPicPr>
          <p:cNvPr id="4" name="Picture 3" descr="iro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2057400"/>
            <a:ext cx="1981200" cy="25644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Literary Devices: </a:t>
            </a:r>
            <a:r>
              <a:rPr lang="en-US" b="1" dirty="0" smtClean="0">
                <a:solidFill>
                  <a:srgbClr val="FF0000"/>
                </a:solidFill>
              </a:rPr>
              <a:t>Imagery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Language used by writers that creates word pictures and images by using sensory words that appeal to our senses (seeing, hearing, touching, tasking, and smelling).</a:t>
            </a:r>
            <a:endParaRPr lang="en-US" dirty="0"/>
          </a:p>
        </p:txBody>
      </p:sp>
      <p:pic>
        <p:nvPicPr>
          <p:cNvPr id="4" name="Picture 3" descr="sens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3657600"/>
            <a:ext cx="4572000" cy="2828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Imagery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Helps create pictures in your mind as you read.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1800" dirty="0" smtClean="0"/>
              <a:t>		“He fell down like an old tree falling down in a storm.”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  <p:pic>
        <p:nvPicPr>
          <p:cNvPr id="4" name="Picture 3" descr="reading image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3124200"/>
            <a:ext cx="2800771" cy="2838450"/>
          </a:xfrm>
          <a:prstGeom prst="rect">
            <a:avLst/>
          </a:prstGeom>
        </p:spPr>
      </p:pic>
      <p:pic>
        <p:nvPicPr>
          <p:cNvPr id="5" name="Picture 4" descr="tree imager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3200400"/>
            <a:ext cx="31623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Irony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The use of words that mean the opposite of what you really think. There are three types of irony: 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Verbal irony</a:t>
            </a:r>
          </a:p>
          <a:p>
            <a:r>
              <a:rPr lang="en-US" i="1" dirty="0" smtClean="0"/>
              <a:t>Situational irony</a:t>
            </a:r>
          </a:p>
          <a:p>
            <a:r>
              <a:rPr lang="en-US" i="1" dirty="0" smtClean="0"/>
              <a:t>Dramatic irony</a:t>
            </a:r>
            <a:endParaRPr lang="en-US" i="1" dirty="0"/>
          </a:p>
        </p:txBody>
      </p:sp>
      <p:pic>
        <p:nvPicPr>
          <p:cNvPr id="4" name="Picture 3" descr="iron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2667000"/>
            <a:ext cx="2819400" cy="3064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Verbal Irony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This type of irony occurs when we say one thing but mean another (sarcasm).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Example:  “My favorite thing is homework!” </a:t>
            </a:r>
          </a:p>
          <a:p>
            <a:pPr>
              <a:buNone/>
            </a:pPr>
            <a:r>
              <a:rPr lang="en-US" i="1" dirty="0" smtClean="0"/>
              <a:t>	(True meaning: I don’t like homework at all) </a:t>
            </a:r>
            <a:endParaRPr lang="en-US" i="1" dirty="0"/>
          </a:p>
        </p:txBody>
      </p:sp>
      <p:pic>
        <p:nvPicPr>
          <p:cNvPr id="4" name="Picture 3" descr="irony hw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600" y="2590800"/>
            <a:ext cx="3238500" cy="21355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Dramatic Irony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This is the contrast between what the character thinks to be true and what the reader knows to be true.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dramatic iro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3352800"/>
            <a:ext cx="4152900" cy="3098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Situational Irony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It is the contrast (the opposite) between what happens and what was expected.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situational iro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2895600"/>
            <a:ext cx="4572000" cy="3236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Literary Devices: </a:t>
            </a:r>
            <a:r>
              <a:rPr lang="en-US" dirty="0" smtClean="0">
                <a:solidFill>
                  <a:srgbClr val="FF0000"/>
                </a:solidFill>
              </a:rPr>
              <a:t>Symbolism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A character, an action, a setting, or an object representing something else is a </a:t>
            </a:r>
            <a:r>
              <a:rPr lang="en-US" b="1" dirty="0" smtClean="0"/>
              <a:t>symbol.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i="1" dirty="0" smtClean="0"/>
              <a:t>Example:</a:t>
            </a:r>
            <a:r>
              <a:rPr lang="en-US" b="1" dirty="0" smtClean="0"/>
              <a:t> </a:t>
            </a:r>
            <a:r>
              <a:rPr lang="en-US" dirty="0" smtClean="0"/>
              <a:t>A dove symbolizes (stands for) peace.</a:t>
            </a:r>
          </a:p>
          <a:p>
            <a:pPr>
              <a:buNone/>
            </a:pPr>
            <a:endParaRPr lang="en-US" b="1" dirty="0"/>
          </a:p>
        </p:txBody>
      </p:sp>
      <p:pic>
        <p:nvPicPr>
          <p:cNvPr id="4" name="Picture 3" descr="symbo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2438400"/>
            <a:ext cx="3886200" cy="2876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Literary Devices: </a:t>
            </a:r>
            <a:r>
              <a:rPr lang="en-US" dirty="0" smtClean="0">
                <a:solidFill>
                  <a:srgbClr val="FF0000"/>
                </a:solidFill>
              </a:rPr>
              <a:t>Dialect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A way of speaking, which is characteristic of a certain place or group of people is </a:t>
            </a:r>
            <a:r>
              <a:rPr lang="en-US" b="1" dirty="0" smtClean="0"/>
              <a:t>dialect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Example: “Howdy, y’all”</a:t>
            </a:r>
          </a:p>
          <a:p>
            <a:pPr>
              <a:buNone/>
            </a:pPr>
            <a:r>
              <a:rPr lang="en-US" dirty="0" smtClean="0"/>
              <a:t>	Writers use dialect to give clues about the characters and settings in stories in order to bring them to life.</a:t>
            </a:r>
            <a:endParaRPr lang="en-US" dirty="0"/>
          </a:p>
        </p:txBody>
      </p:sp>
      <p:pic>
        <p:nvPicPr>
          <p:cNvPr id="4" name="Picture 3" descr="dialec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2362200"/>
            <a:ext cx="2181225" cy="209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Style?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dirty="0" smtClean="0"/>
              <a:t>		</a:t>
            </a:r>
            <a:r>
              <a:rPr lang="en-US" sz="5100" dirty="0" smtClean="0"/>
              <a:t>The way you walk</a:t>
            </a:r>
          </a:p>
          <a:p>
            <a:pPr algn="ctr">
              <a:buNone/>
            </a:pPr>
            <a:endParaRPr lang="en-US" sz="4600" dirty="0" smtClean="0"/>
          </a:p>
          <a:p>
            <a:pPr algn="ctr">
              <a:buNone/>
            </a:pPr>
            <a:r>
              <a:rPr lang="en-US" sz="5100" dirty="0" smtClean="0"/>
              <a:t>The way your friend dresses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4500" dirty="0" smtClean="0"/>
              <a:t>A person’s </a:t>
            </a:r>
            <a:r>
              <a:rPr lang="en-US" sz="4500" b="1" dirty="0" smtClean="0"/>
              <a:t>style</a:t>
            </a:r>
            <a:r>
              <a:rPr lang="en-US" sz="4500" dirty="0" smtClean="0"/>
              <a:t> is created by how he/she does something.</a:t>
            </a:r>
            <a:endParaRPr lang="en-US" sz="4500" dirty="0"/>
          </a:p>
        </p:txBody>
      </p:sp>
      <p:pic>
        <p:nvPicPr>
          <p:cNvPr id="5" name="Picture 4" descr="dress sty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743200"/>
            <a:ext cx="1857375" cy="2457450"/>
          </a:xfrm>
          <a:prstGeom prst="rect">
            <a:avLst/>
          </a:prstGeom>
        </p:spPr>
      </p:pic>
      <p:pic>
        <p:nvPicPr>
          <p:cNvPr id="7" name="Picture 6" descr="style wal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0972" y="1676400"/>
            <a:ext cx="2503028" cy="36139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determine a writer’s </a:t>
            </a:r>
            <a:r>
              <a:rPr lang="en-US" b="1" dirty="0" smtClean="0"/>
              <a:t>style</a:t>
            </a:r>
            <a:r>
              <a:rPr lang="en-US" dirty="0" smtClean="0"/>
              <a:t>, look at the way he/she uses </a:t>
            </a:r>
            <a:r>
              <a:rPr lang="en-US" u="sng" dirty="0" smtClean="0"/>
              <a:t>language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Realistic dialogue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Lighthearted tone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Short, conversational sentences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Comical, main characters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Every writer has a style.  Some styles are easier to recognize than others.</a:t>
            </a:r>
            <a:endParaRPr lang="en-US" dirty="0"/>
          </a:p>
        </p:txBody>
      </p:sp>
      <p:pic>
        <p:nvPicPr>
          <p:cNvPr id="4" name="Picture 3" descr="style bo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243840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writer’s </a:t>
            </a:r>
            <a:r>
              <a:rPr lang="en-US" b="1" i="1" dirty="0" smtClean="0"/>
              <a:t>style</a:t>
            </a:r>
            <a:r>
              <a:rPr lang="en-US" dirty="0" smtClean="0"/>
              <a:t> comes from the choices he/she makes when putting words on a page.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Long word vs. short word?</a:t>
            </a:r>
          </a:p>
          <a:p>
            <a:r>
              <a:rPr lang="en-US" dirty="0" smtClean="0"/>
              <a:t>Simple sentence or complex sentence?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style wor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3581400"/>
            <a:ext cx="4224866" cy="2715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Figurative Language:</a:t>
            </a:r>
            <a:br>
              <a:rPr lang="en-US" b="1" dirty="0" smtClean="0"/>
            </a:br>
            <a:r>
              <a:rPr lang="en-US" dirty="0" smtClean="0"/>
              <a:t>Language used as part of a writer’s style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i="1" dirty="0" smtClean="0"/>
              <a:t>Example: </a:t>
            </a:r>
            <a:r>
              <a:rPr lang="en-US" sz="3600" i="1" dirty="0" smtClean="0"/>
              <a:t>She was a beautiful flower.</a:t>
            </a:r>
            <a:endParaRPr lang="en-US" sz="3600" i="1" dirty="0"/>
          </a:p>
        </p:txBody>
      </p:sp>
      <p:pic>
        <p:nvPicPr>
          <p:cNvPr id="4" name="Content Placeholder 3" descr="figurative langua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2209800"/>
            <a:ext cx="5181600" cy="27392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</a:t>
            </a:r>
            <a:r>
              <a:rPr lang="en-US" b="1" dirty="0" smtClean="0"/>
              <a:t>figures of speech </a:t>
            </a:r>
            <a:r>
              <a:rPr lang="en-US" dirty="0" smtClean="0"/>
              <a:t>writers use: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Metaphor</a:t>
            </a:r>
            <a:r>
              <a:rPr lang="en-US" dirty="0" smtClean="0"/>
              <a:t>-comparing two unlike things without using a specific word of comparison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Simile</a:t>
            </a:r>
            <a:r>
              <a:rPr lang="en-US" dirty="0" smtClean="0"/>
              <a:t>-comparing two unlike things using a word of comparison (like, as, or than)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Personification</a:t>
            </a:r>
            <a:r>
              <a:rPr lang="en-US" dirty="0" smtClean="0"/>
              <a:t>-giving human or lifelike qualities to non-human things.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Idiom</a:t>
            </a:r>
            <a:r>
              <a:rPr lang="en-US" dirty="0" smtClean="0"/>
              <a:t>-using an expression that means something different from the literal meaning of the words.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Similes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82000" cy="4953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	Compare two unlike objects using words of comparison, such as </a:t>
            </a:r>
            <a:r>
              <a:rPr lang="en-US" i="1" dirty="0" smtClean="0"/>
              <a:t>like, as</a:t>
            </a:r>
            <a:r>
              <a:rPr lang="en-US" dirty="0" smtClean="0"/>
              <a:t>, or </a:t>
            </a:r>
            <a:r>
              <a:rPr lang="en-US" i="1" dirty="0" smtClean="0"/>
              <a:t>than.</a:t>
            </a:r>
          </a:p>
          <a:p>
            <a:pPr>
              <a:buNone/>
            </a:pPr>
            <a:r>
              <a:rPr lang="en-US" i="1" dirty="0" smtClean="0"/>
              <a:t>	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</a:t>
            </a:r>
          </a:p>
          <a:p>
            <a:pPr>
              <a:buNone/>
            </a:pPr>
            <a:endParaRPr lang="en-US" b="1" i="1" dirty="0" smtClean="0"/>
          </a:p>
          <a:p>
            <a:pPr algn="ctr">
              <a:buNone/>
            </a:pPr>
            <a:r>
              <a:rPr lang="en-US" b="1" i="1" dirty="0" smtClean="0"/>
              <a:t>	Example:</a:t>
            </a:r>
            <a:r>
              <a:rPr lang="en-US" i="1" dirty="0" smtClean="0"/>
              <a:t>  Jose was brave </a:t>
            </a:r>
            <a:r>
              <a:rPr lang="en-US" b="1" i="1" dirty="0" smtClean="0"/>
              <a:t>as</a:t>
            </a:r>
            <a:r>
              <a:rPr lang="en-US" i="1" dirty="0" smtClean="0"/>
              <a:t> a lion. </a:t>
            </a:r>
          </a:p>
          <a:p>
            <a:pPr algn="ctr">
              <a:buNone/>
            </a:pPr>
            <a:r>
              <a:rPr lang="en-US" i="1" dirty="0" smtClean="0"/>
              <a:t>	(Jose is being compared to a lion).</a:t>
            </a:r>
          </a:p>
          <a:p>
            <a:pPr>
              <a:buNone/>
            </a:pPr>
            <a:endParaRPr lang="en-US" i="1" dirty="0"/>
          </a:p>
        </p:txBody>
      </p:sp>
      <p:pic>
        <p:nvPicPr>
          <p:cNvPr id="4" name="Picture 3" descr="style l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2133600"/>
            <a:ext cx="3124200" cy="2709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Metaphors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	Compare two unlike things directly, without using words of comparison.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	</a:t>
            </a:r>
          </a:p>
          <a:p>
            <a:pPr algn="ctr">
              <a:buNone/>
            </a:pPr>
            <a:r>
              <a:rPr lang="en-US" i="1" dirty="0" smtClean="0"/>
              <a:t>	</a:t>
            </a:r>
            <a:r>
              <a:rPr lang="en-US" b="1" i="1" dirty="0" smtClean="0"/>
              <a:t>Example:  </a:t>
            </a:r>
            <a:r>
              <a:rPr lang="en-US" i="1" dirty="0" smtClean="0"/>
              <a:t>Brittany is a delicate rose.</a:t>
            </a:r>
          </a:p>
          <a:p>
            <a:pPr algn="ctr">
              <a:buNone/>
            </a:pPr>
            <a:r>
              <a:rPr lang="en-US" dirty="0" smtClean="0"/>
              <a:t>	(Brittany is being compared to a rose).</a:t>
            </a:r>
            <a:endParaRPr lang="en-US" dirty="0"/>
          </a:p>
        </p:txBody>
      </p:sp>
      <p:pic>
        <p:nvPicPr>
          <p:cNvPr id="4" name="Picture 3" descr="style ros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2667000"/>
            <a:ext cx="2085975" cy="2190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Personification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	Gives human or life like qualities or characteristics to non-human things.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	</a:t>
            </a:r>
            <a:r>
              <a:rPr lang="en-US" b="1" i="1" dirty="0" smtClean="0"/>
              <a:t>Example:</a:t>
            </a:r>
            <a:r>
              <a:rPr lang="en-US" i="1" dirty="0" smtClean="0"/>
              <a:t> The leaves </a:t>
            </a:r>
            <a:r>
              <a:rPr lang="en-US" b="1" i="1" dirty="0" smtClean="0"/>
              <a:t>raced</a:t>
            </a:r>
            <a:r>
              <a:rPr lang="en-US" i="1" dirty="0" smtClean="0"/>
              <a:t> to the ground.</a:t>
            </a:r>
            <a:endParaRPr lang="en-US" i="1" dirty="0"/>
          </a:p>
        </p:txBody>
      </p:sp>
      <p:pic>
        <p:nvPicPr>
          <p:cNvPr id="4" name="Picture 3" descr="style tr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2667000"/>
            <a:ext cx="2743200" cy="25888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166</Words>
  <Application>Microsoft Office PowerPoint</Application>
  <PresentationFormat>On-screen Show (4:3)</PresentationFormat>
  <Paragraphs>133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 Writer’s Style</vt:lpstr>
      <vt:lpstr>What is Style?</vt:lpstr>
      <vt:lpstr>To determine a writer’s style, look at the way he/she uses language.</vt:lpstr>
      <vt:lpstr>A writer’s style comes from the choices he/she makes when putting words on a page.</vt:lpstr>
      <vt:lpstr>       Figurative Language: Language used as part of a writer’s style       Example: She was a beautiful flower.</vt:lpstr>
      <vt:lpstr>Common figures of speech writers use: </vt:lpstr>
      <vt:lpstr>Similes</vt:lpstr>
      <vt:lpstr>Metaphors</vt:lpstr>
      <vt:lpstr>Personification </vt:lpstr>
      <vt:lpstr>Idioms</vt:lpstr>
      <vt:lpstr>Literary Devices</vt:lpstr>
      <vt:lpstr>Literary Devices: Imagery</vt:lpstr>
      <vt:lpstr>Imagery</vt:lpstr>
      <vt:lpstr>Irony</vt:lpstr>
      <vt:lpstr>Verbal Irony</vt:lpstr>
      <vt:lpstr>Dramatic Irony</vt:lpstr>
      <vt:lpstr>Situational Irony</vt:lpstr>
      <vt:lpstr>Literary Devices: Symbolism</vt:lpstr>
      <vt:lpstr>Literary Devices: Dialect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Writer’s Style</dc:title>
  <dc:creator>user</dc:creator>
  <cp:lastModifiedBy>Crabbe, Jason</cp:lastModifiedBy>
  <cp:revision>113</cp:revision>
  <dcterms:created xsi:type="dcterms:W3CDTF">2013-09-18T20:39:00Z</dcterms:created>
  <dcterms:modified xsi:type="dcterms:W3CDTF">2013-09-23T20:35:35Z</dcterms:modified>
</cp:coreProperties>
</file>