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93" r:id="rId2"/>
    <p:sldId id="289" r:id="rId3"/>
    <p:sldId id="290" r:id="rId4"/>
    <p:sldId id="291" r:id="rId5"/>
    <p:sldId id="292" r:id="rId6"/>
    <p:sldId id="256" r:id="rId7"/>
    <p:sldId id="257" r:id="rId8"/>
    <p:sldId id="258" r:id="rId9"/>
    <p:sldId id="264" r:id="rId10"/>
    <p:sldId id="259" r:id="rId11"/>
    <p:sldId id="260" r:id="rId12"/>
    <p:sldId id="263" r:id="rId13"/>
    <p:sldId id="279" r:id="rId14"/>
    <p:sldId id="261" r:id="rId15"/>
    <p:sldId id="262" r:id="rId16"/>
    <p:sldId id="265" r:id="rId17"/>
    <p:sldId id="268" r:id="rId18"/>
    <p:sldId id="278" r:id="rId19"/>
    <p:sldId id="271" r:id="rId20"/>
    <p:sldId id="294" r:id="rId21"/>
    <p:sldId id="272" r:id="rId22"/>
    <p:sldId id="273" r:id="rId23"/>
    <p:sldId id="274" r:id="rId24"/>
    <p:sldId id="275" r:id="rId25"/>
    <p:sldId id="277" r:id="rId26"/>
    <p:sldId id="280" r:id="rId27"/>
    <p:sldId id="270" r:id="rId28"/>
    <p:sldId id="282" r:id="rId29"/>
    <p:sldId id="284" r:id="rId30"/>
    <p:sldId id="281" r:id="rId31"/>
    <p:sldId id="283" r:id="rId32"/>
    <p:sldId id="269" r:id="rId33"/>
    <p:sldId id="266" r:id="rId34"/>
    <p:sldId id="286" r:id="rId35"/>
    <p:sldId id="288" r:id="rId36"/>
    <p:sldId id="285" r:id="rId37"/>
    <p:sldId id="287" r:id="rId38"/>
    <p:sldId id="267"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96"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601783-073D-4642-8F70-18724497203C}" type="datetimeFigureOut">
              <a:rPr lang="en-US" smtClean="0"/>
              <a:t>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D903C1-D21F-4BDE-9DE2-5A0694ED9BDA}" type="slidenum">
              <a:rPr lang="en-US" smtClean="0"/>
              <a:t>‹#›</a:t>
            </a:fld>
            <a:endParaRPr lang="en-US"/>
          </a:p>
        </p:txBody>
      </p:sp>
    </p:spTree>
    <p:extLst>
      <p:ext uri="{BB962C8B-B14F-4D97-AF65-F5344CB8AC3E}">
        <p14:creationId xmlns:p14="http://schemas.microsoft.com/office/powerpoint/2010/main" val="939333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903C1-D21F-4BDE-9DE2-5A0694ED9BDA}" type="slidenum">
              <a:rPr lang="en-US" smtClean="0"/>
              <a:t>8</a:t>
            </a:fld>
            <a:endParaRPr lang="en-US"/>
          </a:p>
        </p:txBody>
      </p:sp>
    </p:spTree>
    <p:extLst>
      <p:ext uri="{BB962C8B-B14F-4D97-AF65-F5344CB8AC3E}">
        <p14:creationId xmlns:p14="http://schemas.microsoft.com/office/powerpoint/2010/main" val="276136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903C1-D21F-4BDE-9DE2-5A0694ED9BDA}" type="slidenum">
              <a:rPr lang="en-US" smtClean="0"/>
              <a:t>10</a:t>
            </a:fld>
            <a:endParaRPr lang="en-US"/>
          </a:p>
        </p:txBody>
      </p:sp>
    </p:spTree>
    <p:extLst>
      <p:ext uri="{BB962C8B-B14F-4D97-AF65-F5344CB8AC3E}">
        <p14:creationId xmlns:p14="http://schemas.microsoft.com/office/powerpoint/2010/main" val="2259696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9867E1-4D16-4788-82E6-D2D97BEBF5A1}" type="datetimeFigureOut">
              <a:rPr lang="en-US" smtClean="0"/>
              <a:t>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3F406-0830-4FD5-BDF3-371B7196C3A1}" type="slidenum">
              <a:rPr lang="en-US" smtClean="0"/>
              <a:t>‹#›</a:t>
            </a:fld>
            <a:endParaRPr lang="en-US"/>
          </a:p>
        </p:txBody>
      </p:sp>
    </p:spTree>
    <p:extLst>
      <p:ext uri="{BB962C8B-B14F-4D97-AF65-F5344CB8AC3E}">
        <p14:creationId xmlns:p14="http://schemas.microsoft.com/office/powerpoint/2010/main" val="1629055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867E1-4D16-4788-82E6-D2D97BEBF5A1}" type="datetimeFigureOut">
              <a:rPr lang="en-US" smtClean="0"/>
              <a:t>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3F406-0830-4FD5-BDF3-371B7196C3A1}" type="slidenum">
              <a:rPr lang="en-US" smtClean="0"/>
              <a:t>‹#›</a:t>
            </a:fld>
            <a:endParaRPr lang="en-US"/>
          </a:p>
        </p:txBody>
      </p:sp>
    </p:spTree>
    <p:extLst>
      <p:ext uri="{BB962C8B-B14F-4D97-AF65-F5344CB8AC3E}">
        <p14:creationId xmlns:p14="http://schemas.microsoft.com/office/powerpoint/2010/main" val="78407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867E1-4D16-4788-82E6-D2D97BEBF5A1}" type="datetimeFigureOut">
              <a:rPr lang="en-US" smtClean="0"/>
              <a:t>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3F406-0830-4FD5-BDF3-371B7196C3A1}" type="slidenum">
              <a:rPr lang="en-US" smtClean="0"/>
              <a:t>‹#›</a:t>
            </a:fld>
            <a:endParaRPr lang="en-US"/>
          </a:p>
        </p:txBody>
      </p:sp>
    </p:spTree>
    <p:extLst>
      <p:ext uri="{BB962C8B-B14F-4D97-AF65-F5344CB8AC3E}">
        <p14:creationId xmlns:p14="http://schemas.microsoft.com/office/powerpoint/2010/main" val="404170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3"/>
          <p:cNvSpPr>
            <a:spLocks noChangeArrowheads="1"/>
          </p:cNvSpPr>
          <p:nvPr userDrawn="1"/>
        </p:nvSpPr>
        <p:spPr bwMode="auto">
          <a:xfrm>
            <a:off x="0" y="0"/>
            <a:ext cx="9144000" cy="6858000"/>
          </a:xfrm>
          <a:prstGeom prst="rect">
            <a:avLst/>
          </a:prstGeom>
          <a:gradFill flip="none" rotWithShape="1">
            <a:gsLst>
              <a:gs pos="0">
                <a:srgbClr val="96B5CE">
                  <a:tint val="66000"/>
                  <a:satMod val="160000"/>
                </a:srgbClr>
              </a:gs>
              <a:gs pos="50000">
                <a:srgbClr val="96B5CE">
                  <a:tint val="44500"/>
                  <a:satMod val="160000"/>
                </a:srgbClr>
              </a:gs>
              <a:gs pos="100000">
                <a:srgbClr val="96B5CE">
                  <a:tint val="23500"/>
                  <a:satMod val="160000"/>
                </a:srgbClr>
              </a:gs>
            </a:gsLst>
            <a:lin ang="8100000" scaled="1"/>
            <a:tileRect/>
          </a:gradFill>
          <a:ln w="9525"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867E1-4D16-4788-82E6-D2D97BEBF5A1}" type="datetimeFigureOut">
              <a:rPr lang="en-US" smtClean="0"/>
              <a:t>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3F406-0830-4FD5-BDF3-371B7196C3A1}" type="slidenum">
              <a:rPr lang="en-US" smtClean="0"/>
              <a:t>‹#›</a:t>
            </a:fld>
            <a:endParaRPr lang="en-US"/>
          </a:p>
        </p:txBody>
      </p:sp>
    </p:spTree>
    <p:extLst>
      <p:ext uri="{BB962C8B-B14F-4D97-AF65-F5344CB8AC3E}">
        <p14:creationId xmlns:p14="http://schemas.microsoft.com/office/powerpoint/2010/main" val="98323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9867E1-4D16-4788-82E6-D2D97BEBF5A1}" type="datetimeFigureOut">
              <a:rPr lang="en-US" smtClean="0"/>
              <a:t>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3F406-0830-4FD5-BDF3-371B7196C3A1}" type="slidenum">
              <a:rPr lang="en-US" smtClean="0"/>
              <a:t>‹#›</a:t>
            </a:fld>
            <a:endParaRPr lang="en-US"/>
          </a:p>
        </p:txBody>
      </p:sp>
    </p:spTree>
    <p:extLst>
      <p:ext uri="{BB962C8B-B14F-4D97-AF65-F5344CB8AC3E}">
        <p14:creationId xmlns:p14="http://schemas.microsoft.com/office/powerpoint/2010/main" val="2174592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9867E1-4D16-4788-82E6-D2D97BEBF5A1}" type="datetimeFigureOut">
              <a:rPr lang="en-US" smtClean="0"/>
              <a:t>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F3F406-0830-4FD5-BDF3-371B7196C3A1}" type="slidenum">
              <a:rPr lang="en-US" smtClean="0"/>
              <a:t>‹#›</a:t>
            </a:fld>
            <a:endParaRPr lang="en-US"/>
          </a:p>
        </p:txBody>
      </p:sp>
    </p:spTree>
    <p:extLst>
      <p:ext uri="{BB962C8B-B14F-4D97-AF65-F5344CB8AC3E}">
        <p14:creationId xmlns:p14="http://schemas.microsoft.com/office/powerpoint/2010/main" val="317819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9867E1-4D16-4788-82E6-D2D97BEBF5A1}" type="datetimeFigureOut">
              <a:rPr lang="en-US" smtClean="0"/>
              <a:t>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F3F406-0830-4FD5-BDF3-371B7196C3A1}" type="slidenum">
              <a:rPr lang="en-US" smtClean="0"/>
              <a:t>‹#›</a:t>
            </a:fld>
            <a:endParaRPr lang="en-US"/>
          </a:p>
        </p:txBody>
      </p:sp>
    </p:spTree>
    <p:extLst>
      <p:ext uri="{BB962C8B-B14F-4D97-AF65-F5344CB8AC3E}">
        <p14:creationId xmlns:p14="http://schemas.microsoft.com/office/powerpoint/2010/main" val="42473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9867E1-4D16-4788-82E6-D2D97BEBF5A1}" type="datetimeFigureOut">
              <a:rPr lang="en-US" smtClean="0"/>
              <a:t>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F3F406-0830-4FD5-BDF3-371B7196C3A1}" type="slidenum">
              <a:rPr lang="en-US" smtClean="0"/>
              <a:t>‹#›</a:t>
            </a:fld>
            <a:endParaRPr lang="en-US"/>
          </a:p>
        </p:txBody>
      </p:sp>
    </p:spTree>
    <p:extLst>
      <p:ext uri="{BB962C8B-B14F-4D97-AF65-F5344CB8AC3E}">
        <p14:creationId xmlns:p14="http://schemas.microsoft.com/office/powerpoint/2010/main" val="2654226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867E1-4D16-4788-82E6-D2D97BEBF5A1}" type="datetimeFigureOut">
              <a:rPr lang="en-US" smtClean="0"/>
              <a:t>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F3F406-0830-4FD5-BDF3-371B7196C3A1}" type="slidenum">
              <a:rPr lang="en-US" smtClean="0"/>
              <a:t>‹#›</a:t>
            </a:fld>
            <a:endParaRPr lang="en-US"/>
          </a:p>
        </p:txBody>
      </p:sp>
    </p:spTree>
    <p:extLst>
      <p:ext uri="{BB962C8B-B14F-4D97-AF65-F5344CB8AC3E}">
        <p14:creationId xmlns:p14="http://schemas.microsoft.com/office/powerpoint/2010/main" val="3156597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9867E1-4D16-4788-82E6-D2D97BEBF5A1}" type="datetimeFigureOut">
              <a:rPr lang="en-US" smtClean="0"/>
              <a:t>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F3F406-0830-4FD5-BDF3-371B7196C3A1}" type="slidenum">
              <a:rPr lang="en-US" smtClean="0"/>
              <a:t>‹#›</a:t>
            </a:fld>
            <a:endParaRPr lang="en-US"/>
          </a:p>
        </p:txBody>
      </p:sp>
    </p:spTree>
    <p:extLst>
      <p:ext uri="{BB962C8B-B14F-4D97-AF65-F5344CB8AC3E}">
        <p14:creationId xmlns:p14="http://schemas.microsoft.com/office/powerpoint/2010/main" val="1832584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9867E1-4D16-4788-82E6-D2D97BEBF5A1}" type="datetimeFigureOut">
              <a:rPr lang="en-US" smtClean="0"/>
              <a:t>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F3F406-0830-4FD5-BDF3-371B7196C3A1}" type="slidenum">
              <a:rPr lang="en-US" smtClean="0"/>
              <a:t>‹#›</a:t>
            </a:fld>
            <a:endParaRPr lang="en-US"/>
          </a:p>
        </p:txBody>
      </p:sp>
    </p:spTree>
    <p:extLst>
      <p:ext uri="{BB962C8B-B14F-4D97-AF65-F5344CB8AC3E}">
        <p14:creationId xmlns:p14="http://schemas.microsoft.com/office/powerpoint/2010/main" val="4290741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a:spLocks noChangeArrowheads="1"/>
          </p:cNvSpPr>
          <p:nvPr userDrawn="1"/>
        </p:nvSpPr>
        <p:spPr bwMode="auto">
          <a:xfrm>
            <a:off x="0" y="0"/>
            <a:ext cx="9144000" cy="6858000"/>
          </a:xfrm>
          <a:prstGeom prst="rect">
            <a:avLst/>
          </a:prstGeom>
          <a:gradFill flip="none" rotWithShape="1">
            <a:gsLst>
              <a:gs pos="0">
                <a:srgbClr val="96B5CE">
                  <a:tint val="66000"/>
                  <a:satMod val="160000"/>
                </a:srgbClr>
              </a:gs>
              <a:gs pos="50000">
                <a:srgbClr val="96B5CE">
                  <a:tint val="44500"/>
                  <a:satMod val="160000"/>
                </a:srgbClr>
              </a:gs>
              <a:gs pos="100000">
                <a:srgbClr val="96B5CE">
                  <a:tint val="23500"/>
                  <a:satMod val="160000"/>
                </a:srgbClr>
              </a:gs>
            </a:gsLst>
            <a:path path="circle">
              <a:fillToRect l="100000" b="100000"/>
            </a:path>
            <a:tileRect t="-100000" r="-100000"/>
          </a:gradFill>
          <a:ln w="9525"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867E1-4D16-4788-82E6-D2D97BEBF5A1}" type="datetimeFigureOut">
              <a:rPr lang="en-US" smtClean="0"/>
              <a:t>1/7/2015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F3F406-0830-4FD5-BDF3-371B7196C3A1}" type="slidenum">
              <a:rPr lang="en-US" smtClean="0"/>
              <a:t>‹#›</a:t>
            </a:fld>
            <a:endParaRPr lang="en-US"/>
          </a:p>
        </p:txBody>
      </p:sp>
    </p:spTree>
    <p:extLst>
      <p:ext uri="{BB962C8B-B14F-4D97-AF65-F5344CB8AC3E}">
        <p14:creationId xmlns:p14="http://schemas.microsoft.com/office/powerpoint/2010/main" val="2630462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1844" y="3267221"/>
            <a:ext cx="7772400" cy="1470025"/>
          </a:xfrm>
        </p:spPr>
        <p:txBody>
          <a:bodyPr/>
          <a:lstStyle/>
          <a:p>
            <a:r>
              <a:rPr lang="en-US" dirty="0" smtClean="0"/>
              <a:t>The Big Wave</a:t>
            </a:r>
            <a:endParaRPr lang="en-US" dirty="0"/>
          </a:p>
        </p:txBody>
      </p:sp>
      <p:sp>
        <p:nvSpPr>
          <p:cNvPr id="4" name="Subtitle 3"/>
          <p:cNvSpPr>
            <a:spLocks noGrp="1"/>
          </p:cNvSpPr>
          <p:nvPr>
            <p:ph type="subTitle" idx="1"/>
          </p:nvPr>
        </p:nvSpPr>
        <p:spPr>
          <a:xfrm>
            <a:off x="1524000" y="4953000"/>
            <a:ext cx="6400800" cy="914400"/>
          </a:xfrm>
        </p:spPr>
        <p:txBody>
          <a:bodyPr/>
          <a:lstStyle/>
          <a:p>
            <a:r>
              <a:rPr lang="en-US" b="1" dirty="0" smtClean="0">
                <a:solidFill>
                  <a:schemeClr val="tx1"/>
                </a:solidFill>
              </a:rPr>
              <a:t>Lesson 1</a:t>
            </a:r>
            <a:endParaRPr lang="en-US" b="1"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453683"/>
            <a:ext cx="5028888" cy="2819400"/>
          </a:xfrm>
          <a:prstGeom prst="rect">
            <a:avLst/>
          </a:prstGeom>
          <a:ln>
            <a:solidFill>
              <a:schemeClr val="tx1"/>
            </a:solidFill>
          </a:ln>
        </p:spPr>
      </p:pic>
    </p:spTree>
    <p:extLst>
      <p:ext uri="{BB962C8B-B14F-4D97-AF65-F5344CB8AC3E}">
        <p14:creationId xmlns:p14="http://schemas.microsoft.com/office/powerpoint/2010/main" val="2081492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7402286" cy="558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4962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2200" y="228600"/>
            <a:ext cx="4364208"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2075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838200"/>
            <a:ext cx="7121165" cy="5334000"/>
          </a:xfrm>
          <a:ln>
            <a:solidFill>
              <a:schemeClr val="tx1"/>
            </a:solidFill>
          </a:ln>
        </p:spPr>
      </p:pic>
    </p:spTree>
    <p:extLst>
      <p:ext uri="{BB962C8B-B14F-4D97-AF65-F5344CB8AC3E}">
        <p14:creationId xmlns:p14="http://schemas.microsoft.com/office/powerpoint/2010/main" val="772288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1470025"/>
          </a:xfrm>
        </p:spPr>
        <p:txBody>
          <a:bodyPr>
            <a:normAutofit fontScale="90000"/>
          </a:bodyPr>
          <a:lstStyle/>
          <a:p>
            <a:r>
              <a:rPr lang="en-US" sz="5400" b="1" dirty="0" smtClean="0"/>
              <a:t>Artists Interpretations </a:t>
            </a:r>
            <a:br>
              <a:rPr lang="en-US" sz="5400" b="1" dirty="0" smtClean="0"/>
            </a:br>
            <a:r>
              <a:rPr lang="en-US" sz="5400" b="1" dirty="0" smtClean="0"/>
              <a:t>of Setting</a:t>
            </a:r>
            <a:endParaRPr lang="en-US" sz="5400" b="1" dirty="0"/>
          </a:p>
        </p:txBody>
      </p:sp>
      <p:sp>
        <p:nvSpPr>
          <p:cNvPr id="3" name="Subtitle 2"/>
          <p:cNvSpPr>
            <a:spLocks noGrp="1"/>
          </p:cNvSpPr>
          <p:nvPr>
            <p:ph type="subTitle" idx="1"/>
          </p:nvPr>
        </p:nvSpPr>
        <p:spPr/>
        <p:txBody>
          <a:bodyPr>
            <a:normAutofit/>
          </a:bodyPr>
          <a:lstStyle/>
          <a:p>
            <a:r>
              <a:rPr lang="en-US" sz="4000" b="1" dirty="0" smtClean="0">
                <a:solidFill>
                  <a:schemeClr val="tx1"/>
                </a:solidFill>
              </a:rPr>
              <a:t>Northern Shore of Japan</a:t>
            </a:r>
            <a:endParaRPr lang="en-US" sz="4000" b="1" dirty="0">
              <a:solidFill>
                <a:schemeClr val="tx1"/>
              </a:solidFill>
            </a:endParaRPr>
          </a:p>
        </p:txBody>
      </p:sp>
      <p:sp>
        <p:nvSpPr>
          <p:cNvPr id="5" name="Rectangle 4"/>
          <p:cNvSpPr/>
          <p:nvPr/>
        </p:nvSpPr>
        <p:spPr>
          <a:xfrm>
            <a:off x="304800" y="304800"/>
            <a:ext cx="8610600" cy="6248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691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270708"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365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7977392"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824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457200"/>
            <a:ext cx="6927273" cy="5943600"/>
          </a:xfrm>
          <a:ln>
            <a:solidFill>
              <a:schemeClr val="tx1"/>
            </a:solidFill>
          </a:ln>
        </p:spPr>
      </p:pic>
    </p:spTree>
    <p:extLst>
      <p:ext uri="{BB962C8B-B14F-4D97-AF65-F5344CB8AC3E}">
        <p14:creationId xmlns:p14="http://schemas.microsoft.com/office/powerpoint/2010/main" val="1083493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of The Big Wave</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116" t="779" r="1014" b="1246"/>
          <a:stretch/>
        </p:blipFill>
        <p:spPr>
          <a:xfrm>
            <a:off x="990600" y="1219200"/>
            <a:ext cx="6850380" cy="5394960"/>
          </a:xfrm>
          <a:ln>
            <a:solidFill>
              <a:schemeClr val="tx1"/>
            </a:solidFill>
          </a:ln>
        </p:spPr>
      </p:pic>
    </p:spTree>
    <p:extLst>
      <p:ext uri="{BB962C8B-B14F-4D97-AF65-F5344CB8AC3E}">
        <p14:creationId xmlns:p14="http://schemas.microsoft.com/office/powerpoint/2010/main" val="2193616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1470025"/>
          </a:xfrm>
        </p:spPr>
        <p:txBody>
          <a:bodyPr>
            <a:normAutofit/>
          </a:bodyPr>
          <a:lstStyle/>
          <a:p>
            <a:r>
              <a:rPr lang="en-US" sz="5400" b="1" dirty="0" smtClean="0"/>
              <a:t>Narrative Arc</a:t>
            </a:r>
            <a:endParaRPr lang="en-US" sz="5400" b="1" dirty="0"/>
          </a:p>
        </p:txBody>
      </p:sp>
      <p:sp>
        <p:nvSpPr>
          <p:cNvPr id="3" name="Subtitle 2"/>
          <p:cNvSpPr>
            <a:spLocks noGrp="1"/>
          </p:cNvSpPr>
          <p:nvPr>
            <p:ph type="subTitle" idx="1"/>
          </p:nvPr>
        </p:nvSpPr>
        <p:spPr/>
        <p:txBody>
          <a:bodyPr>
            <a:normAutofit/>
          </a:bodyPr>
          <a:lstStyle/>
          <a:p>
            <a:r>
              <a:rPr lang="en-US" sz="4000" b="1" dirty="0" smtClean="0">
                <a:solidFill>
                  <a:schemeClr val="tx1"/>
                </a:solidFill>
              </a:rPr>
              <a:t>Plot of Story</a:t>
            </a:r>
            <a:endParaRPr lang="en-US" sz="4000" b="1" dirty="0">
              <a:solidFill>
                <a:schemeClr val="tx1"/>
              </a:solidFill>
            </a:endParaRPr>
          </a:p>
        </p:txBody>
      </p:sp>
      <p:sp>
        <p:nvSpPr>
          <p:cNvPr id="5" name="Rectangle 4"/>
          <p:cNvSpPr/>
          <p:nvPr/>
        </p:nvSpPr>
        <p:spPr>
          <a:xfrm>
            <a:off x="304800" y="304800"/>
            <a:ext cx="8610600" cy="6248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6914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Narrative Arc</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352692" cy="2514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4191000"/>
            <a:ext cx="8458200" cy="2308324"/>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plot is what happens in the story. Each scene happens in a certain order to keep readers interested and entertained. That order, with its rising, cresting, and dropping levels of excitement, is called the narrative arc.   In other words the “narrative arc” is a fancy way of saying that every story needs to have a beginning, middle, and </a:t>
            </a:r>
            <a:r>
              <a:rPr lang="en-US" sz="2400">
                <a:latin typeface="Times New Roman" panose="02020603050405020304" pitchFamily="18" charset="0"/>
                <a:cs typeface="Times New Roman" panose="02020603050405020304" pitchFamily="18" charset="0"/>
              </a:rPr>
              <a:t>end</a:t>
            </a:r>
            <a:r>
              <a:rPr lang="en-US" sz="240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755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534313" cy="64025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34849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Narrative Arc</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352692" cy="2514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4191000"/>
            <a:ext cx="8458200"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good story starts by introducing the characters, their setting, and a problem. That introduction </a:t>
            </a:r>
            <a:r>
              <a:rPr lang="en-US" sz="2400" dirty="0" smtClean="0">
                <a:latin typeface="Times New Roman" panose="02020603050405020304" pitchFamily="18" charset="0"/>
                <a:cs typeface="Times New Roman" panose="02020603050405020304" pitchFamily="18" charset="0"/>
              </a:rPr>
              <a:t>is called </a:t>
            </a:r>
            <a:r>
              <a:rPr lang="en-US" sz="2400" dirty="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exposition</a:t>
            </a:r>
            <a:r>
              <a:rPr lang="en-US" sz="2400" dirty="0">
                <a:latin typeface="Times New Roman" panose="02020603050405020304" pitchFamily="18" charset="0"/>
                <a:cs typeface="Times New Roman" panose="02020603050405020304" pitchFamily="18" charset="0"/>
              </a:rPr>
              <a:t>, because the author is exposing the situation to us.</a:t>
            </a:r>
          </a:p>
        </p:txBody>
      </p:sp>
      <p:sp>
        <p:nvSpPr>
          <p:cNvPr id="5" name="Oval 4"/>
          <p:cNvSpPr/>
          <p:nvPr/>
        </p:nvSpPr>
        <p:spPr>
          <a:xfrm>
            <a:off x="152400" y="3429000"/>
            <a:ext cx="1828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01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Narrative Arc</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352692" cy="2514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4191000"/>
            <a:ext cx="8458200"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problem itself is called the </a:t>
            </a:r>
            <a:r>
              <a:rPr lang="en-US" sz="2400" b="1" dirty="0">
                <a:latin typeface="Times New Roman" panose="02020603050405020304" pitchFamily="18" charset="0"/>
                <a:cs typeface="Times New Roman" panose="02020603050405020304" pitchFamily="18" charset="0"/>
              </a:rPr>
              <a:t>conflict</a:t>
            </a:r>
            <a:r>
              <a:rPr lang="en-US" sz="2400" dirty="0">
                <a:latin typeface="Times New Roman" panose="02020603050405020304" pitchFamily="18" charset="0"/>
                <a:cs typeface="Times New Roman" panose="02020603050405020304" pitchFamily="18" charset="0"/>
              </a:rPr>
              <a:t>. A story would be very boring without conflict! Who </a:t>
            </a:r>
            <a:r>
              <a:rPr lang="en-US" sz="2400" dirty="0" smtClean="0">
                <a:latin typeface="Times New Roman" panose="02020603050405020304" pitchFamily="18" charset="0"/>
                <a:cs typeface="Times New Roman" panose="02020603050405020304" pitchFamily="18" charset="0"/>
              </a:rPr>
              <a:t>cares about </a:t>
            </a:r>
            <a:r>
              <a:rPr lang="en-US" sz="2400" dirty="0">
                <a:latin typeface="Times New Roman" panose="02020603050405020304" pitchFamily="18" charset="0"/>
                <a:cs typeface="Times New Roman" panose="02020603050405020304" pitchFamily="18" charset="0"/>
              </a:rPr>
              <a:t>a story in which nobody disagrees or needs anything, and nothing goes wrong?</a:t>
            </a:r>
          </a:p>
        </p:txBody>
      </p:sp>
      <p:sp>
        <p:nvSpPr>
          <p:cNvPr id="5" name="Oval 4"/>
          <p:cNvSpPr/>
          <p:nvPr/>
        </p:nvSpPr>
        <p:spPr>
          <a:xfrm>
            <a:off x="762000" y="2886891"/>
            <a:ext cx="1828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4163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Narrative Arc</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352692" cy="2514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4191000"/>
            <a:ext cx="8458200"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Then the action gets more and more exciting; that’s called the</a:t>
            </a:r>
            <a:r>
              <a:rPr lang="en-US" sz="2400" b="1" dirty="0">
                <a:latin typeface="Times New Roman" panose="02020603050405020304" pitchFamily="18" charset="0"/>
                <a:cs typeface="Times New Roman" panose="02020603050405020304" pitchFamily="18" charset="0"/>
              </a:rPr>
              <a:t> rising action</a:t>
            </a:r>
            <a:r>
              <a:rPr lang="en-US" sz="2400" dirty="0">
                <a:latin typeface="Times New Roman" panose="02020603050405020304" pitchFamily="18" charset="0"/>
                <a:cs typeface="Times New Roman" panose="02020603050405020304" pitchFamily="18" charset="0"/>
              </a:rPr>
              <a:t>. You can see on </a:t>
            </a:r>
            <a:r>
              <a:rPr lang="en-US" sz="2400" dirty="0" smtClean="0">
                <a:latin typeface="Times New Roman" panose="02020603050405020304" pitchFamily="18" charset="0"/>
                <a:cs typeface="Times New Roman" panose="02020603050405020304" pitchFamily="18" charset="0"/>
              </a:rPr>
              <a:t>the illustration that </a:t>
            </a:r>
            <a:r>
              <a:rPr lang="en-US" sz="2400" dirty="0">
                <a:latin typeface="Times New Roman" panose="02020603050405020304" pitchFamily="18" charset="0"/>
                <a:cs typeface="Times New Roman" panose="02020603050405020304" pitchFamily="18" charset="0"/>
              </a:rPr>
              <a:t>the action rises up until it reaches the peak.</a:t>
            </a:r>
          </a:p>
        </p:txBody>
      </p:sp>
      <p:sp>
        <p:nvSpPr>
          <p:cNvPr id="5" name="Oval 4"/>
          <p:cNvSpPr/>
          <p:nvPr/>
        </p:nvSpPr>
        <p:spPr>
          <a:xfrm>
            <a:off x="2726871" y="1752600"/>
            <a:ext cx="1828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7695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Narrative Arc</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352692" cy="2514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4191000"/>
            <a:ext cx="8458200"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top, or </a:t>
            </a:r>
            <a:r>
              <a:rPr lang="en-US" sz="2400" b="1" dirty="0">
                <a:latin typeface="Times New Roman" panose="02020603050405020304" pitchFamily="18" charset="0"/>
                <a:cs typeface="Times New Roman" panose="02020603050405020304" pitchFamily="18" charset="0"/>
              </a:rPr>
              <a:t>climax</a:t>
            </a:r>
            <a:r>
              <a:rPr lang="en-US" sz="2400" dirty="0">
                <a:latin typeface="Times New Roman" panose="02020603050405020304" pitchFamily="18" charset="0"/>
                <a:cs typeface="Times New Roman" panose="02020603050405020304" pitchFamily="18" charset="0"/>
              </a:rPr>
              <a:t>, is when the problem has gotten so bad it just has to be solved.</a:t>
            </a:r>
          </a:p>
        </p:txBody>
      </p:sp>
      <p:sp>
        <p:nvSpPr>
          <p:cNvPr id="5" name="Oval 4"/>
          <p:cNvSpPr/>
          <p:nvPr/>
        </p:nvSpPr>
        <p:spPr>
          <a:xfrm>
            <a:off x="4419600" y="1143000"/>
            <a:ext cx="16764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3609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Narrative Arc</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352692" cy="2514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4191000"/>
            <a:ext cx="84582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way it’s resolved, or fixed, is called the </a:t>
            </a:r>
            <a:r>
              <a:rPr lang="en-US" sz="2400" b="1" dirty="0">
                <a:latin typeface="Times New Roman" panose="02020603050405020304" pitchFamily="18" charset="0"/>
                <a:cs typeface="Times New Roman" panose="02020603050405020304" pitchFamily="18" charset="0"/>
              </a:rPr>
              <a:t>resolution</a:t>
            </a:r>
            <a:r>
              <a:rPr lang="en-US" sz="2400" dirty="0">
                <a:latin typeface="Times New Roman" panose="02020603050405020304" pitchFamily="18" charset="0"/>
                <a:cs typeface="Times New Roman" panose="02020603050405020304" pitchFamily="18" charset="0"/>
              </a:rPr>
              <a:t>.</a:t>
            </a:r>
          </a:p>
        </p:txBody>
      </p:sp>
      <p:sp>
        <p:nvSpPr>
          <p:cNvPr id="5" name="Oval 4"/>
          <p:cNvSpPr/>
          <p:nvPr/>
        </p:nvSpPr>
        <p:spPr>
          <a:xfrm>
            <a:off x="5562600" y="1295400"/>
            <a:ext cx="1600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8300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Narrative Arc</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352692" cy="2514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4191000"/>
            <a:ext cx="8458200"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After the resolution, the action gets less and less exciting; that’s called the </a:t>
            </a:r>
            <a:r>
              <a:rPr lang="en-US" sz="2400" b="1" dirty="0">
                <a:latin typeface="Times New Roman" panose="02020603050405020304" pitchFamily="18" charset="0"/>
                <a:cs typeface="Times New Roman" panose="02020603050405020304" pitchFamily="18" charset="0"/>
              </a:rPr>
              <a:t>falling action</a:t>
            </a:r>
            <a:r>
              <a:rPr lang="en-US" sz="2400" dirty="0">
                <a:latin typeface="Times New Roman" panose="02020603050405020304" pitchFamily="18" charset="0"/>
                <a:cs typeface="Times New Roman" panose="02020603050405020304" pitchFamily="18" charset="0"/>
              </a:rPr>
              <a:t>. You can </a:t>
            </a:r>
            <a:r>
              <a:rPr lang="en-US" sz="2400" dirty="0" smtClean="0">
                <a:latin typeface="Times New Roman" panose="02020603050405020304" pitchFamily="18" charset="0"/>
                <a:cs typeface="Times New Roman" panose="02020603050405020304" pitchFamily="18" charset="0"/>
              </a:rPr>
              <a:t>see on the illustration that </a:t>
            </a:r>
            <a:r>
              <a:rPr lang="en-US" sz="2400" dirty="0">
                <a:latin typeface="Times New Roman" panose="02020603050405020304" pitchFamily="18" charset="0"/>
                <a:cs typeface="Times New Roman" panose="02020603050405020304" pitchFamily="18" charset="0"/>
              </a:rPr>
              <a:t>the slope falls down for a little bit, and then the action stops. The story ends..</a:t>
            </a:r>
          </a:p>
        </p:txBody>
      </p:sp>
      <p:sp>
        <p:nvSpPr>
          <p:cNvPr id="5" name="Oval 4"/>
          <p:cNvSpPr/>
          <p:nvPr/>
        </p:nvSpPr>
        <p:spPr>
          <a:xfrm>
            <a:off x="6477000" y="1752600"/>
            <a:ext cx="1600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3467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1470025"/>
          </a:xfrm>
        </p:spPr>
        <p:txBody>
          <a:bodyPr>
            <a:normAutofit/>
          </a:bodyPr>
          <a:lstStyle/>
          <a:p>
            <a:r>
              <a:rPr lang="en-US" sz="5400" b="1" dirty="0" smtClean="0"/>
              <a:t>Primary Sources</a:t>
            </a:r>
            <a:endParaRPr lang="en-US" sz="5400" b="1" dirty="0"/>
          </a:p>
        </p:txBody>
      </p:sp>
      <p:sp>
        <p:nvSpPr>
          <p:cNvPr id="3" name="Subtitle 2"/>
          <p:cNvSpPr>
            <a:spLocks noGrp="1"/>
          </p:cNvSpPr>
          <p:nvPr>
            <p:ph type="subTitle" idx="1"/>
          </p:nvPr>
        </p:nvSpPr>
        <p:spPr/>
        <p:txBody>
          <a:bodyPr>
            <a:normAutofit/>
          </a:bodyPr>
          <a:lstStyle/>
          <a:p>
            <a:r>
              <a:rPr lang="en-US" sz="4000" b="1" dirty="0" smtClean="0">
                <a:solidFill>
                  <a:schemeClr val="tx1"/>
                </a:solidFill>
              </a:rPr>
              <a:t>People of Japan</a:t>
            </a:r>
            <a:endParaRPr lang="en-US" sz="4000" b="1" dirty="0">
              <a:solidFill>
                <a:schemeClr val="tx1"/>
              </a:solidFill>
            </a:endParaRPr>
          </a:p>
        </p:txBody>
      </p:sp>
      <p:sp>
        <p:nvSpPr>
          <p:cNvPr id="5" name="Rectangle 4"/>
          <p:cNvSpPr/>
          <p:nvPr/>
        </p:nvSpPr>
        <p:spPr>
          <a:xfrm>
            <a:off x="304800" y="304800"/>
            <a:ext cx="8610600" cy="6248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6914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52800" cy="1143000"/>
          </a:xfrm>
        </p:spPr>
        <p:txBody>
          <a:bodyPr>
            <a:normAutofit fontScale="90000"/>
          </a:bodyPr>
          <a:lstStyle/>
          <a:p>
            <a:r>
              <a:rPr lang="en-US" dirty="0" smtClean="0"/>
              <a:t>Japanese Farmers</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1400" y="296594"/>
            <a:ext cx="5283517" cy="655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descr="THE FARMER. A Portrait from Old Japan in 1873.  Attributed to Shinichi Suzuki. Get more free teaching aids and homework resources for The Big Wave by Pearl S. Buck at www.LitWitsWorkshops.com/free-resources/ We also offer hands-on, sensory enrichment gui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62200"/>
            <a:ext cx="3124200" cy="3728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8279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Japanese Fishermen</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371600"/>
            <a:ext cx="6400800" cy="51206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110214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Fisherman nets, </a:t>
            </a:r>
            <a:r>
              <a:rPr lang="en-US" dirty="0" err="1" smtClean="0"/>
              <a:t>1800’s</a:t>
            </a:r>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219200"/>
            <a:ext cx="6838180" cy="5257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55419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599" y="457200"/>
            <a:ext cx="8534401" cy="5715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73423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Illustration – Japanese Fishermen</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399" y="1371600"/>
            <a:ext cx="7142689"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17709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Fisherman </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7689394"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43097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62200"/>
            <a:ext cx="3429000" cy="1143000"/>
          </a:xfrm>
        </p:spPr>
        <p:txBody>
          <a:bodyPr>
            <a:normAutofit fontScale="90000"/>
          </a:bodyPr>
          <a:lstStyle/>
          <a:p>
            <a:r>
              <a:rPr lang="en-US" dirty="0" smtClean="0"/>
              <a:t>Volcano Warning</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62400" y="381000"/>
            <a:ext cx="4766777" cy="6172200"/>
          </a:xfrm>
          <a:prstGeom prst="rect">
            <a:avLst/>
          </a:prstGeom>
          <a:solidFill>
            <a:schemeClr val="tx1"/>
          </a:solidFill>
          <a:ln>
            <a:solidFill>
              <a:schemeClr val="tx1"/>
            </a:solidFill>
          </a:ln>
        </p:spPr>
      </p:pic>
    </p:spTree>
    <p:extLst>
      <p:ext uri="{BB962C8B-B14F-4D97-AF65-F5344CB8AC3E}">
        <p14:creationId xmlns:p14="http://schemas.microsoft.com/office/powerpoint/2010/main" val="31281325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2400"/>
            <a:ext cx="4038600" cy="6036596"/>
          </a:xfr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52400"/>
            <a:ext cx="4616555" cy="6019800"/>
          </a:xfrm>
          <a:prstGeom prst="rect">
            <a:avLst/>
          </a:prstGeom>
          <a:ln>
            <a:solidFill>
              <a:schemeClr val="tx1"/>
            </a:solidFill>
          </a:ln>
        </p:spPr>
      </p:pic>
      <p:sp>
        <p:nvSpPr>
          <p:cNvPr id="6" name="Title 1"/>
          <p:cNvSpPr>
            <a:spLocks noGrp="1"/>
          </p:cNvSpPr>
          <p:nvPr>
            <p:ph type="title"/>
          </p:nvPr>
        </p:nvSpPr>
        <p:spPr>
          <a:xfrm>
            <a:off x="457200" y="6172200"/>
            <a:ext cx="8229600" cy="685800"/>
          </a:xfrm>
        </p:spPr>
        <p:txBody>
          <a:bodyPr>
            <a:normAutofit fontScale="90000"/>
          </a:bodyPr>
          <a:lstStyle/>
          <a:p>
            <a:r>
              <a:rPr lang="en-US" dirty="0" smtClean="0"/>
              <a:t>Interpretations of the “Big Wave” </a:t>
            </a:r>
            <a:endParaRPr lang="en-US" dirty="0"/>
          </a:p>
        </p:txBody>
      </p:sp>
    </p:spTree>
    <p:extLst>
      <p:ext uri="{BB962C8B-B14F-4D97-AF65-F5344CB8AC3E}">
        <p14:creationId xmlns:p14="http://schemas.microsoft.com/office/powerpoint/2010/main" val="18221103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3200400" cy="1143000"/>
          </a:xfrm>
        </p:spPr>
        <p:txBody>
          <a:bodyPr/>
          <a:lstStyle/>
          <a:p>
            <a:r>
              <a:rPr lang="en-US" dirty="0" smtClean="0"/>
              <a:t>Art Lesson</a:t>
            </a:r>
            <a:endParaRPr lang="en-US" dirty="0"/>
          </a:p>
        </p:txBody>
      </p:sp>
      <p:pic>
        <p:nvPicPr>
          <p:cNvPr id="5" name="Content Placeholder 4"/>
          <p:cNvPicPr>
            <a:picLocks noGrp="1"/>
          </p:cNvPicPr>
          <p:nvPr>
            <p:ph idx="1"/>
          </p:nvPr>
        </p:nvPicPr>
        <p:blipFill rotWithShape="1">
          <a:blip r:embed="rId2">
            <a:extLst>
              <a:ext uri="{28A0092B-C50C-407E-A947-70E740481C1C}">
                <a14:useLocalDpi xmlns:a14="http://schemas.microsoft.com/office/drawing/2010/main" val="0"/>
              </a:ext>
            </a:extLst>
          </a:blip>
          <a:srcRect t="-547"/>
          <a:stretch/>
        </p:blipFill>
        <p:spPr bwMode="auto">
          <a:xfrm>
            <a:off x="3429000" y="228600"/>
            <a:ext cx="5334000" cy="6477000"/>
          </a:xfrm>
          <a:prstGeom prst="rect">
            <a:avLst/>
          </a:prstGeom>
          <a:noFill/>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3396934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Inspiration from the </a:t>
            </a:r>
            <a:r>
              <a:rPr lang="en-US" b="1" dirty="0" smtClean="0"/>
              <a:t>book</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i="1" dirty="0" smtClean="0"/>
              <a:t>Kino </a:t>
            </a:r>
            <a:r>
              <a:rPr lang="en-US" i="1" dirty="0"/>
              <a:t>lived on a farm. The farm lay on the side of a mountain in Japan. The fields were terraced by walls of stone, each one of them like a broad step up the mountain. Centuries ago Kino’s ancestors had built the stone walls that held up the fields.     </a:t>
            </a:r>
            <a:endParaRPr lang="en-US" dirty="0"/>
          </a:p>
          <a:p>
            <a:pPr marL="0" indent="0">
              <a:buNone/>
            </a:pPr>
            <a:r>
              <a:rPr lang="en-US" i="1" dirty="0"/>
              <a:t>    Above all the fields stood the farmhouse that was Kino’s home. […] he was </a:t>
            </a:r>
            <a:r>
              <a:rPr lang="en-US" i="1" dirty="0" smtClean="0"/>
              <a:t>glad </a:t>
            </a:r>
            <a:r>
              <a:rPr lang="en-US" i="1" dirty="0"/>
              <a:t>that he lived so high up because he could look down on the broad blue</a:t>
            </a:r>
            <a:endParaRPr lang="en-US" dirty="0"/>
          </a:p>
          <a:p>
            <a:pPr marL="0" indent="0">
              <a:buNone/>
            </a:pPr>
            <a:r>
              <a:rPr lang="en-US" i="1" dirty="0" smtClean="0"/>
              <a:t>ocean </a:t>
            </a:r>
            <a:r>
              <a:rPr lang="en-US" i="1" dirty="0"/>
              <a:t>at the foot of the mountain.</a:t>
            </a:r>
            <a:r>
              <a:rPr lang="en-US" dirty="0"/>
              <a:t> </a:t>
            </a:r>
          </a:p>
        </p:txBody>
      </p:sp>
    </p:spTree>
    <p:extLst>
      <p:ext uri="{BB962C8B-B14F-4D97-AF65-F5344CB8AC3E}">
        <p14:creationId xmlns:p14="http://schemas.microsoft.com/office/powerpoint/2010/main" val="5166556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 Lesson</a:t>
            </a:r>
            <a:endParaRPr lang="en-US"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447800"/>
            <a:ext cx="3703829" cy="4678363"/>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371600"/>
            <a:ext cx="3505200" cy="4724400"/>
          </a:xfrm>
          <a:prstGeom prst="rect">
            <a:avLst/>
          </a:prstGeom>
          <a:noFill/>
          <a:ln>
            <a:noFill/>
          </a:ln>
        </p:spPr>
      </p:pic>
    </p:spTree>
    <p:extLst>
      <p:ext uri="{BB962C8B-B14F-4D97-AF65-F5344CB8AC3E}">
        <p14:creationId xmlns:p14="http://schemas.microsoft.com/office/powerpoint/2010/main" val="40153870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438400"/>
            <a:ext cx="3733800" cy="1143000"/>
          </a:xfrm>
        </p:spPr>
        <p:txBody>
          <a:bodyPr/>
          <a:lstStyle/>
          <a:p>
            <a:r>
              <a:rPr lang="en-US" dirty="0" smtClean="0"/>
              <a:t>Draw the wave</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1000" y="381000"/>
            <a:ext cx="4638501" cy="6172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544272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943600"/>
            <a:ext cx="8229600" cy="685800"/>
          </a:xfrm>
        </p:spPr>
        <p:txBody>
          <a:bodyPr>
            <a:normAutofit fontScale="90000"/>
          </a:bodyPr>
          <a:lstStyle/>
          <a:p>
            <a:r>
              <a:rPr lang="en-US" dirty="0" smtClean="0"/>
              <a:t>For window in art lesson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47800" y="304800"/>
            <a:ext cx="6400800" cy="5611738"/>
          </a:xfrm>
          <a:ln>
            <a:solidFill>
              <a:schemeClr val="tx1"/>
            </a:solidFill>
          </a:ln>
        </p:spPr>
      </p:pic>
    </p:spTree>
    <p:extLst>
      <p:ext uri="{BB962C8B-B14F-4D97-AF65-F5344CB8AC3E}">
        <p14:creationId xmlns:p14="http://schemas.microsoft.com/office/powerpoint/2010/main" val="35198102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458200" cy="64840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40071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8366926"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684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1470025"/>
          </a:xfrm>
        </p:spPr>
        <p:txBody>
          <a:bodyPr>
            <a:normAutofit/>
          </a:bodyPr>
          <a:lstStyle/>
          <a:p>
            <a:r>
              <a:rPr lang="en-US" sz="5400" b="1" dirty="0" smtClean="0"/>
              <a:t>Photo Gallery </a:t>
            </a:r>
            <a:endParaRPr lang="en-US" sz="5400" b="1" dirty="0"/>
          </a:p>
        </p:txBody>
      </p:sp>
      <p:sp>
        <p:nvSpPr>
          <p:cNvPr id="3" name="Subtitle 2"/>
          <p:cNvSpPr>
            <a:spLocks noGrp="1"/>
          </p:cNvSpPr>
          <p:nvPr>
            <p:ph type="subTitle" idx="1"/>
          </p:nvPr>
        </p:nvSpPr>
        <p:spPr/>
        <p:txBody>
          <a:bodyPr>
            <a:normAutofit/>
          </a:bodyPr>
          <a:lstStyle/>
          <a:p>
            <a:r>
              <a:rPr lang="en-US" sz="4000" b="1" dirty="0" smtClean="0">
                <a:solidFill>
                  <a:schemeClr val="tx1"/>
                </a:solidFill>
              </a:rPr>
              <a:t>Northern Shore of Japan</a:t>
            </a:r>
            <a:endParaRPr lang="en-US" sz="4000" b="1" dirty="0">
              <a:solidFill>
                <a:schemeClr val="tx1"/>
              </a:solidFill>
            </a:endParaRPr>
          </a:p>
        </p:txBody>
      </p:sp>
      <p:sp>
        <p:nvSpPr>
          <p:cNvPr id="5" name="Rectangle 4"/>
          <p:cNvSpPr/>
          <p:nvPr/>
        </p:nvSpPr>
        <p:spPr>
          <a:xfrm>
            <a:off x="304800" y="304800"/>
            <a:ext cx="8610600" cy="6248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116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Northern Japanese Coast</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905000"/>
            <a:ext cx="9176364"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273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57200" y="685800"/>
            <a:ext cx="8139967" cy="541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770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09600"/>
            <a:ext cx="8447396" cy="5638800"/>
          </a:xfrm>
          <a:prstGeom prst="rect">
            <a:avLst/>
          </a:prstGeom>
          <a:ln>
            <a:solidFill>
              <a:schemeClr val="tx1"/>
            </a:solidFill>
          </a:ln>
        </p:spPr>
      </p:pic>
    </p:spTree>
    <p:extLst>
      <p:ext uri="{BB962C8B-B14F-4D97-AF65-F5344CB8AC3E}">
        <p14:creationId xmlns:p14="http://schemas.microsoft.com/office/powerpoint/2010/main" val="1904534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496</TotalTime>
  <Words>433</Words>
  <Application>Microsoft Office PowerPoint</Application>
  <PresentationFormat>On-screen Show (4:3)</PresentationFormat>
  <Paragraphs>43</Paragraphs>
  <Slides>38</Slides>
  <Notes>2</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The Big Wave</vt:lpstr>
      <vt:lpstr>PowerPoint Presentation</vt:lpstr>
      <vt:lpstr>PowerPoint Presentation</vt:lpstr>
      <vt:lpstr>PowerPoint Presentation</vt:lpstr>
      <vt:lpstr>PowerPoint Presentation</vt:lpstr>
      <vt:lpstr>Photo Gallery </vt:lpstr>
      <vt:lpstr>Northern Japanese Coast</vt:lpstr>
      <vt:lpstr>PowerPoint Presentation</vt:lpstr>
      <vt:lpstr>PowerPoint Presentation</vt:lpstr>
      <vt:lpstr>PowerPoint Presentation</vt:lpstr>
      <vt:lpstr>PowerPoint Presentation</vt:lpstr>
      <vt:lpstr>PowerPoint Presentation</vt:lpstr>
      <vt:lpstr>Artists Interpretations  of Setting</vt:lpstr>
      <vt:lpstr>PowerPoint Presentation</vt:lpstr>
      <vt:lpstr>PowerPoint Presentation</vt:lpstr>
      <vt:lpstr>PowerPoint Presentation</vt:lpstr>
      <vt:lpstr>Setting of The Big Wave</vt:lpstr>
      <vt:lpstr>Narrative Arc</vt:lpstr>
      <vt:lpstr>Narrative Arc</vt:lpstr>
      <vt:lpstr>Narrative Arc</vt:lpstr>
      <vt:lpstr>Narrative Arc</vt:lpstr>
      <vt:lpstr>Narrative Arc</vt:lpstr>
      <vt:lpstr>Narrative Arc</vt:lpstr>
      <vt:lpstr>Narrative Arc</vt:lpstr>
      <vt:lpstr>Narrative Arc</vt:lpstr>
      <vt:lpstr>Primary Sources</vt:lpstr>
      <vt:lpstr>Japanese Farmers</vt:lpstr>
      <vt:lpstr>Japanese Fishermen</vt:lpstr>
      <vt:lpstr>Fisherman nets, 1800’s</vt:lpstr>
      <vt:lpstr>Illustration – Japanese Fishermen</vt:lpstr>
      <vt:lpstr>Fisherman </vt:lpstr>
      <vt:lpstr>Volcano Warning</vt:lpstr>
      <vt:lpstr>Interpretations of the “Big Wave” </vt:lpstr>
      <vt:lpstr>Art Lesson</vt:lpstr>
      <vt:lpstr>Inspiration from the book</vt:lpstr>
      <vt:lpstr>Art Lesson</vt:lpstr>
      <vt:lpstr>Draw the wave</vt:lpstr>
      <vt:lpstr>For window in art lesson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Gallery</dc:title>
  <dc:creator>Helen Tross</dc:creator>
  <cp:lastModifiedBy>Helen Tross</cp:lastModifiedBy>
  <cp:revision>38</cp:revision>
  <dcterms:created xsi:type="dcterms:W3CDTF">2014-07-02T14:47:02Z</dcterms:created>
  <dcterms:modified xsi:type="dcterms:W3CDTF">2015-01-07T22:54:57Z</dcterms:modified>
</cp:coreProperties>
</file>