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2"/>
  </p:handoutMasterIdLst>
  <p:sldIdLst>
    <p:sldId id="256" r:id="rId2"/>
    <p:sldId id="270" r:id="rId3"/>
    <p:sldId id="271" r:id="rId4"/>
    <p:sldId id="258" r:id="rId5"/>
    <p:sldId id="275" r:id="rId6"/>
    <p:sldId id="274" r:id="rId7"/>
    <p:sldId id="272" r:id="rId8"/>
    <p:sldId id="263" r:id="rId9"/>
    <p:sldId id="287" r:id="rId10"/>
    <p:sldId id="277" r:id="rId11"/>
    <p:sldId id="278" r:id="rId12"/>
    <p:sldId id="282" r:id="rId13"/>
    <p:sldId id="283" r:id="rId14"/>
    <p:sldId id="286" r:id="rId15"/>
    <p:sldId id="288" r:id="rId16"/>
    <p:sldId id="281" r:id="rId17"/>
    <p:sldId id="259" r:id="rId18"/>
    <p:sldId id="262" r:id="rId19"/>
    <p:sldId id="289" r:id="rId20"/>
    <p:sldId id="290" r:id="rId21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FF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422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02ECD5-DDEB-4245-9950-444773EEB468}" type="datetimeFigureOut">
              <a:rPr lang="en-US" smtClean="0"/>
              <a:pPr/>
              <a:t>9/17/2015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A951FE-D370-427F-BF4C-8E693FA099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361596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Page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" y="1676401"/>
            <a:ext cx="8001000" cy="2424766"/>
          </a:xfrm>
        </p:spPr>
        <p:txBody>
          <a:bodyPr anchor="b" anchorCtr="0">
            <a:noAutofit/>
          </a:bodyPr>
          <a:lstStyle>
            <a:lvl1pPr>
              <a:defRPr sz="5600">
                <a:solidFill>
                  <a:schemeClr val="tx1"/>
                </a:solidFill>
              </a:defRPr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500" y="4419600"/>
            <a:ext cx="8001000" cy="1219200"/>
          </a:xfrm>
        </p:spPr>
        <p:txBody>
          <a:bodyPr/>
          <a:lstStyle>
            <a:lvl1pPr marL="0" indent="0" algn="ctr">
              <a:spcAft>
                <a:spcPts val="0"/>
              </a:spcAft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A4911-0094-4BA1-AE5C-0A1DA9D3A85C}" type="datetimeFigureOut">
              <a:rPr lang="en-US" smtClean="0"/>
              <a:pPr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E4FE3-C7CA-4CC4-AFDD-91F6B08BB58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05100" y="4191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434609"/>
            <a:ext cx="3749040" cy="1709928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2551176"/>
            <a:ext cx="3749040" cy="3145536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Aft>
                <a:spcPts val="100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A4911-0094-4BA1-AE5C-0A1DA9D3A85C}" type="datetimeFigureOut">
              <a:rPr lang="en-US" smtClean="0"/>
              <a:pPr/>
              <a:t>9/17/2015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E4FE3-C7CA-4CC4-AFDD-91F6B08BB58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shortRul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22898" y="230560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 descr="parAvi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308222">
            <a:off x="6798020" y="538594"/>
            <a:ext cx="1808485" cy="516710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150174">
            <a:off x="4827538" y="836203"/>
            <a:ext cx="3657600" cy="4937760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encima d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924825"/>
            <a:ext cx="8001000" cy="1709928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" y="4800600"/>
            <a:ext cx="8001000" cy="1219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Aft>
                <a:spcPts val="30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A4911-0094-4BA1-AE5C-0A1DA9D3A85C}" type="datetimeFigureOut">
              <a:rPr lang="en-US" smtClean="0"/>
              <a:pPr/>
              <a:t>9/17/2015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E4FE3-C7CA-4CC4-AFDD-91F6B08BB58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shortRul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24225" y="466612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55093">
            <a:off x="2359666" y="458370"/>
            <a:ext cx="4424669" cy="3079124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2 imágenes encima d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 descr="parAvi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308222">
            <a:off x="6835967" y="278688"/>
            <a:ext cx="1695954" cy="4845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924825"/>
            <a:ext cx="8001000" cy="1709928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" y="4800600"/>
            <a:ext cx="8001000" cy="1219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Aft>
                <a:spcPts val="30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A4911-0094-4BA1-AE5C-0A1DA9D3A85C}" type="datetimeFigureOut">
              <a:rPr lang="en-US" smtClean="0"/>
              <a:pPr/>
              <a:t>9/17/2015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E4FE3-C7CA-4CC4-AFDD-91F6B08BB58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shortRul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24225" y="466612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 descr="parAvi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785255">
            <a:off x="2866028" y="3182426"/>
            <a:ext cx="1695954" cy="484558"/>
          </a:xfrm>
          <a:prstGeom prst="rect">
            <a:avLst/>
          </a:prstGeom>
        </p:spPr>
      </p:pic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 rot="150321">
            <a:off x="4329929" y="546774"/>
            <a:ext cx="4163077" cy="2961146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317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80673">
            <a:off x="699762" y="451178"/>
            <a:ext cx="4163077" cy="2961146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imágenes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3480" y="4800600"/>
            <a:ext cx="3246120" cy="1188720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>
              <a:spcAft>
                <a:spcPts val="300"/>
              </a:spcAft>
              <a:buNone/>
              <a:defRPr sz="20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A4911-0094-4BA1-AE5C-0A1DA9D3A85C}" type="datetimeFigureOut">
              <a:rPr lang="en-US" smtClean="0"/>
              <a:pPr/>
              <a:t>9/17/2015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E4FE3-C7CA-4CC4-AFDD-91F6B08BB58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 rot="253865">
            <a:off x="4415567" y="369110"/>
            <a:ext cx="3794703" cy="2729767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60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0973137">
            <a:off x="530124" y="631160"/>
            <a:ext cx="3837559" cy="2604282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  <p:sp>
        <p:nvSpPr>
          <p:cNvPr id="14" name="Picture Placeholder 2"/>
          <p:cNvSpPr>
            <a:spLocks noGrp="1"/>
          </p:cNvSpPr>
          <p:nvPr>
            <p:ph type="pic" idx="14"/>
          </p:nvPr>
        </p:nvSpPr>
        <p:spPr>
          <a:xfrm rot="470783">
            <a:off x="708565" y="3070624"/>
            <a:ext cx="3918749" cy="2827517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114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 rot="21240000">
            <a:off x="4717562" y="3396154"/>
            <a:ext cx="3474720" cy="1097280"/>
          </a:xfrm>
        </p:spPr>
        <p:txBody>
          <a:bodyPr vert="horz" lIns="91440" tIns="45720" rIns="91440" bIns="45720" rtlCol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spcAft>
                <a:spcPts val="300"/>
              </a:spcAft>
              <a:buNone/>
              <a:defRPr sz="2800" kern="12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s-ES_tradnl" smtClean="0"/>
              <a:t>Clic para editar título</a:t>
            </a:r>
            <a:endParaRPr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 imágenes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4876800"/>
            <a:ext cx="3048000" cy="118872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Aft>
                <a:spcPts val="300"/>
              </a:spcAft>
              <a:buNone/>
              <a:defRPr sz="2000" kern="12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A4911-0094-4BA1-AE5C-0A1DA9D3A85C}" type="datetimeFigureOut">
              <a:rPr lang="en-US" smtClean="0"/>
              <a:pPr/>
              <a:t>9/17/2015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E4FE3-C7CA-4CC4-AFDD-91F6B08BB58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5" name="Picture 14" descr="parAvi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308222">
            <a:off x="7428515" y="2619243"/>
            <a:ext cx="1580737" cy="451639"/>
          </a:xfrm>
          <a:prstGeom prst="rect">
            <a:avLst/>
          </a:prstGeom>
        </p:spPr>
      </p:pic>
      <p:pic>
        <p:nvPicPr>
          <p:cNvPr id="11" name="Picture 10" descr="pictureStamp-Fram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322260">
            <a:off x="6339646" y="604321"/>
            <a:ext cx="1610332" cy="2025115"/>
          </a:xfrm>
          <a:prstGeom prst="rect">
            <a:avLst/>
          </a:prstGeom>
        </p:spPr>
      </p:pic>
      <p:pic>
        <p:nvPicPr>
          <p:cNvPr id="13" name="Picture 12" descr="pictureStamp-Fram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322260">
            <a:off x="4891846" y="985321"/>
            <a:ext cx="1610332" cy="2025115"/>
          </a:xfrm>
          <a:prstGeom prst="rect">
            <a:avLst/>
          </a:prstGeom>
        </p:spPr>
      </p:pic>
      <p:sp>
        <p:nvSpPr>
          <p:cNvPr id="16" name="Picture Placeholder 2"/>
          <p:cNvSpPr>
            <a:spLocks noGrp="1"/>
          </p:cNvSpPr>
          <p:nvPr>
            <p:ph type="pic" idx="14"/>
          </p:nvPr>
        </p:nvSpPr>
        <p:spPr>
          <a:xfrm rot="247118">
            <a:off x="5075220" y="1165774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  <p:sp>
        <p:nvSpPr>
          <p:cNvPr id="17" name="Picture Placeholder 2"/>
          <p:cNvSpPr>
            <a:spLocks noGrp="1"/>
          </p:cNvSpPr>
          <p:nvPr>
            <p:ph type="pic" idx="15"/>
          </p:nvPr>
        </p:nvSpPr>
        <p:spPr>
          <a:xfrm rot="271248">
            <a:off x="6523020" y="784774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 rot="253865">
            <a:off x="4519045" y="2873698"/>
            <a:ext cx="3931920" cy="2834640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6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193488">
            <a:off x="610678" y="450635"/>
            <a:ext cx="3931920" cy="2834640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 rot="21240000">
            <a:off x="455724" y="3551615"/>
            <a:ext cx="3474720" cy="1097280"/>
          </a:xfrm>
        </p:spPr>
        <p:txBody>
          <a:bodyPr vert="horz" lIns="91440" tIns="45720" rIns="91440" bIns="45720" rtlCol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spcAft>
                <a:spcPts val="300"/>
              </a:spcAft>
              <a:buNone/>
              <a:defRPr sz="2800" kern="12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s-ES_tradnl" smtClean="0"/>
              <a:t>Clic para editar título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2286000" indent="-457200">
              <a:defRPr/>
            </a:lvl6pPr>
            <a:lvl7pPr marL="2286000" indent="-457200">
              <a:defRPr/>
            </a:lvl7pPr>
            <a:lvl8pPr marL="2286000" indent="-457200">
              <a:defRPr/>
            </a:lvl8pPr>
            <a:lvl9pPr marL="2286000" indent="-457200">
              <a:defRPr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A4911-0094-4BA1-AE5C-0A1DA9D3A85C}" type="datetimeFigureOut">
              <a:rPr lang="en-US" smtClean="0"/>
              <a:pPr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E4FE3-C7CA-4CC4-AFDD-91F6B08BB58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standardRul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634" y="577849"/>
            <a:ext cx="1882589" cy="5461001"/>
          </a:xfrm>
        </p:spPr>
        <p:txBody>
          <a:bodyPr vert="eaVert"/>
          <a:lstStyle>
            <a:lvl1pPr>
              <a:defRPr sz="4400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4" y="577849"/>
            <a:ext cx="5768788" cy="5461001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A4911-0094-4BA1-AE5C-0A1DA9D3A85C}" type="datetimeFigureOut">
              <a:rPr lang="en-US" smtClean="0"/>
              <a:pPr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E4FE3-C7CA-4CC4-AFDD-91F6B08BB58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verticalRul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12859" y="1562100"/>
            <a:ext cx="152400" cy="37338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A4911-0094-4BA1-AE5C-0A1DA9D3A85C}" type="datetimeFigureOut">
              <a:rPr lang="en-US" smtClean="0"/>
              <a:pPr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E4FE3-C7CA-4CC4-AFDD-91F6B08BB58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standardRul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a de título con 3 imáge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Page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" y="2057401"/>
            <a:ext cx="8001000" cy="2424766"/>
          </a:xfrm>
        </p:spPr>
        <p:txBody>
          <a:bodyPr anchor="b" anchorCtr="0">
            <a:noAutofit/>
          </a:bodyPr>
          <a:lstStyle>
            <a:lvl1pPr>
              <a:defRPr sz="5600">
                <a:solidFill>
                  <a:schemeClr val="tx1"/>
                </a:solidFill>
              </a:defRPr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500" y="4800600"/>
            <a:ext cx="8001000" cy="1219200"/>
          </a:xfrm>
        </p:spPr>
        <p:txBody>
          <a:bodyPr/>
          <a:lstStyle>
            <a:lvl1pPr marL="0" indent="0" algn="ctr">
              <a:spcAft>
                <a:spcPts val="0"/>
              </a:spcAft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A4911-0094-4BA1-AE5C-0A1DA9D3A85C}" type="datetimeFigureOut">
              <a:rPr lang="en-US" smtClean="0"/>
              <a:pPr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E4FE3-C7CA-4CC4-AFDD-91F6B08BB58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05100" y="4572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 descr="pictureStamp-Fram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366660">
            <a:off x="5138374" y="599839"/>
            <a:ext cx="1610332" cy="2025115"/>
          </a:xfrm>
          <a:prstGeom prst="rect">
            <a:avLst/>
          </a:prstGeom>
        </p:spPr>
      </p:pic>
      <p:pic>
        <p:nvPicPr>
          <p:cNvPr id="11" name="Picture 10" descr="pictureStamp-Fram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329776">
            <a:off x="2072772" y="555386"/>
            <a:ext cx="1610332" cy="2025115"/>
          </a:xfrm>
          <a:prstGeom prst="rect">
            <a:avLst/>
          </a:prstGeom>
        </p:spPr>
      </p:pic>
      <p:sp>
        <p:nvSpPr>
          <p:cNvPr id="12" name="Picture Placeholder 2"/>
          <p:cNvSpPr>
            <a:spLocks noGrp="1"/>
          </p:cNvSpPr>
          <p:nvPr>
            <p:ph type="pic" idx="14"/>
          </p:nvPr>
        </p:nvSpPr>
        <p:spPr>
          <a:xfrm rot="21254634">
            <a:off x="2256146" y="735839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  <p:sp>
        <p:nvSpPr>
          <p:cNvPr id="13" name="Picture Placeholder 2"/>
          <p:cNvSpPr>
            <a:spLocks noGrp="1"/>
          </p:cNvSpPr>
          <p:nvPr>
            <p:ph type="pic" idx="15"/>
          </p:nvPr>
        </p:nvSpPr>
        <p:spPr>
          <a:xfrm rot="21315648">
            <a:off x="5321748" y="780292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  <p:pic>
        <p:nvPicPr>
          <p:cNvPr id="14" name="Picture 13" descr="pictureStamp-Fram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51790">
            <a:off x="3591963" y="936015"/>
            <a:ext cx="1610332" cy="2025115"/>
          </a:xfrm>
          <a:prstGeom prst="rect">
            <a:avLst/>
          </a:prstGeom>
        </p:spPr>
      </p:pic>
      <p:sp>
        <p:nvSpPr>
          <p:cNvPr id="17" name="Picture Placeholder 2"/>
          <p:cNvSpPr>
            <a:spLocks noGrp="1"/>
          </p:cNvSpPr>
          <p:nvPr>
            <p:ph type="pic" idx="17"/>
          </p:nvPr>
        </p:nvSpPr>
        <p:spPr>
          <a:xfrm rot="100778">
            <a:off x="3775337" y="1116468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1282700"/>
            <a:ext cx="8001000" cy="1917700"/>
          </a:xfrm>
        </p:spPr>
        <p:txBody>
          <a:bodyPr anchor="b" anchorCtr="0">
            <a:noAutofit/>
          </a:bodyPr>
          <a:lstStyle>
            <a:lvl1pPr algn="ctr">
              <a:defRPr sz="5600" b="0" cap="none" baseline="0">
                <a:solidFill>
                  <a:schemeClr val="tx1"/>
                </a:solidFill>
              </a:defRPr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3644153"/>
            <a:ext cx="8001000" cy="833718"/>
          </a:xfrm>
        </p:spPr>
        <p:txBody>
          <a:bodyPr anchor="t" anchorCtr="0"/>
          <a:lstStyle>
            <a:lvl1pPr marL="0" indent="0" algn="ctr">
              <a:spcAft>
                <a:spcPts val="0"/>
              </a:spcAft>
              <a:buNone/>
              <a:defRPr sz="20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A4911-0094-4BA1-AE5C-0A1DA9D3A85C}" type="datetimeFigureOut">
              <a:rPr lang="en-US" smtClean="0"/>
              <a:pPr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E4FE3-C7CA-4CC4-AFDD-91F6B08BB58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05100" y="33528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8001000" cy="1143000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936751"/>
            <a:ext cx="3749040" cy="4102100"/>
          </a:xfrm>
        </p:spPr>
        <p:txBody>
          <a:bodyPr>
            <a:normAutofit/>
          </a:bodyPr>
          <a:lstStyle>
            <a:lvl1pPr>
              <a:spcAft>
                <a:spcPts val="1600"/>
              </a:spcAft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23460" y="1936751"/>
            <a:ext cx="3749040" cy="4102100"/>
          </a:xfrm>
        </p:spPr>
        <p:txBody>
          <a:bodyPr>
            <a:normAutofit/>
          </a:bodyPr>
          <a:lstStyle>
            <a:lvl1pPr>
              <a:spcAft>
                <a:spcPts val="1600"/>
              </a:spcAft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A4911-0094-4BA1-AE5C-0A1DA9D3A85C}" type="datetimeFigureOut">
              <a:rPr lang="en-US" smtClean="0"/>
              <a:pPr/>
              <a:t>9/17/2015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E4FE3-C7CA-4CC4-AFDD-91F6B08BB58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80010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874838"/>
            <a:ext cx="3749040" cy="639762"/>
          </a:xfrm>
        </p:spPr>
        <p:txBody>
          <a:bodyPr anchor="ctr" anchorCtr="0">
            <a:noAutofit/>
          </a:bodyPr>
          <a:lstStyle>
            <a:lvl1pPr marL="0" indent="0" algn="ctr">
              <a:spcAft>
                <a:spcPts val="0"/>
              </a:spcAft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" y="2590800"/>
            <a:ext cx="3749040" cy="3448050"/>
          </a:xfrm>
        </p:spPr>
        <p:txBody>
          <a:bodyPr>
            <a:normAutofit/>
          </a:bodyPr>
          <a:lstStyle>
            <a:lvl1pPr>
              <a:spcAft>
                <a:spcPts val="1400"/>
              </a:spcAft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3460" y="1874838"/>
            <a:ext cx="3749040" cy="639762"/>
          </a:xfrm>
        </p:spPr>
        <p:txBody>
          <a:bodyPr anchor="ctr" anchorCtr="0">
            <a:noAutofit/>
          </a:bodyPr>
          <a:lstStyle>
            <a:lvl1pPr marL="0" indent="0" algn="ctr">
              <a:spcAft>
                <a:spcPts val="0"/>
              </a:spcAft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3460" y="2590800"/>
            <a:ext cx="3749040" cy="3448050"/>
          </a:xfrm>
        </p:spPr>
        <p:txBody>
          <a:bodyPr>
            <a:normAutofit/>
          </a:bodyPr>
          <a:lstStyle>
            <a:lvl1pPr>
              <a:spcAft>
                <a:spcPts val="1400"/>
              </a:spcAft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A4911-0094-4BA1-AE5C-0A1DA9D3A85C}" type="datetimeFigureOut">
              <a:rPr lang="en-US" smtClean="0"/>
              <a:pPr/>
              <a:t>9/17/2015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E4FE3-C7CA-4CC4-AFDD-91F6B08BB58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standardRul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A4911-0094-4BA1-AE5C-0A1DA9D3A85C}" type="datetimeFigureOut">
              <a:rPr lang="en-US" smtClean="0"/>
              <a:pPr/>
              <a:t>9/17/2015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E4FE3-C7CA-4CC4-AFDD-91F6B08BB5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A4911-0094-4BA1-AE5C-0A1DA9D3A85C}" type="datetimeFigureOut">
              <a:rPr lang="en-US" smtClean="0"/>
              <a:pPr/>
              <a:t>9/17/2015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E4FE3-C7CA-4CC4-AFDD-91F6B08BB5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153" y="443752"/>
            <a:ext cx="3749040" cy="1707777"/>
          </a:xfrm>
        </p:spPr>
        <p:txBody>
          <a:bodyPr anchor="b">
            <a:noAutofit/>
          </a:bodyPr>
          <a:lstStyle>
            <a:lvl1pPr algn="ctr">
              <a:defRPr sz="3600" b="0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7494" y="430306"/>
            <a:ext cx="3749040" cy="560854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2000"/>
            </a:lvl6pPr>
            <a:lvl7pPr marL="2290763" indent="-461963">
              <a:defRPr sz="2000"/>
            </a:lvl7pPr>
            <a:lvl8pPr marL="2290763" indent="-461963">
              <a:defRPr sz="2000"/>
            </a:lvl8pPr>
            <a:lvl9pPr marL="2290763" indent="-461963"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6153" y="2554940"/>
            <a:ext cx="3749040" cy="3146613"/>
          </a:xfrm>
        </p:spPr>
        <p:txBody>
          <a:bodyPr>
            <a:normAutofit/>
          </a:bodyPr>
          <a:lstStyle>
            <a:lvl1pPr marL="0" indent="0" algn="ctr">
              <a:spcAft>
                <a:spcPts val="1000"/>
              </a:spcAft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A4911-0094-4BA1-AE5C-0A1DA9D3A85C}" type="datetimeFigureOut">
              <a:rPr lang="en-US" smtClean="0"/>
              <a:pPr/>
              <a:t>9/17/2015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E4FE3-C7CA-4CC4-AFDD-91F6B08BB58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shortRul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22898" y="230560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PageOverlay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1500" y="6158753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8001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905000"/>
            <a:ext cx="80010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72100" y="6158753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9B4A4911-0094-4BA1-AE5C-0A1DA9D3A85C}" type="datetimeFigureOut">
              <a:rPr lang="en-US" smtClean="0"/>
              <a:pPr/>
              <a:t>9/17/2015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46220" y="6158753"/>
            <a:ext cx="10515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fld id="{164E4FE3-C7CA-4CC4-AFDD-91F6B08BB58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0"/>
        </a:spcBef>
        <a:spcAft>
          <a:spcPts val="2000"/>
        </a:spcAft>
        <a:buFont typeface="Wingdings 2" pitchFamily="18" charset="2"/>
        <a:buChar char="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0"/>
        </a:spcBef>
        <a:spcAft>
          <a:spcPts val="1000"/>
        </a:spcAft>
        <a:buClr>
          <a:schemeClr val="bg2"/>
        </a:buClr>
        <a:buFont typeface="Wingdings 2" pitchFamily="18" charset="2"/>
        <a:buChar char="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0"/>
        </a:spcBef>
        <a:spcAft>
          <a:spcPts val="1000"/>
        </a:spcAft>
        <a:buFont typeface="Wingdings 2" pitchFamily="18" charset="2"/>
        <a:buChar char="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0"/>
        </a:spcBef>
        <a:spcAft>
          <a:spcPts val="1000"/>
        </a:spcAft>
        <a:buClr>
          <a:schemeClr val="bg2"/>
        </a:buClr>
        <a:buFont typeface="Wingdings 2" pitchFamily="18" charset="2"/>
        <a:buChar char="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0"/>
        </a:spcBef>
        <a:spcAft>
          <a:spcPts val="1000"/>
        </a:spcAft>
        <a:buFont typeface="Wingdings 2" pitchFamily="18" charset="2"/>
        <a:buChar char="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indent="-461963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Wingdings 2" pitchFamily="18" charset="2"/>
        <a:buChar char="ò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3205163" indent="-461963" algn="l" defTabSz="914400" rtl="0" eaLnBrk="1" latinLnBrk="0" hangingPunct="1">
        <a:spcBef>
          <a:spcPts val="0"/>
        </a:spcBef>
        <a:spcAft>
          <a:spcPts val="600"/>
        </a:spcAft>
        <a:buFont typeface="Wingdings 2" pitchFamily="18" charset="2"/>
        <a:buChar char="ò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3657600" indent="-461963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Wingdings 2" pitchFamily="18" charset="2"/>
        <a:buChar char="ò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4119563" indent="-461963" algn="l" defTabSz="914400" rtl="0" eaLnBrk="1" latinLnBrk="0" hangingPunct="1">
        <a:spcBef>
          <a:spcPts val="0"/>
        </a:spcBef>
        <a:spcAft>
          <a:spcPts val="600"/>
        </a:spcAft>
        <a:buFont typeface="Wingdings 2" pitchFamily="18" charset="2"/>
        <a:buChar char="ò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actmonster.com/ipka/A0107419.html" TargetMode="External"/><Relationship Id="rId13" Type="http://schemas.openxmlformats.org/officeDocument/2006/relationships/image" Target="../media/image16.png"/><Relationship Id="rId18" Type="http://schemas.openxmlformats.org/officeDocument/2006/relationships/hyperlink" Target="http://www.factmonster.com/ipka/A0107489.html" TargetMode="External"/><Relationship Id="rId26" Type="http://schemas.openxmlformats.org/officeDocument/2006/relationships/hyperlink" Target="http://www.factmonster.com/ipka/A0107839.html" TargetMode="External"/><Relationship Id="rId39" Type="http://schemas.openxmlformats.org/officeDocument/2006/relationships/image" Target="../media/image29.png"/><Relationship Id="rId3" Type="http://schemas.openxmlformats.org/officeDocument/2006/relationships/image" Target="../media/image11.png"/><Relationship Id="rId21" Type="http://schemas.openxmlformats.org/officeDocument/2006/relationships/image" Target="../media/image20.png"/><Relationship Id="rId34" Type="http://schemas.openxmlformats.org/officeDocument/2006/relationships/hyperlink" Target="http://www.factmonster.com/ipka/A0113949.html" TargetMode="External"/><Relationship Id="rId42" Type="http://schemas.openxmlformats.org/officeDocument/2006/relationships/hyperlink" Target="http://www.factmonster.com/ipka/A0108140.html" TargetMode="External"/><Relationship Id="rId7" Type="http://schemas.openxmlformats.org/officeDocument/2006/relationships/image" Target="../media/image13.png"/><Relationship Id="rId12" Type="http://schemas.openxmlformats.org/officeDocument/2006/relationships/hyperlink" Target="http://www.factmonster.com/ipka/A0107443.html" TargetMode="External"/><Relationship Id="rId17" Type="http://schemas.openxmlformats.org/officeDocument/2006/relationships/image" Target="../media/image18.png"/><Relationship Id="rId25" Type="http://schemas.openxmlformats.org/officeDocument/2006/relationships/image" Target="../media/image22.png"/><Relationship Id="rId33" Type="http://schemas.openxmlformats.org/officeDocument/2006/relationships/image" Target="../media/image26.png"/><Relationship Id="rId38" Type="http://schemas.openxmlformats.org/officeDocument/2006/relationships/hyperlink" Target="http://www.factmonster.com/ipka/A0108121.html" TargetMode="External"/><Relationship Id="rId2" Type="http://schemas.openxmlformats.org/officeDocument/2006/relationships/hyperlink" Target="http://www.factmonster.com/ipka/A0107288.html" TargetMode="External"/><Relationship Id="rId16" Type="http://schemas.openxmlformats.org/officeDocument/2006/relationships/hyperlink" Target="http://www.factmonster.com/ipka/A0107479.html" TargetMode="External"/><Relationship Id="rId20" Type="http://schemas.openxmlformats.org/officeDocument/2006/relationships/hyperlink" Target="http://www.factmonster.com/ipka/A0107596.html" TargetMode="External"/><Relationship Id="rId29" Type="http://schemas.openxmlformats.org/officeDocument/2006/relationships/image" Target="../media/image24.png"/><Relationship Id="rId41" Type="http://schemas.openxmlformats.org/officeDocument/2006/relationships/image" Target="../media/image30.png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www.factmonster.com/ipka/A0107407.html" TargetMode="External"/><Relationship Id="rId11" Type="http://schemas.openxmlformats.org/officeDocument/2006/relationships/image" Target="../media/image15.png"/><Relationship Id="rId24" Type="http://schemas.openxmlformats.org/officeDocument/2006/relationships/hyperlink" Target="http://www.factmonster.com/ipka/A0107779.html" TargetMode="External"/><Relationship Id="rId32" Type="http://schemas.openxmlformats.org/officeDocument/2006/relationships/hyperlink" Target="http://www.factmonster.com/ipka/A0107883.html" TargetMode="External"/><Relationship Id="rId37" Type="http://schemas.openxmlformats.org/officeDocument/2006/relationships/image" Target="../media/image28.png"/><Relationship Id="rId40" Type="http://schemas.openxmlformats.org/officeDocument/2006/relationships/hyperlink" Target="http://www.factmonster.com/ipka/A0108124.html" TargetMode="External"/><Relationship Id="rId5" Type="http://schemas.openxmlformats.org/officeDocument/2006/relationships/image" Target="../media/image12.png"/><Relationship Id="rId15" Type="http://schemas.openxmlformats.org/officeDocument/2006/relationships/image" Target="../media/image17.png"/><Relationship Id="rId23" Type="http://schemas.openxmlformats.org/officeDocument/2006/relationships/image" Target="../media/image21.png"/><Relationship Id="rId28" Type="http://schemas.openxmlformats.org/officeDocument/2006/relationships/hyperlink" Target="http://www.factmonster.com/ipka/A0107870.html" TargetMode="External"/><Relationship Id="rId36" Type="http://schemas.openxmlformats.org/officeDocument/2006/relationships/hyperlink" Target="http://www.factmonster.com/ipka/A0107987.html" TargetMode="External"/><Relationship Id="rId10" Type="http://schemas.openxmlformats.org/officeDocument/2006/relationships/hyperlink" Target="http://www.factmonster.com/ipka/A0107430.html" TargetMode="External"/><Relationship Id="rId19" Type="http://schemas.openxmlformats.org/officeDocument/2006/relationships/image" Target="../media/image19.png"/><Relationship Id="rId31" Type="http://schemas.openxmlformats.org/officeDocument/2006/relationships/image" Target="../media/image25.png"/><Relationship Id="rId4" Type="http://schemas.openxmlformats.org/officeDocument/2006/relationships/hyperlink" Target="http://www.factmonster.com/ipka/A0107345.html" TargetMode="External"/><Relationship Id="rId9" Type="http://schemas.openxmlformats.org/officeDocument/2006/relationships/image" Target="../media/image14.png"/><Relationship Id="rId14" Type="http://schemas.openxmlformats.org/officeDocument/2006/relationships/hyperlink" Target="http://www.factmonster.com/ipka/A0107475.html" TargetMode="External"/><Relationship Id="rId22" Type="http://schemas.openxmlformats.org/officeDocument/2006/relationships/hyperlink" Target="http://www.factmonster.com/ipka/A0107616.html" TargetMode="External"/><Relationship Id="rId27" Type="http://schemas.openxmlformats.org/officeDocument/2006/relationships/image" Target="../media/image23.png"/><Relationship Id="rId30" Type="http://schemas.openxmlformats.org/officeDocument/2006/relationships/hyperlink" Target="http://www.factmonster.com/ipka/A0107879.html" TargetMode="External"/><Relationship Id="rId35" Type="http://schemas.openxmlformats.org/officeDocument/2006/relationships/image" Target="../media/image27.png"/><Relationship Id="rId43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066800"/>
            <a:ext cx="7467600" cy="10668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</a:rPr>
              <a:t>Lathrop Intermediate School</a:t>
            </a:r>
            <a:endParaRPr lang="en-US" sz="36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886200"/>
            <a:ext cx="6858000" cy="1752600"/>
          </a:xfrm>
        </p:spPr>
        <p:txBody>
          <a:bodyPr>
            <a:normAutofit/>
          </a:bodyPr>
          <a:lstStyle/>
          <a:p>
            <a:r>
              <a:rPr lang="en-US" dirty="0" smtClean="0"/>
              <a:t>Hispanic Heritage </a:t>
            </a:r>
          </a:p>
          <a:p>
            <a:r>
              <a:rPr lang="en-US" dirty="0" smtClean="0"/>
              <a:t>College Prep</a:t>
            </a:r>
          </a:p>
          <a:p>
            <a:r>
              <a:rPr lang="en-US" dirty="0" smtClean="0"/>
              <a:t>Friday, September 18, 2015</a:t>
            </a:r>
            <a:endParaRPr lang="en-US" dirty="0"/>
          </a:p>
        </p:txBody>
      </p:sp>
      <p:pic>
        <p:nvPicPr>
          <p:cNvPr id="5" name="Picture 1" descr="C:\Users\Kim\Desktop\Forms\Lathrop Sparta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09999" y="2514600"/>
            <a:ext cx="91277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609600" y="6172200"/>
            <a:ext cx="2514600" cy="4572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Be Respectful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29000" y="6172200"/>
            <a:ext cx="2514600" cy="457200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Be Responsible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400800" y="6172200"/>
            <a:ext cx="2514600" cy="4572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Be Safe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8191500" cy="1173162"/>
          </a:xfrm>
        </p:spPr>
        <p:txBody>
          <a:bodyPr/>
          <a:lstStyle/>
          <a:p>
            <a:r>
              <a:rPr lang="en-US" sz="6600" dirty="0" smtClean="0">
                <a:solidFill>
                  <a:srgbClr val="FF0000"/>
                </a:solidFill>
                <a:latin typeface="Footlight MT Light"/>
                <a:cs typeface="Footlight MT Light"/>
              </a:rPr>
              <a:t>Jennifer Lopez</a:t>
            </a:r>
            <a:endParaRPr lang="en-US" sz="6600" dirty="0">
              <a:solidFill>
                <a:srgbClr val="FF0000"/>
              </a:solidFill>
              <a:latin typeface="Footlight MT Light"/>
              <a:cs typeface="Footlight MT Ligh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2209800"/>
            <a:ext cx="41148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Jennifer </a:t>
            </a:r>
            <a:r>
              <a:rPr lang="en-US" sz="3200" dirty="0" err="1" smtClean="0"/>
              <a:t>López</a:t>
            </a:r>
            <a:r>
              <a:rPr lang="en-US" sz="3200" dirty="0" smtClean="0"/>
              <a:t> is a famous singer and actress.  In addition, she has been successful as a designer and producer.</a:t>
            </a:r>
          </a:p>
          <a:p>
            <a:r>
              <a:rPr lang="en-US" sz="3200" dirty="0" smtClean="0"/>
              <a:t>Her parents are Puerto Rican.</a:t>
            </a:r>
            <a:endParaRPr lang="en-US" sz="3200" dirty="0"/>
          </a:p>
        </p:txBody>
      </p:sp>
      <p:pic>
        <p:nvPicPr>
          <p:cNvPr id="3" name="Imagen 2" descr="jenny-lopez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1746" b="-436"/>
          <a:stretch/>
        </p:blipFill>
        <p:spPr>
          <a:xfrm>
            <a:off x="4800600" y="1676400"/>
            <a:ext cx="38862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11477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advClick="0" advTm="10000">
        <p14:prism/>
      </p:transition>
    </mc:Choice>
    <mc:Fallback>
      <p:transition spd="med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8191500" cy="1173162"/>
          </a:xfrm>
        </p:spPr>
        <p:txBody>
          <a:bodyPr/>
          <a:lstStyle/>
          <a:p>
            <a:r>
              <a:rPr lang="en-US" sz="6600" dirty="0" smtClean="0">
                <a:solidFill>
                  <a:srgbClr val="FF0000"/>
                </a:solidFill>
                <a:latin typeface="Footlight MT Light"/>
                <a:cs typeface="Footlight MT Light"/>
              </a:rPr>
              <a:t>Sammy Sosa</a:t>
            </a:r>
            <a:endParaRPr lang="en-US" sz="6600" dirty="0">
              <a:solidFill>
                <a:srgbClr val="FF0000"/>
              </a:solidFill>
              <a:latin typeface="Footlight MT Light"/>
              <a:cs typeface="Footlight MT Ligh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1841243"/>
            <a:ext cx="4495800" cy="5016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Sammy Sosa Peralta is a famous baseball player. Throughout his career he played on these teams:  Texas Rangers, Chicago White Sox, Chicago Cubs and Baltimore Orioles. </a:t>
            </a:r>
            <a:r>
              <a:rPr lang="en-US" sz="3200" i="1" dirty="0" smtClean="0"/>
              <a:t>Birthplace</a:t>
            </a:r>
            <a:r>
              <a:rPr lang="en-US" sz="3200" i="1" dirty="0"/>
              <a:t>: </a:t>
            </a:r>
            <a:r>
              <a:rPr lang="en-US" sz="3200" dirty="0" smtClean="0"/>
              <a:t>Dominican </a:t>
            </a:r>
            <a:r>
              <a:rPr lang="en-US" sz="3200" dirty="0"/>
              <a:t>Republic</a:t>
            </a:r>
          </a:p>
        </p:txBody>
      </p:sp>
      <p:pic>
        <p:nvPicPr>
          <p:cNvPr id="3" name="Imagen 2" descr="515M9K6CGGL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463" t="2035" r="463" b="9390"/>
          <a:stretch/>
        </p:blipFill>
        <p:spPr>
          <a:xfrm>
            <a:off x="5029200" y="1574800"/>
            <a:ext cx="3657600" cy="4792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39122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advClick="0" advTm="10000">
        <p14:prism/>
      </p:transition>
    </mc:Choice>
    <mc:Fallback>
      <p:transition spd="med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8191500" cy="1173162"/>
          </a:xfrm>
        </p:spPr>
        <p:txBody>
          <a:bodyPr/>
          <a:lstStyle/>
          <a:p>
            <a:r>
              <a:rPr lang="en-US" sz="6600" dirty="0" smtClean="0">
                <a:solidFill>
                  <a:srgbClr val="FF0000"/>
                </a:solidFill>
                <a:latin typeface="Footlight MT Light"/>
                <a:cs typeface="Footlight MT Light"/>
              </a:rPr>
              <a:t>Salma Hayek</a:t>
            </a:r>
            <a:endParaRPr lang="en-US" sz="6600" dirty="0">
              <a:solidFill>
                <a:srgbClr val="FF0000"/>
              </a:solidFill>
              <a:latin typeface="Footlight MT Light"/>
              <a:cs typeface="Footlight MT Ligh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2209800"/>
            <a:ext cx="41148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Salma Hayek is a famous actress, both in Mexico and the U.S.  She has also been successful as a director, producer and singer. </a:t>
            </a:r>
            <a:r>
              <a:rPr lang="en-US" sz="3200" i="1" dirty="0" smtClean="0"/>
              <a:t>Birthplace</a:t>
            </a:r>
            <a:r>
              <a:rPr lang="en-US" sz="3200" i="1" dirty="0"/>
              <a:t>: </a:t>
            </a:r>
            <a:r>
              <a:rPr lang="en-US" sz="3200" dirty="0" smtClean="0"/>
              <a:t>Mexico</a:t>
            </a:r>
            <a:endParaRPr lang="en-US" sz="3200" dirty="0"/>
          </a:p>
        </p:txBody>
      </p:sp>
      <p:pic>
        <p:nvPicPr>
          <p:cNvPr id="3" name="Imagen 2" descr="1392065130_salma-hayek-zoom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29200" y="1524000"/>
            <a:ext cx="350520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439383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advClick="0" advTm="10000">
        <p14:prism/>
      </p:transition>
    </mc:Choice>
    <mc:Fallback>
      <p:transition spd="med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8191500" cy="1173162"/>
          </a:xfrm>
        </p:spPr>
        <p:txBody>
          <a:bodyPr/>
          <a:lstStyle/>
          <a:p>
            <a:r>
              <a:rPr lang="en-US" sz="6600" dirty="0" smtClean="0">
                <a:solidFill>
                  <a:srgbClr val="FF0000"/>
                </a:solidFill>
                <a:latin typeface="Footlight MT Light"/>
                <a:cs typeface="Footlight MT Light"/>
              </a:rPr>
              <a:t>Gloria Estefan</a:t>
            </a:r>
            <a:endParaRPr lang="en-US" sz="6600" dirty="0">
              <a:solidFill>
                <a:srgbClr val="FF0000"/>
              </a:solidFill>
              <a:latin typeface="Footlight MT Light"/>
              <a:cs typeface="Footlight MT Ligh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1676400"/>
            <a:ext cx="4648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Gloria Estefan is most famous for being a singer and songwriter.  In addition, she is an actress, children’s book writer, and the owner of multiple restaurants and hotels.  She is a Cuban-American.</a:t>
            </a:r>
            <a:endParaRPr lang="en-US" sz="3200" dirty="0"/>
          </a:p>
        </p:txBody>
      </p:sp>
      <p:pic>
        <p:nvPicPr>
          <p:cNvPr id="3" name="Imagen 2" descr="images.jpe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23756" y="1981200"/>
            <a:ext cx="3421743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07825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advClick="0" advTm="10000">
        <p14:prism/>
      </p:transition>
    </mc:Choice>
    <mc:Fallback>
      <p:transition spd="med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8000" dirty="0" smtClean="0">
                <a:solidFill>
                  <a:srgbClr val="FF0000"/>
                </a:solidFill>
                <a:latin typeface="Footlight MT Light"/>
                <a:cs typeface="Footlight MT Light"/>
              </a:rPr>
              <a:t>Ellen Ochoa</a:t>
            </a:r>
            <a:endParaRPr lang="en-US" sz="8000" dirty="0">
              <a:solidFill>
                <a:srgbClr val="FF0000"/>
              </a:solidFill>
              <a:latin typeface="Footlight MT Light"/>
              <a:cs typeface="Footlight MT Light"/>
            </a:endParaRPr>
          </a:p>
        </p:txBody>
      </p:sp>
      <p:pic>
        <p:nvPicPr>
          <p:cNvPr id="4" name="Content Placeholder 3" descr="220px-Ellen_Ocho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-50868" r="-50868"/>
          <a:stretch>
            <a:fillRect/>
          </a:stretch>
        </p:blipFill>
        <p:spPr>
          <a:xfrm>
            <a:off x="3657600" y="1905000"/>
            <a:ext cx="6172200" cy="4114800"/>
          </a:xfrm>
        </p:spPr>
      </p:pic>
      <p:sp>
        <p:nvSpPr>
          <p:cNvPr id="5" name="TextBox 4"/>
          <p:cNvSpPr txBox="1"/>
          <p:nvPr/>
        </p:nvSpPr>
        <p:spPr>
          <a:xfrm>
            <a:off x="609600" y="1905000"/>
            <a:ext cx="37338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/>
              <a:t>Ellen Ochoa is a Mexican-American astronaut. She was the first Mexican-American woman in space and is known for her contributions to NASA.</a:t>
            </a:r>
          </a:p>
        </p:txBody>
      </p:sp>
    </p:spTree>
    <p:extLst>
      <p:ext uri="{BB962C8B-B14F-4D97-AF65-F5344CB8AC3E}">
        <p14:creationId xmlns:p14="http://schemas.microsoft.com/office/powerpoint/2010/main" xmlns="" val="7188587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advClick="0" advTm="10000">
        <p14:prism/>
      </p:transition>
    </mc:Choice>
    <mc:Fallback>
      <p:transition spd="med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152400"/>
            <a:ext cx="7162800" cy="1371600"/>
          </a:xfrm>
        </p:spPr>
        <p:txBody>
          <a:bodyPr/>
          <a:lstStyle/>
          <a:p>
            <a:r>
              <a:rPr lang="en-US" sz="7200" dirty="0" smtClean="0">
                <a:solidFill>
                  <a:srgbClr val="FF0000"/>
                </a:solidFill>
              </a:rPr>
              <a:t>Jaime Escalante</a:t>
            </a:r>
            <a:endParaRPr lang="en-US" sz="7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5562600" cy="3886199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en-US" sz="8000" dirty="0"/>
              <a:t>Jaime Escalante was a math teacher in East Los Angeles from the 1970’s to the 1990’s. </a:t>
            </a:r>
            <a:endParaRPr lang="en-US" sz="8000" dirty="0" smtClean="0"/>
          </a:p>
          <a:p>
            <a:pPr algn="ctr"/>
            <a:r>
              <a:rPr lang="en-US" sz="8000" dirty="0" smtClean="0"/>
              <a:t>He </a:t>
            </a:r>
            <a:r>
              <a:rPr lang="en-US" sz="8000" dirty="0"/>
              <a:t>gained </a:t>
            </a:r>
            <a:r>
              <a:rPr lang="en-US" sz="8000" dirty="0" smtClean="0"/>
              <a:t>recognition </a:t>
            </a:r>
            <a:r>
              <a:rPr lang="en-US" sz="8000" dirty="0"/>
              <a:t>in the early 1980’s when he challenged his high school </a:t>
            </a:r>
            <a:r>
              <a:rPr lang="en-US" sz="8000" dirty="0" smtClean="0"/>
              <a:t>students– </a:t>
            </a:r>
            <a:r>
              <a:rPr lang="en-US" sz="8000" dirty="0"/>
              <a:t>to pass the challenging Advanced Placement Calculus exam and receive college credits</a:t>
            </a:r>
            <a:r>
              <a:rPr lang="en-US" sz="8000" dirty="0" smtClean="0"/>
              <a:t>.</a:t>
            </a:r>
          </a:p>
          <a:p>
            <a:pPr algn="ctr"/>
            <a:r>
              <a:rPr lang="en-US" sz="8000" dirty="0" smtClean="0"/>
              <a:t> </a:t>
            </a:r>
            <a:r>
              <a:rPr lang="en-US" sz="8000" dirty="0"/>
              <a:t>Mr. Escalante’s accomplishments were the subject of the 1988 movie </a:t>
            </a:r>
            <a:r>
              <a:rPr lang="en-US" sz="8000" i="1" dirty="0"/>
              <a:t>Stand and Deliver, </a:t>
            </a:r>
            <a:r>
              <a:rPr lang="en-US" sz="8000" dirty="0"/>
              <a:t>and the book of the same year, </a:t>
            </a:r>
            <a:r>
              <a:rPr lang="en-US" sz="8000" i="1" dirty="0"/>
              <a:t>Escalante: The Best Teacher in America</a:t>
            </a:r>
            <a:r>
              <a:rPr lang="en-US" sz="8000" dirty="0"/>
              <a:t>. He was considered one of the most famous educators in America.</a:t>
            </a:r>
            <a:endParaRPr lang="es-US" sz="8000" dirty="0"/>
          </a:p>
          <a:p>
            <a:pPr algn="ctr"/>
            <a:endParaRPr lang="en-US" sz="3200" dirty="0" smtClean="0">
              <a:latin typeface="Baskerville Old Face"/>
              <a:cs typeface="Baskerville Old Face"/>
            </a:endParaRPr>
          </a:p>
        </p:txBody>
      </p:sp>
      <p:pic>
        <p:nvPicPr>
          <p:cNvPr id="1026" name="Picture 1" descr="C:\Users\Kim\Desktop\Forms\Lathrop Sparta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52400"/>
            <a:ext cx="1219200" cy="1221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3429000" y="6172200"/>
            <a:ext cx="2514600" cy="457200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Be Responsible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400800" y="6172200"/>
            <a:ext cx="2514600" cy="4572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Be Safe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9600" y="6172200"/>
            <a:ext cx="2514600" cy="4572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Be Respectful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6248400" y="1905000"/>
            <a:ext cx="2362200" cy="304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9800" y="1828800"/>
            <a:ext cx="251460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2324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8191500" cy="1173162"/>
          </a:xfrm>
        </p:spPr>
        <p:txBody>
          <a:bodyPr/>
          <a:lstStyle/>
          <a:p>
            <a:r>
              <a:rPr lang="en-US" sz="6600" dirty="0">
                <a:solidFill>
                  <a:srgbClr val="FF0000"/>
                </a:solidFill>
                <a:latin typeface="Footlight MT Light"/>
                <a:cs typeface="Footlight MT Light"/>
              </a:rPr>
              <a:t>Antonia </a:t>
            </a:r>
            <a:r>
              <a:rPr lang="en-US" sz="6600" dirty="0" err="1">
                <a:solidFill>
                  <a:srgbClr val="FF0000"/>
                </a:solidFill>
                <a:latin typeface="Footlight MT Light"/>
                <a:cs typeface="Footlight MT Light"/>
              </a:rPr>
              <a:t>Coello</a:t>
            </a:r>
            <a:r>
              <a:rPr lang="en-US" sz="6600" dirty="0">
                <a:solidFill>
                  <a:srgbClr val="FF0000"/>
                </a:solidFill>
                <a:latin typeface="Footlight MT Light"/>
                <a:cs typeface="Footlight MT Light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Footlight MT Light"/>
                <a:cs typeface="Footlight MT Light"/>
              </a:rPr>
              <a:t>Novello</a:t>
            </a:r>
            <a:endParaRPr lang="en-US" sz="6600" dirty="0">
              <a:solidFill>
                <a:srgbClr val="FF0000"/>
              </a:solidFill>
              <a:latin typeface="Footlight MT Light"/>
              <a:cs typeface="Footlight MT Ligh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1905000"/>
            <a:ext cx="4419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U.S</a:t>
            </a:r>
            <a:r>
              <a:rPr lang="en-US" sz="3200" b="1" dirty="0"/>
              <a:t>. Surgeon General: </a:t>
            </a:r>
            <a:r>
              <a:rPr lang="en-US" sz="3200" dirty="0"/>
              <a:t>Antonia </a:t>
            </a:r>
            <a:r>
              <a:rPr lang="en-US" sz="3200" dirty="0" err="1"/>
              <a:t>Coello</a:t>
            </a:r>
            <a:r>
              <a:rPr lang="en-US" sz="3200" dirty="0"/>
              <a:t> </a:t>
            </a:r>
            <a:r>
              <a:rPr lang="en-US" sz="3200" dirty="0" err="1"/>
              <a:t>Novello</a:t>
            </a:r>
            <a:r>
              <a:rPr lang="en-US" sz="3200" dirty="0"/>
              <a:t>, 1990–1993. She was also the first woman ever to hold the position. </a:t>
            </a:r>
            <a:r>
              <a:rPr lang="en-US" sz="3200" i="1" dirty="0"/>
              <a:t>Birthplace: </a:t>
            </a:r>
            <a:r>
              <a:rPr lang="en-US" sz="3200" dirty="0" err="1"/>
              <a:t>Fajardo</a:t>
            </a:r>
            <a:r>
              <a:rPr lang="en-US" sz="3200" dirty="0"/>
              <a:t>, Puerto Rico 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1259" y="1905000"/>
            <a:ext cx="3299012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084144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advClick="0" advTm="10000">
        <p14:prism/>
      </p:transition>
    </mc:Choice>
    <mc:Fallback>
      <p:transition spd="med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152400"/>
            <a:ext cx="7162800" cy="1371600"/>
          </a:xfrm>
        </p:spPr>
        <p:txBody>
          <a:bodyPr/>
          <a:lstStyle/>
          <a:p>
            <a:r>
              <a:rPr lang="en-US" sz="7200" dirty="0">
                <a:solidFill>
                  <a:srgbClr val="FF0000"/>
                </a:solidFill>
                <a:latin typeface="Footlight MT Light"/>
                <a:cs typeface="Footlight MT Light"/>
              </a:rPr>
              <a:t>César Chávez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0" y="1524000"/>
            <a:ext cx="4191000" cy="4495801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2800" dirty="0"/>
              <a:t>César Chávez was a human rights activist and a labor union leader who fought tirelessly for the rights of workers.  He co-founded the National Farm Workers Association. He </a:t>
            </a:r>
            <a:r>
              <a:rPr lang="en-US" sz="2800" dirty="0" smtClean="0"/>
              <a:t>died in </a:t>
            </a:r>
            <a:r>
              <a:rPr lang="en-US" sz="2800" dirty="0"/>
              <a:t>1993.</a:t>
            </a:r>
          </a:p>
          <a:p>
            <a:pPr algn="ctr"/>
            <a:endParaRPr lang="en-US" sz="3200" dirty="0" smtClean="0">
              <a:latin typeface="Baskerville Old Face"/>
              <a:cs typeface="Baskerville Old Face"/>
            </a:endParaRPr>
          </a:p>
        </p:txBody>
      </p:sp>
      <p:pic>
        <p:nvPicPr>
          <p:cNvPr id="1026" name="Picture 1" descr="C:\Users\Kim\Desktop\Forms\Lathrop Sparta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52400"/>
            <a:ext cx="1219200" cy="1221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3429000" y="6172200"/>
            <a:ext cx="2514600" cy="457200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Be Responsible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400800" y="6172200"/>
            <a:ext cx="2514600" cy="4572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Be Safe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9600" y="6172200"/>
            <a:ext cx="2514600" cy="4572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Be Respectful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914400" y="1905000"/>
            <a:ext cx="3276600" cy="3733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1" name="Picture 2" descr="http://3.bp.blogspot.com/_yY4BXlYMYeA/S6z3aYwXCHI/AAAAAAAACMg/hpuTkwACHLU/s1600/cesar-chavez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81200"/>
            <a:ext cx="41656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80085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152400"/>
            <a:ext cx="7162800" cy="1371600"/>
          </a:xfrm>
        </p:spPr>
        <p:txBody>
          <a:bodyPr/>
          <a:lstStyle/>
          <a:p>
            <a:r>
              <a:rPr lang="en-US" sz="4200" dirty="0" smtClean="0"/>
              <a:t>Hispanic Heritage Month</a:t>
            </a:r>
            <a:endParaRPr lang="en-US" sz="4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1"/>
            <a:ext cx="8382000" cy="3733800"/>
          </a:xfrm>
        </p:spPr>
        <p:txBody>
          <a:bodyPr>
            <a:normAutofit/>
          </a:bodyPr>
          <a:lstStyle/>
          <a:p>
            <a:pPr marL="514350" indent="-514350" algn="ctr">
              <a:buAutoNum type="arabicPeriod"/>
            </a:pPr>
            <a:r>
              <a:rPr lang="en-US" sz="3200" dirty="0" smtClean="0">
                <a:latin typeface="Baskerville Old Face"/>
                <a:cs typeface="Baskerville Old Face"/>
              </a:rPr>
              <a:t>What is celebrated during Hispanic Heritage Month?</a:t>
            </a:r>
          </a:p>
          <a:p>
            <a:pPr marL="514350" indent="-514350" algn="ctr">
              <a:buAutoNum type="arabicPeriod"/>
            </a:pPr>
            <a:r>
              <a:rPr lang="en-US" sz="3200" dirty="0" smtClean="0">
                <a:latin typeface="Baskerville Old Face"/>
                <a:cs typeface="Baskerville Old Face"/>
              </a:rPr>
              <a:t>Name one famous Hispanic American woman and the reason she is famous.</a:t>
            </a:r>
          </a:p>
          <a:p>
            <a:pPr marL="514350" indent="-514350" algn="ctr">
              <a:buAutoNum type="arabicPeriod"/>
            </a:pPr>
            <a:r>
              <a:rPr lang="en-US" sz="3200" dirty="0" smtClean="0">
                <a:latin typeface="Baskerville Old Face"/>
                <a:cs typeface="Baskerville Old Face"/>
              </a:rPr>
              <a:t>Name one famous Hispanic American man and the reason he is famous.</a:t>
            </a:r>
          </a:p>
        </p:txBody>
      </p:sp>
      <p:pic>
        <p:nvPicPr>
          <p:cNvPr id="1026" name="Picture 1" descr="C:\Users\Kim\Desktop\Forms\Lathrop Sparta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52400"/>
            <a:ext cx="1219200" cy="1221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3429000" y="6172200"/>
            <a:ext cx="2514600" cy="457200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Be Responsible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400800" y="6172200"/>
            <a:ext cx="2514600" cy="4572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Be Safe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9600" y="6172200"/>
            <a:ext cx="2514600" cy="4572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Be Respectful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6230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8001000" cy="487362"/>
          </a:xfrm>
        </p:spPr>
        <p:txBody>
          <a:bodyPr/>
          <a:lstStyle/>
          <a:p>
            <a:r>
              <a:rPr lang="en-US" dirty="0" smtClean="0"/>
              <a:t>Learning Center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905000"/>
            <a:ext cx="8001000" cy="4572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Starting next Tuesday, September 22, 2015 the Learning Center will be open for students </a:t>
            </a:r>
          </a:p>
          <a:p>
            <a:pPr lvl="1"/>
            <a:r>
              <a:rPr lang="en-US" dirty="0" smtClean="0"/>
              <a:t>8:00 – 2:45 Mondays</a:t>
            </a:r>
          </a:p>
          <a:p>
            <a:pPr lvl="1"/>
            <a:r>
              <a:rPr lang="en-US" dirty="0" smtClean="0"/>
              <a:t>8:00 – 4:30 on T-W-</a:t>
            </a:r>
            <a:r>
              <a:rPr lang="en-US" dirty="0" err="1" smtClean="0"/>
              <a:t>Th</a:t>
            </a:r>
            <a:r>
              <a:rPr lang="en-US" dirty="0" smtClean="0"/>
              <a:t>-F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For students whose parents have opted to Daily Check of a </a:t>
            </a:r>
            <a:r>
              <a:rPr lang="en-US" dirty="0" err="1" smtClean="0"/>
              <a:t>Chromebook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Check out time: 8:00 – 8:10 am M-T-W-</a:t>
            </a:r>
            <a:r>
              <a:rPr lang="en-US" dirty="0" err="1" smtClean="0"/>
              <a:t>Th</a:t>
            </a:r>
            <a:r>
              <a:rPr lang="en-US" dirty="0" smtClean="0"/>
              <a:t>-F</a:t>
            </a:r>
          </a:p>
          <a:p>
            <a:pPr lvl="1"/>
            <a:r>
              <a:rPr lang="en-US" dirty="0" smtClean="0"/>
              <a:t>Check in time:</a:t>
            </a:r>
          </a:p>
          <a:p>
            <a:pPr lvl="2"/>
            <a:r>
              <a:rPr lang="en-US" dirty="0" smtClean="0"/>
              <a:t>2:28 p.m. – 2:45 p.m. on Mondays</a:t>
            </a:r>
          </a:p>
          <a:p>
            <a:pPr lvl="2"/>
            <a:r>
              <a:rPr lang="en-US" dirty="0" smtClean="0"/>
              <a:t>2:30 p.m. – 4:15 p.m. on </a:t>
            </a:r>
            <a:r>
              <a:rPr lang="en-US" dirty="0" smtClean="0"/>
              <a:t>T-</a:t>
            </a:r>
            <a:r>
              <a:rPr lang="en-US" dirty="0" err="1" smtClean="0"/>
              <a:t>Th</a:t>
            </a:r>
            <a:r>
              <a:rPr lang="en-US" dirty="0" smtClean="0"/>
              <a:t>-F</a:t>
            </a:r>
          </a:p>
          <a:p>
            <a:pPr lvl="2"/>
            <a:r>
              <a:rPr lang="en-US" dirty="0" smtClean="0"/>
              <a:t>1:22 p.m. – 4:15 p.m. </a:t>
            </a:r>
            <a:r>
              <a:rPr lang="en-US" smtClean="0"/>
              <a:t>on W</a:t>
            </a:r>
            <a:endParaRPr lang="en-US" dirty="0"/>
          </a:p>
        </p:txBody>
      </p:sp>
      <p:pic>
        <p:nvPicPr>
          <p:cNvPr id="4" name="Picture 1" descr="C:\Users\Kim\Desktop\Forms\Lathrop Sparta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52401"/>
            <a:ext cx="685800" cy="687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152400"/>
            <a:ext cx="6934200" cy="1066800"/>
          </a:xfrm>
        </p:spPr>
        <p:txBody>
          <a:bodyPr/>
          <a:lstStyle/>
          <a:p>
            <a:r>
              <a:rPr lang="en-US" sz="3600" dirty="0" smtClean="0"/>
              <a:t>Hispanic Heritage Month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382000" cy="4495801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²"/>
            </a:pPr>
            <a:r>
              <a:rPr lang="en-US" sz="2800" dirty="0" smtClean="0"/>
              <a:t>The </a:t>
            </a:r>
            <a:r>
              <a:rPr lang="en-US" sz="2800" dirty="0"/>
              <a:t>observation started in 1968 as Hispanic Heritage Week under President Lyndon Johnson and was expanded by President Ronald Reagan in 1988 to cover a 30-day period starting on September 15 and ending on October 15</a:t>
            </a:r>
            <a:r>
              <a:rPr lang="en-US" sz="2800" dirty="0" smtClean="0"/>
              <a:t>.</a:t>
            </a:r>
          </a:p>
          <a:p>
            <a:pPr>
              <a:buFont typeface="Wingdings" charset="2"/>
              <a:buChar char="²"/>
            </a:pPr>
            <a:r>
              <a:rPr lang="en-US" sz="2800" dirty="0" smtClean="0"/>
              <a:t> </a:t>
            </a:r>
            <a:r>
              <a:rPr lang="en-US" sz="2800" dirty="0"/>
              <a:t>It was enacted into law on August 17, 1988, on the approval of Public Law 100-402 </a:t>
            </a:r>
            <a:endParaRPr lang="en-US" sz="2800" dirty="0">
              <a:latin typeface="Baskerville Old Face"/>
              <a:cs typeface="Baskerville Old Face"/>
            </a:endParaRPr>
          </a:p>
        </p:txBody>
      </p:sp>
      <p:pic>
        <p:nvPicPr>
          <p:cNvPr id="1026" name="Picture 1" descr="C:\Users\Kim\Desktop\Forms\Lathrop Sparta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52401"/>
            <a:ext cx="990600" cy="99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3429000" y="6172200"/>
            <a:ext cx="2514600" cy="457200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Be Responsible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400800" y="6172200"/>
            <a:ext cx="2514600" cy="4572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Be Safe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9600" y="6172200"/>
            <a:ext cx="2514600" cy="4572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Be Respectful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3859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4800"/>
            <a:ext cx="8001000" cy="639762"/>
          </a:xfrm>
        </p:spPr>
        <p:txBody>
          <a:bodyPr/>
          <a:lstStyle/>
          <a:p>
            <a:r>
              <a:rPr lang="en-US" dirty="0" smtClean="0"/>
              <a:t>Learning Center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676400"/>
            <a:ext cx="8001000" cy="4724400"/>
          </a:xfrm>
        </p:spPr>
        <p:txBody>
          <a:bodyPr>
            <a:normAutofit/>
          </a:bodyPr>
          <a:lstStyle/>
          <a:p>
            <a:r>
              <a:rPr lang="en-US" dirty="0" smtClean="0"/>
              <a:t>Operation Hours</a:t>
            </a:r>
          </a:p>
          <a:p>
            <a:pPr lvl="1"/>
            <a:r>
              <a:rPr lang="en-US" dirty="0" smtClean="0"/>
              <a:t>8:00 – 2:45 Mondays</a:t>
            </a:r>
          </a:p>
          <a:p>
            <a:pPr lvl="1"/>
            <a:r>
              <a:rPr lang="en-US" dirty="0" smtClean="0"/>
              <a:t>8:00 – 4:30 T-W-</a:t>
            </a:r>
            <a:r>
              <a:rPr lang="en-US" dirty="0" err="1" smtClean="0"/>
              <a:t>Th</a:t>
            </a:r>
            <a:r>
              <a:rPr lang="en-US" dirty="0" smtClean="0"/>
              <a:t>-F</a:t>
            </a:r>
          </a:p>
          <a:p>
            <a:r>
              <a:rPr lang="en-US" dirty="0" smtClean="0"/>
              <a:t>Access to Wi-Fi </a:t>
            </a:r>
          </a:p>
          <a:p>
            <a:pPr lvl="1"/>
            <a:r>
              <a:rPr lang="en-US" dirty="0" smtClean="0"/>
              <a:t>Educational purposes</a:t>
            </a:r>
          </a:p>
          <a:p>
            <a:pPr lvl="1"/>
            <a:r>
              <a:rPr lang="en-US" dirty="0" smtClean="0"/>
              <a:t>Quiet learning environment</a:t>
            </a:r>
          </a:p>
          <a:p>
            <a:r>
              <a:rPr lang="en-US" dirty="0" smtClean="0"/>
              <a:t>Lost &amp; Found</a:t>
            </a:r>
          </a:p>
          <a:p>
            <a:pPr lvl="1"/>
            <a:r>
              <a:rPr lang="en-US" dirty="0" smtClean="0"/>
              <a:t>If you lost a book or a </a:t>
            </a:r>
            <a:r>
              <a:rPr lang="en-US" dirty="0" err="1" smtClean="0"/>
              <a:t>Chromebook</a:t>
            </a:r>
            <a:r>
              <a:rPr lang="en-US" dirty="0" smtClean="0"/>
              <a:t>, please turn it in to Ms. Cook in the Learning Center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4" name="Picture 1" descr="C:\Users\Kim\Desktop\Forms\Lathrop Sparta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685800" cy="687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Argentinian Fla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Bolivian Fla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5400" y="0"/>
            <a:ext cx="1143000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hilean Fla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38600" y="0"/>
            <a:ext cx="1143000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Colombian Fla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7000" y="0"/>
            <a:ext cx="1143000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Costa Rican Fla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0" y="0"/>
            <a:ext cx="1143000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3" name="Picture 15" descr="Cuban Flag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05600" y="0"/>
            <a:ext cx="1143000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5" name="Picture 17" descr="Flag of the Dominican Republic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01000" y="0"/>
            <a:ext cx="1143000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7" name="Picture 19" descr="Ecuadorian Flag">
            <a:hlinkClick r:id="rId16"/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038600"/>
            <a:ext cx="1143000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9" name="Picture 21" descr="El Salvadoran Flag">
            <a:hlinkClick r:id="rId18"/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057400"/>
            <a:ext cx="1143000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71" name="Picture 23" descr="Guatemalan Flag">
            <a:hlinkClick r:id="rId20"/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048000"/>
            <a:ext cx="1143000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73" name="Picture 25" descr="Honduran Flag">
            <a:hlinkClick r:id="rId22"/>
          </p:cNvPr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1143000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75" name="Picture 27" descr="Mexican Flag">
            <a:hlinkClick r:id="rId24"/>
          </p:cNvPr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105400"/>
            <a:ext cx="1143000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77" name="Picture 29" descr="Nicaraguan Flag">
            <a:hlinkClick r:id="rId26"/>
          </p:cNvPr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143625"/>
            <a:ext cx="1143000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79" name="Picture 31" descr="Panamanian Flag">
            <a:hlinkClick r:id="rId28"/>
          </p:cNvPr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5400" y="6143625"/>
            <a:ext cx="1143000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81" name="Picture 33" descr="Paraguayan Flag">
            <a:hlinkClick r:id="rId30"/>
          </p:cNvPr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7000" y="6143625"/>
            <a:ext cx="1143000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83" name="Picture 35" descr="Peruvian Flag">
            <a:hlinkClick r:id="rId32"/>
          </p:cNvPr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62400" y="6143625"/>
            <a:ext cx="1143000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85" name="Picture 37" descr="Puerto Rican Flag">
            <a:hlinkClick r:id="rId34"/>
          </p:cNvPr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0" y="6143625"/>
            <a:ext cx="1143000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87" name="Picture 39" descr="Spanish Flag">
            <a:hlinkClick r:id="rId36"/>
          </p:cNvPr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05600" y="6143625"/>
            <a:ext cx="1143000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89" name="Picture 41" descr="U.S. Flag">
            <a:hlinkClick r:id="rId38"/>
          </p:cNvPr>
          <p:cNvPicPr>
            <a:picLocks noChangeAspect="1" noChangeArrowheads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01000" y="6143625"/>
            <a:ext cx="1143000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91" name="Picture 43" descr="Uruguayan Flag">
            <a:hlinkClick r:id="rId40"/>
          </p:cNvPr>
          <p:cNvPicPr>
            <a:picLocks noChangeAspect="1" noChangeArrowheads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181600"/>
            <a:ext cx="1143000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93" name="Picture 45" descr="fvenez_hhm">
            <a:hlinkClick r:id="rId42"/>
          </p:cNvPr>
          <p:cNvPicPr>
            <a:picLocks noChangeAspect="1" noChangeArrowheads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01000" y="4191000"/>
            <a:ext cx="1143000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94" name="Picture 46" descr="Mexican Flag">
            <a:hlinkClick r:id="rId24"/>
          </p:cNvPr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01000" y="3124200"/>
            <a:ext cx="1143000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95" name="Picture 47" descr="Puerto Rican Flag">
            <a:hlinkClick r:id="rId34"/>
          </p:cNvPr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01000" y="2133600"/>
            <a:ext cx="1143000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96" name="Picture 48" descr="Ecuadorian Flag">
            <a:hlinkClick r:id="rId16"/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143000"/>
            <a:ext cx="1143000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97" name="WordArt 49"/>
          <p:cNvSpPr>
            <a:spLocks noChangeArrowheads="1" noChangeShapeType="1" noTextEdit="1"/>
          </p:cNvSpPr>
          <p:nvPr/>
        </p:nvSpPr>
        <p:spPr bwMode="auto">
          <a:xfrm>
            <a:off x="1524000" y="990600"/>
            <a:ext cx="6181725" cy="6477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Snap ITC"/>
                <a:ea typeface="Snap ITC"/>
                <a:cs typeface="Snap ITC"/>
              </a:rPr>
              <a:t>Hispanic Heritage Month</a:t>
            </a:r>
          </a:p>
        </p:txBody>
      </p:sp>
      <p:sp>
        <p:nvSpPr>
          <p:cNvPr id="2098" name="Text Box 50"/>
          <p:cNvSpPr txBox="1">
            <a:spLocks noChangeArrowheads="1"/>
          </p:cNvSpPr>
          <p:nvPr/>
        </p:nvSpPr>
        <p:spPr bwMode="auto">
          <a:xfrm>
            <a:off x="1524000" y="1905000"/>
            <a:ext cx="6096000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latin typeface="Baskerville Old Face"/>
                <a:cs typeface="Baskerville Old Face"/>
              </a:rPr>
              <a:t>Why </a:t>
            </a:r>
            <a:r>
              <a:rPr lang="en-US" sz="2800" b="1" dirty="0">
                <a:latin typeface="Baskerville Old Face"/>
                <a:cs typeface="Baskerville Old Face"/>
              </a:rPr>
              <a:t>Sept. 15</a:t>
            </a:r>
            <a:r>
              <a:rPr lang="en-US" sz="2800" b="1" dirty="0" smtClean="0">
                <a:latin typeface="Baskerville Old Face"/>
                <a:cs typeface="Baskerville Old Face"/>
              </a:rPr>
              <a:t>?</a:t>
            </a:r>
          </a:p>
          <a:p>
            <a:pPr algn="ctr"/>
            <a:r>
              <a:rPr lang="en-US" sz="2800" b="1" dirty="0" smtClean="0">
                <a:latin typeface="Baskerville Old Face"/>
                <a:cs typeface="Baskerville Old Face"/>
              </a:rPr>
              <a:t>It's </a:t>
            </a:r>
            <a:r>
              <a:rPr lang="en-US" sz="2800" b="1" dirty="0">
                <a:latin typeface="Baskerville Old Face"/>
                <a:cs typeface="Baskerville Old Face"/>
              </a:rPr>
              <a:t>recognized as the independence day of five Latin American countries: Costa Rica, El Salvador, Guatemala, Honduras and Nicaragua. </a:t>
            </a:r>
            <a:endParaRPr lang="en-US" sz="2800" b="1" dirty="0" smtClean="0">
              <a:latin typeface="Baskerville Old Face"/>
              <a:cs typeface="Baskerville Old Face"/>
            </a:endParaRPr>
          </a:p>
          <a:p>
            <a:pPr algn="ctr"/>
            <a:r>
              <a:rPr lang="en-US" sz="2800" b="1" dirty="0" smtClean="0">
                <a:latin typeface="Baskerville Old Face"/>
                <a:cs typeface="Baskerville Old Face"/>
              </a:rPr>
              <a:t>Mexico </a:t>
            </a:r>
            <a:r>
              <a:rPr lang="en-US" sz="2800" b="1" dirty="0">
                <a:latin typeface="Baskerville Old Face"/>
                <a:cs typeface="Baskerville Old Face"/>
              </a:rPr>
              <a:t>celebrates its anniversary of independence on Sept. 16, and Chile on Sept. 18.</a:t>
            </a:r>
            <a:r>
              <a:rPr lang="en-US" sz="2800" dirty="0">
                <a:latin typeface="Baskerville Old Face"/>
                <a:cs typeface="Baskerville Old Face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32266500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152400"/>
            <a:ext cx="7162800" cy="1371600"/>
          </a:xfrm>
        </p:spPr>
        <p:txBody>
          <a:bodyPr/>
          <a:lstStyle/>
          <a:p>
            <a:r>
              <a:rPr lang="en-US" sz="3600" dirty="0"/>
              <a:t>Lathrop Intermediate School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382000" cy="4495801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Baskerville Old Face"/>
                <a:cs typeface="Baskerville Old Face"/>
              </a:rPr>
              <a:t>America's diversity has always been a great strength of our nation.</a:t>
            </a:r>
          </a:p>
          <a:p>
            <a:r>
              <a:rPr lang="en-US" sz="3200" dirty="0">
                <a:latin typeface="Baskerville Old Face"/>
                <a:cs typeface="Baskerville Old Face"/>
              </a:rPr>
              <a:t>Today, according to the U.S. Census Bureau, more than </a:t>
            </a:r>
            <a:r>
              <a:rPr lang="en-US" sz="3200" dirty="0" smtClean="0">
                <a:latin typeface="Baskerville Old Face"/>
                <a:cs typeface="Baskerville Old Face"/>
              </a:rPr>
              <a:t>54 </a:t>
            </a:r>
            <a:r>
              <a:rPr lang="en-US" sz="3200" dirty="0">
                <a:latin typeface="Baskerville Old Face"/>
                <a:cs typeface="Baskerville Old Face"/>
              </a:rPr>
              <a:t>million people in the United States are of Hispanic origin. </a:t>
            </a:r>
            <a:r>
              <a:rPr lang="en-US" sz="3200" i="1" dirty="0">
                <a:latin typeface="Baskerville Old Face"/>
                <a:cs typeface="Baskerville Old Face"/>
              </a:rPr>
              <a:t>That's about </a:t>
            </a:r>
            <a:r>
              <a:rPr lang="en-US" sz="3200" i="1" dirty="0" smtClean="0">
                <a:latin typeface="Baskerville Old Face"/>
                <a:cs typeface="Baskerville Old Face"/>
              </a:rPr>
              <a:t>17 percent of the total US population!</a:t>
            </a:r>
            <a:r>
              <a:rPr lang="en-US" sz="3200" dirty="0" smtClean="0">
                <a:latin typeface="Baskerville Old Face"/>
                <a:cs typeface="Baskerville Old Face"/>
              </a:rPr>
              <a:t> </a:t>
            </a:r>
            <a:endParaRPr lang="en-US" sz="3200" dirty="0">
              <a:latin typeface="Baskerville Old Face"/>
              <a:cs typeface="Baskerville Old Face"/>
            </a:endParaRPr>
          </a:p>
          <a:p>
            <a:endParaRPr lang="en-US" sz="3200" b="1" dirty="0">
              <a:latin typeface="Baskerville Old Face"/>
              <a:cs typeface="Baskerville Old Face"/>
            </a:endParaRPr>
          </a:p>
        </p:txBody>
      </p:sp>
      <p:pic>
        <p:nvPicPr>
          <p:cNvPr id="1026" name="Picture 1" descr="C:\Users\Kim\Desktop\Forms\Lathrop Sparta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52401"/>
            <a:ext cx="106490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3429000" y="6172200"/>
            <a:ext cx="2514600" cy="457200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Be Responsible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400800" y="6172200"/>
            <a:ext cx="2514600" cy="4572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Be Safe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9600" y="6172200"/>
            <a:ext cx="2514600" cy="4572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Be Respectful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2001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152400"/>
            <a:ext cx="7162800" cy="1371600"/>
          </a:xfrm>
        </p:spPr>
        <p:txBody>
          <a:bodyPr/>
          <a:lstStyle/>
          <a:p>
            <a:r>
              <a:rPr lang="en-US" sz="3600" dirty="0"/>
              <a:t>Lathrop Intermediate School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382000" cy="4495801"/>
          </a:xfrm>
        </p:spPr>
        <p:txBody>
          <a:bodyPr>
            <a:normAutofit lnSpcReduction="10000"/>
          </a:bodyPr>
          <a:lstStyle/>
          <a:p>
            <a:r>
              <a:rPr lang="en-US" sz="3200" b="1" dirty="0">
                <a:cs typeface="Baskerville Old Face"/>
              </a:rPr>
              <a:t>64%</a:t>
            </a:r>
            <a:r>
              <a:rPr lang="en-US" sz="3200" dirty="0">
                <a:cs typeface="Baskerville Old Face"/>
              </a:rPr>
              <a:t/>
            </a:r>
            <a:br>
              <a:rPr lang="en-US" sz="3200" dirty="0">
                <a:cs typeface="Baskerville Old Face"/>
              </a:rPr>
            </a:br>
            <a:r>
              <a:rPr lang="en-US" sz="3200" dirty="0">
                <a:cs typeface="Baskerville Old Face"/>
              </a:rPr>
              <a:t>The percentage of Hispanic-origin people in households who are of Mexican background. Another </a:t>
            </a:r>
            <a:r>
              <a:rPr lang="en-US" sz="3200" dirty="0" smtClean="0">
                <a:cs typeface="Baskerville Old Face"/>
              </a:rPr>
              <a:t>9.4% </a:t>
            </a:r>
            <a:r>
              <a:rPr lang="en-US" sz="3200" dirty="0">
                <a:cs typeface="Baskerville Old Face"/>
              </a:rPr>
              <a:t>are of Puerto Rican background, </a:t>
            </a:r>
            <a:r>
              <a:rPr lang="en-US" sz="3200" dirty="0"/>
              <a:t>3.8 percent Salvadoran, 3.7 percent Cuban, 3.1 percent Dominican and 2.3 percent Guatemalan. The remainder </a:t>
            </a:r>
            <a:r>
              <a:rPr lang="en-US" sz="3200" dirty="0" smtClean="0"/>
              <a:t>are </a:t>
            </a:r>
            <a:r>
              <a:rPr lang="en-US" sz="3200" dirty="0"/>
              <a:t>of some other Central American, South American or other Hispanic/Latino origin. </a:t>
            </a:r>
          </a:p>
          <a:p>
            <a:endParaRPr lang="en-US" sz="3200" b="1" dirty="0">
              <a:latin typeface="Baskerville Old Face"/>
              <a:cs typeface="Baskerville Old Face"/>
            </a:endParaRPr>
          </a:p>
        </p:txBody>
      </p:sp>
      <p:pic>
        <p:nvPicPr>
          <p:cNvPr id="1026" name="Picture 1" descr="C:\Users\Kim\Desktop\Forms\Lathrop Sparta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52400"/>
            <a:ext cx="1219200" cy="1221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3429000" y="6172200"/>
            <a:ext cx="2514600" cy="457200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Be Responsible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400800" y="6172200"/>
            <a:ext cx="2514600" cy="4572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Be Safe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9600" y="6172200"/>
            <a:ext cx="2514600" cy="4572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Be Respectful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8411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152400"/>
            <a:ext cx="7162800" cy="1371600"/>
          </a:xfrm>
        </p:spPr>
        <p:txBody>
          <a:bodyPr/>
          <a:lstStyle/>
          <a:p>
            <a:r>
              <a:rPr lang="en-US" sz="3600" dirty="0"/>
              <a:t>Lathrop Intermediate School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382000" cy="4495801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>
                <a:latin typeface="Baskerville Old Face"/>
                <a:cs typeface="Baskerville Old Face"/>
              </a:rPr>
              <a:t>Hispanic </a:t>
            </a:r>
            <a:r>
              <a:rPr lang="en-US" sz="4400" dirty="0">
                <a:latin typeface="Baskerville Old Face"/>
                <a:cs typeface="Baskerville Old Face"/>
              </a:rPr>
              <a:t>Americans have contributed to many areas of American life including science, art, entertainment, literature, sports and government.</a:t>
            </a:r>
          </a:p>
        </p:txBody>
      </p:sp>
      <p:pic>
        <p:nvPicPr>
          <p:cNvPr id="1026" name="Picture 1" descr="C:\Users\Kim\Desktop\Forms\Lathrop Sparta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52400"/>
            <a:ext cx="1219200" cy="1221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3429000" y="6172200"/>
            <a:ext cx="2514600" cy="457200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Be Responsible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400800" y="6172200"/>
            <a:ext cx="2514600" cy="4572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Be Safe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9600" y="6172200"/>
            <a:ext cx="2514600" cy="4572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Be Respectful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5845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152400"/>
            <a:ext cx="6934200" cy="1447800"/>
          </a:xfrm>
        </p:spPr>
        <p:txBody>
          <a:bodyPr/>
          <a:lstStyle/>
          <a:p>
            <a:r>
              <a:rPr lang="en-US" sz="3600" dirty="0" smtClean="0"/>
              <a:t>Hispanic Heritage Month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382000" cy="4495801"/>
          </a:xfrm>
        </p:spPr>
        <p:txBody>
          <a:bodyPr>
            <a:normAutofit/>
          </a:bodyPr>
          <a:lstStyle/>
          <a:p>
            <a:r>
              <a:rPr lang="en-US" sz="4400" dirty="0" smtClean="0">
                <a:latin typeface="Baskerville Old Face"/>
                <a:cs typeface="Baskerville Old Face"/>
              </a:rPr>
              <a:t>As </a:t>
            </a:r>
            <a:r>
              <a:rPr lang="en-US" sz="4400" dirty="0">
                <a:latin typeface="Baskerville Old Face"/>
                <a:cs typeface="Baskerville Old Face"/>
              </a:rPr>
              <a:t>we celebrate National Hispanic Heritage Month, we recognize and applaud the extraordinary accomplishments of Hispanic Americans.</a:t>
            </a:r>
          </a:p>
          <a:p>
            <a:endParaRPr lang="en-US" sz="3600" dirty="0">
              <a:latin typeface="Baskerville Old Face"/>
              <a:cs typeface="Baskerville Old Face"/>
            </a:endParaRPr>
          </a:p>
        </p:txBody>
      </p:sp>
      <p:pic>
        <p:nvPicPr>
          <p:cNvPr id="1026" name="Picture 1" descr="C:\Users\Kim\Desktop\Forms\Lathrop Sparta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52400"/>
            <a:ext cx="1219200" cy="1221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3429000" y="6172200"/>
            <a:ext cx="2514600" cy="457200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Be Responsible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400800" y="6172200"/>
            <a:ext cx="2514600" cy="4572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Be Safe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9600" y="6172200"/>
            <a:ext cx="2514600" cy="4572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Be Respectful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7299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rcador de contenido 6" descr="Hispanic American Superstars 1.jp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1" b="51"/>
          <a:stretch/>
        </p:blipFill>
        <p:spPr>
          <a:xfrm>
            <a:off x="228600" y="12700"/>
            <a:ext cx="8831263" cy="6616700"/>
          </a:xfrm>
        </p:spPr>
      </p:pic>
    </p:spTree>
    <p:extLst>
      <p:ext uri="{BB962C8B-B14F-4D97-AF65-F5344CB8AC3E}">
        <p14:creationId xmlns:p14="http://schemas.microsoft.com/office/powerpoint/2010/main" xmlns="" val="8787677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advClick="0" advTm="10000">
        <p14:prism/>
      </p:transition>
    </mc:Choice>
    <mc:Fallback>
      <p:transition spd="med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dirty="0" smtClean="0">
                <a:solidFill>
                  <a:srgbClr val="FF0000"/>
                </a:solidFill>
                <a:latin typeface="Footlight MT Light"/>
                <a:cs typeface="Footlight MT Light"/>
              </a:rPr>
              <a:t>Carlos Santana</a:t>
            </a:r>
            <a:endParaRPr lang="en-US" sz="7200" dirty="0">
              <a:solidFill>
                <a:srgbClr val="FF0000"/>
              </a:solidFill>
              <a:latin typeface="Footlight MT Light"/>
              <a:cs typeface="Footlight MT Light"/>
            </a:endParaRPr>
          </a:p>
        </p:txBody>
      </p:sp>
      <p:pic>
        <p:nvPicPr>
          <p:cNvPr id="4" name="Content Placeholder 3" descr="Carlos SANTAN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-15816" r="-15816"/>
          <a:stretch>
            <a:fillRect/>
          </a:stretch>
        </p:blipFill>
        <p:spPr>
          <a:xfrm>
            <a:off x="3733800" y="1828800"/>
            <a:ext cx="5791200" cy="4114800"/>
          </a:xfrm>
        </p:spPr>
      </p:pic>
      <p:sp>
        <p:nvSpPr>
          <p:cNvPr id="5" name="TextBox 4"/>
          <p:cNvSpPr txBox="1"/>
          <p:nvPr/>
        </p:nvSpPr>
        <p:spPr>
          <a:xfrm>
            <a:off x="658813" y="2286000"/>
            <a:ext cx="353218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/>
              <a:t>Carlos Santana is a Grammy-Award winning musician. He is Mexican American. </a:t>
            </a:r>
          </a:p>
        </p:txBody>
      </p:sp>
    </p:spTree>
    <p:extLst>
      <p:ext uri="{BB962C8B-B14F-4D97-AF65-F5344CB8AC3E}">
        <p14:creationId xmlns:p14="http://schemas.microsoft.com/office/powerpoint/2010/main" xmlns="" val="2784515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advClick="0" advTm="10000">
        <p14:prism/>
      </p:transition>
    </mc:Choice>
    <mc:Fallback>
      <p:transition spd="med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ocumental de viaje">
  <a:themeElements>
    <a:clrScheme name="Documental de viaje">
      <a:dk1>
        <a:sysClr val="windowText" lastClr="000000"/>
      </a:dk1>
      <a:lt1>
        <a:srgbClr val="EAC968"/>
      </a:lt1>
      <a:dk2>
        <a:srgbClr val="2A2515"/>
      </a:dk2>
      <a:lt2>
        <a:srgbClr val="82682C"/>
      </a:lt2>
      <a:accent1>
        <a:srgbClr val="B74D21"/>
      </a:accent1>
      <a:accent2>
        <a:srgbClr val="A32323"/>
      </a:accent2>
      <a:accent3>
        <a:srgbClr val="4576A3"/>
      </a:accent3>
      <a:accent4>
        <a:srgbClr val="615D9A"/>
      </a:accent4>
      <a:accent5>
        <a:srgbClr val="67924B"/>
      </a:accent5>
      <a:accent6>
        <a:srgbClr val="BF7B1B"/>
      </a:accent6>
      <a:hlink>
        <a:srgbClr val="99350B"/>
      </a:hlink>
      <a:folHlink>
        <a:srgbClr val="785140"/>
      </a:folHlink>
    </a:clrScheme>
    <a:fontScheme name="Documental de viaje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Documental de viaj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130000"/>
              </a:schemeClr>
              <a:schemeClr val="phClr">
                <a:tint val="80000"/>
                <a:satMod val="150000"/>
              </a:schemeClr>
            </a:duotone>
          </a:blip>
          <a:tile tx="0" ty="0" sx="50000" sy="5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20000"/>
                <a:satMod val="130000"/>
              </a:schemeClr>
              <a:schemeClr val="phClr">
                <a:tint val="80000"/>
                <a:satMod val="150000"/>
              </a:schemeClr>
            </a:duotone>
          </a:blip>
          <a:tile tx="0" ty="0" sx="50000" sy="50000" flip="none" algn="tl"/>
        </a:blip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6600000" sx="102000" sy="102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88900" dist="63500" dir="2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sunset" dir="t">
              <a:rot lat="0" lon="0" rev="4200000"/>
            </a:lightRig>
          </a:scene3d>
          <a:sp3d>
            <a:bevelT w="635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0000"/>
                <a:hueMod val="85000"/>
                <a:satMod val="300000"/>
                <a:lumMod val="100000"/>
              </a:schemeClr>
            </a:gs>
            <a:gs pos="40000">
              <a:schemeClr val="phClr">
                <a:tint val="45000"/>
                <a:shade val="99000"/>
                <a:hueMod val="95000"/>
                <a:satMod val="300000"/>
                <a:lumMod val="100000"/>
              </a:schemeClr>
            </a:gs>
            <a:gs pos="100000">
              <a:schemeClr val="phClr">
                <a:shade val="20000"/>
                <a:hueMod val="95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70000"/>
                <a:satMod val="2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Documental de viaje.thmx</Template>
  <TotalTime>1091</TotalTime>
  <Words>777</Words>
  <Application>Microsoft Office PowerPoint</Application>
  <PresentationFormat>On-screen Show (4:3)</PresentationFormat>
  <Paragraphs>92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Documental de viaje</vt:lpstr>
      <vt:lpstr>Lathrop Intermediate School</vt:lpstr>
      <vt:lpstr>Hispanic Heritage Month</vt:lpstr>
      <vt:lpstr>Slide 3</vt:lpstr>
      <vt:lpstr>Lathrop Intermediate School</vt:lpstr>
      <vt:lpstr>Lathrop Intermediate School</vt:lpstr>
      <vt:lpstr>Lathrop Intermediate School</vt:lpstr>
      <vt:lpstr>Hispanic Heritage Month</vt:lpstr>
      <vt:lpstr>Slide 8</vt:lpstr>
      <vt:lpstr>Carlos Santana</vt:lpstr>
      <vt:lpstr>Jennifer Lopez</vt:lpstr>
      <vt:lpstr>Sammy Sosa</vt:lpstr>
      <vt:lpstr>Salma Hayek</vt:lpstr>
      <vt:lpstr>Gloria Estefan</vt:lpstr>
      <vt:lpstr>Ellen Ochoa</vt:lpstr>
      <vt:lpstr>Jaime Escalante</vt:lpstr>
      <vt:lpstr>Antonia Coello Novello</vt:lpstr>
      <vt:lpstr>César Chávez </vt:lpstr>
      <vt:lpstr>Hispanic Heritage Month</vt:lpstr>
      <vt:lpstr>Learning Center </vt:lpstr>
      <vt:lpstr>Learning Center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Lathrop Intermediate</dc:title>
  <dc:creator>AP</dc:creator>
  <cp:lastModifiedBy>AP</cp:lastModifiedBy>
  <cp:revision>52</cp:revision>
  <dcterms:created xsi:type="dcterms:W3CDTF">2014-08-12T15:00:08Z</dcterms:created>
  <dcterms:modified xsi:type="dcterms:W3CDTF">2015-09-17T22:45:49Z</dcterms:modified>
</cp:coreProperties>
</file>