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32"/>
  </p:notesMasterIdLst>
  <p:sldIdLst>
    <p:sldId id="256" r:id="rId2"/>
    <p:sldId id="258" r:id="rId3"/>
    <p:sldId id="259" r:id="rId4"/>
    <p:sldId id="260" r:id="rId5"/>
    <p:sldId id="261" r:id="rId6"/>
    <p:sldId id="262"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5" r:id="rId27"/>
    <p:sldId id="284" r:id="rId28"/>
    <p:sldId id="282" r:id="rId29"/>
    <p:sldId id="283"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94660"/>
  </p:normalViewPr>
  <p:slideViewPr>
    <p:cSldViewPr>
      <p:cViewPr varScale="1">
        <p:scale>
          <a:sx n="74" d="100"/>
          <a:sy n="74" d="100"/>
        </p:scale>
        <p:origin x="-127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dirty="0"/>
              <a:t>Job </a:t>
            </a:r>
            <a:r>
              <a:rPr lang="en-US" dirty="0" smtClean="0"/>
              <a:t>Opportunities</a:t>
            </a:r>
            <a:r>
              <a:rPr lang="en-US" baseline="0" dirty="0" smtClean="0"/>
              <a:t> On Campus- New York University</a:t>
            </a:r>
            <a:endParaRPr lang="en-US" dirty="0"/>
          </a:p>
        </c:rich>
      </c:tx>
      <c:layout/>
      <c:overlay val="0"/>
      <c:spPr>
        <a:noFill/>
        <a:ln>
          <a:noFill/>
        </a:ln>
        <a:effectLst/>
      </c:spPr>
    </c:title>
    <c:autoTitleDeleted val="0"/>
    <c:view3D>
      <c:rotX val="30"/>
      <c:rotY val="0"/>
      <c:rAngAx val="0"/>
      <c:perspective val="30"/>
    </c:view3D>
    <c:floor>
      <c:thickness val="0"/>
      <c:spPr>
        <a:noFill/>
        <a:ln w="10000" cap="flat" cmpd="sng" algn="ctr">
          <a:solidFill>
            <a:schemeClr val="tx1">
              <a:tint val="75000"/>
            </a:schemeClr>
          </a:solidFill>
          <a:prstDash val="solid"/>
          <a:round/>
        </a:ln>
        <a:effectLst/>
        <a:sp3d contourW="1000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Job Opportunites</c:v>
                </c:pt>
              </c:strCache>
            </c:strRef>
          </c:tx>
          <c:dPt>
            <c:idx val="0"/>
            <c:bubble3D val="0"/>
            <c:spPr>
              <a:solidFill>
                <a:schemeClr val="accent6"/>
              </a:solidFill>
              <a:ln>
                <a:noFill/>
              </a:ln>
              <a:effectLst/>
              <a:sp3d/>
            </c:spPr>
          </c:dPt>
          <c:dPt>
            <c:idx val="1"/>
            <c:bubble3D val="0"/>
            <c:spPr>
              <a:solidFill>
                <a:schemeClr val="accent5"/>
              </a:solidFill>
              <a:ln>
                <a:noFill/>
              </a:ln>
              <a:effectLst/>
              <a:sp3d/>
            </c:spPr>
          </c:dPt>
          <c:dPt>
            <c:idx val="2"/>
            <c:bubble3D val="0"/>
            <c:spPr>
              <a:solidFill>
                <a:schemeClr val="accent4"/>
              </a:solidFill>
              <a:ln>
                <a:noFill/>
              </a:ln>
              <a:effectLst/>
              <a:sp3d/>
            </c:spPr>
          </c:dPt>
          <c:dPt>
            <c:idx val="3"/>
            <c:bubble3D val="0"/>
            <c:spPr>
              <a:solidFill>
                <a:schemeClr val="accent6">
                  <a:lumMod val="60000"/>
                </a:schemeClr>
              </a:solidFill>
              <a:ln>
                <a:noFill/>
              </a:ln>
              <a:effectLst/>
              <a:sp3d/>
            </c:spPr>
          </c:dPt>
          <c:cat>
            <c:strRef>
              <c:f>Sheet1!$A$2:$A$5</c:f>
              <c:strCache>
                <c:ptCount val="4"/>
                <c:pt idx="0">
                  <c:v>On Campus Food Sales</c:v>
                </c:pt>
                <c:pt idx="1">
                  <c:v>Literature Sales and Marketing</c:v>
                </c:pt>
                <c:pt idx="2">
                  <c:v>Office Duties/ Internships</c:v>
                </c:pt>
                <c:pt idx="3">
                  <c:v>PAD (Packaging and Delivering</c:v>
                </c:pt>
              </c:strCache>
            </c:strRef>
          </c:cat>
          <c:val>
            <c:numRef>
              <c:f>Sheet1!$B$2:$B$5</c:f>
              <c:numCache>
                <c:formatCode>General</c:formatCode>
                <c:ptCount val="4"/>
                <c:pt idx="0">
                  <c:v>8.1999999999999993</c:v>
                </c:pt>
                <c:pt idx="1">
                  <c:v>3.2</c:v>
                </c:pt>
                <c:pt idx="2">
                  <c:v>1.4</c:v>
                </c:pt>
                <c:pt idx="3">
                  <c:v>1.2</c:v>
                </c:pt>
              </c:numCache>
            </c:numRef>
          </c:val>
        </c:ser>
        <c:dLbls>
          <c:showLegendKey val="0"/>
          <c:showVal val="0"/>
          <c:showCatName val="0"/>
          <c:showSerName val="0"/>
          <c:showPercent val="0"/>
          <c:showBubbleSize val="0"/>
          <c:showLeaderLines val="1"/>
        </c:dLbls>
      </c:pie3D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10000" cap="flat" cmpd="sng" algn="ctr">
      <a:noFill/>
      <a:prstDash val="solid"/>
    </a:ln>
    <a:effectLst/>
  </c:spPr>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003F0D-1D09-4009-9655-7EF405E95023}"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n-US"/>
        </a:p>
      </dgm:t>
    </dgm:pt>
    <dgm:pt modelId="{173CFABD-EECA-4ECE-BFDB-ADEAA3FA79A4}">
      <dgm:prSet/>
      <dgm:spPr/>
      <dgm:t>
        <a:bodyPr/>
        <a:lstStyle/>
        <a:p>
          <a:pPr rtl="0"/>
          <a:r>
            <a:rPr lang="en-US" dirty="0" smtClean="0"/>
            <a:t>I plan to live in the dorms on campus, and my living expenses are charted down below: </a:t>
          </a:r>
          <a:endParaRPr lang="en-US" dirty="0"/>
        </a:p>
      </dgm:t>
    </dgm:pt>
    <dgm:pt modelId="{D3C5496C-E69C-4430-92F7-74111A948E13}" type="parTrans" cxnId="{A99B6F0D-A5DD-4C03-8794-3C108F9EC89B}">
      <dgm:prSet/>
      <dgm:spPr/>
      <dgm:t>
        <a:bodyPr/>
        <a:lstStyle/>
        <a:p>
          <a:endParaRPr lang="en-US"/>
        </a:p>
      </dgm:t>
    </dgm:pt>
    <dgm:pt modelId="{4C7CD917-4362-493F-9F3E-52850698CAB1}" type="sibTrans" cxnId="{A99B6F0D-A5DD-4C03-8794-3C108F9EC89B}">
      <dgm:prSet/>
      <dgm:spPr/>
      <dgm:t>
        <a:bodyPr/>
        <a:lstStyle/>
        <a:p>
          <a:endParaRPr lang="en-US"/>
        </a:p>
      </dgm:t>
    </dgm:pt>
    <dgm:pt modelId="{DCB8EC8C-67DB-4D87-8D1E-7A3C6F810A26}">
      <dgm:prSet/>
      <dgm:spPr/>
      <dgm:t>
        <a:bodyPr/>
        <a:lstStyle/>
        <a:p>
          <a:pPr rtl="0"/>
          <a:r>
            <a:rPr lang="en-US" smtClean="0"/>
            <a:t>BRITTANY HALL Traditional/FYRE Shared Room for 2 in Suite or Studio Shared Room for 3 in Suite or Studio: </a:t>
          </a:r>
          <a:r>
            <a:rPr lang="en-US" b="1" smtClean="0"/>
            <a:t>$ 11,666.00</a:t>
          </a:r>
          <a:endParaRPr lang="en-US"/>
        </a:p>
      </dgm:t>
    </dgm:pt>
    <dgm:pt modelId="{74D9711D-9BFE-4179-9358-60D2F47800DB}" type="parTrans" cxnId="{058520FD-61DE-4BDB-8A14-A80155854EA1}">
      <dgm:prSet/>
      <dgm:spPr/>
      <dgm:t>
        <a:bodyPr/>
        <a:lstStyle/>
        <a:p>
          <a:endParaRPr lang="en-US"/>
        </a:p>
      </dgm:t>
    </dgm:pt>
    <dgm:pt modelId="{A22181F3-2A3A-445D-B1B5-392746C31961}" type="sibTrans" cxnId="{058520FD-61DE-4BDB-8A14-A80155854EA1}">
      <dgm:prSet/>
      <dgm:spPr/>
      <dgm:t>
        <a:bodyPr/>
        <a:lstStyle/>
        <a:p>
          <a:endParaRPr lang="en-US"/>
        </a:p>
      </dgm:t>
    </dgm:pt>
    <dgm:pt modelId="{7D831AE2-A9CE-4AE7-BC25-05ED26463B80}" type="pres">
      <dgm:prSet presAssocID="{69003F0D-1D09-4009-9655-7EF405E95023}" presName="Name0" presStyleCnt="0">
        <dgm:presLayoutVars>
          <dgm:chPref val="3"/>
          <dgm:dir/>
          <dgm:animLvl val="lvl"/>
          <dgm:resizeHandles/>
        </dgm:presLayoutVars>
      </dgm:prSet>
      <dgm:spPr/>
      <dgm:t>
        <a:bodyPr/>
        <a:lstStyle/>
        <a:p>
          <a:endParaRPr lang="en-US"/>
        </a:p>
      </dgm:t>
    </dgm:pt>
    <dgm:pt modelId="{227A189D-2088-4FD5-8DEF-0AFD8537BA30}" type="pres">
      <dgm:prSet presAssocID="{173CFABD-EECA-4ECE-BFDB-ADEAA3FA79A4}" presName="horFlow" presStyleCnt="0"/>
      <dgm:spPr/>
    </dgm:pt>
    <dgm:pt modelId="{75615A10-2C3F-4698-B046-F01F33C0C13A}" type="pres">
      <dgm:prSet presAssocID="{173CFABD-EECA-4ECE-BFDB-ADEAA3FA79A4}" presName="bigChev" presStyleLbl="node1" presStyleIdx="0" presStyleCnt="2"/>
      <dgm:spPr/>
      <dgm:t>
        <a:bodyPr/>
        <a:lstStyle/>
        <a:p>
          <a:endParaRPr lang="en-US"/>
        </a:p>
      </dgm:t>
    </dgm:pt>
    <dgm:pt modelId="{8682B783-3AC8-4FC9-AA97-F7E874D15793}" type="pres">
      <dgm:prSet presAssocID="{173CFABD-EECA-4ECE-BFDB-ADEAA3FA79A4}" presName="vSp" presStyleCnt="0"/>
      <dgm:spPr/>
    </dgm:pt>
    <dgm:pt modelId="{514E4058-D81E-48A9-B290-5D8665A00FA8}" type="pres">
      <dgm:prSet presAssocID="{DCB8EC8C-67DB-4D87-8D1E-7A3C6F810A26}" presName="horFlow" presStyleCnt="0"/>
      <dgm:spPr/>
    </dgm:pt>
    <dgm:pt modelId="{95B2956D-AC39-4847-837F-68000C82D4BE}" type="pres">
      <dgm:prSet presAssocID="{DCB8EC8C-67DB-4D87-8D1E-7A3C6F810A26}" presName="bigChev" presStyleLbl="node1" presStyleIdx="1" presStyleCnt="2"/>
      <dgm:spPr/>
      <dgm:t>
        <a:bodyPr/>
        <a:lstStyle/>
        <a:p>
          <a:endParaRPr lang="en-US"/>
        </a:p>
      </dgm:t>
    </dgm:pt>
  </dgm:ptLst>
  <dgm:cxnLst>
    <dgm:cxn modelId="{A6ADEA4F-4C88-4B64-AD08-A1B07A9674D1}" type="presOf" srcId="{173CFABD-EECA-4ECE-BFDB-ADEAA3FA79A4}" destId="{75615A10-2C3F-4698-B046-F01F33C0C13A}" srcOrd="0" destOrd="0" presId="urn:microsoft.com/office/officeart/2005/8/layout/lProcess3"/>
    <dgm:cxn modelId="{058520FD-61DE-4BDB-8A14-A80155854EA1}" srcId="{69003F0D-1D09-4009-9655-7EF405E95023}" destId="{DCB8EC8C-67DB-4D87-8D1E-7A3C6F810A26}" srcOrd="1" destOrd="0" parTransId="{74D9711D-9BFE-4179-9358-60D2F47800DB}" sibTransId="{A22181F3-2A3A-445D-B1B5-392746C31961}"/>
    <dgm:cxn modelId="{A3A490BA-E19B-4C81-A030-F1D8EB7DB1FE}" type="presOf" srcId="{69003F0D-1D09-4009-9655-7EF405E95023}" destId="{7D831AE2-A9CE-4AE7-BC25-05ED26463B80}" srcOrd="0" destOrd="0" presId="urn:microsoft.com/office/officeart/2005/8/layout/lProcess3"/>
    <dgm:cxn modelId="{A99B6F0D-A5DD-4C03-8794-3C108F9EC89B}" srcId="{69003F0D-1D09-4009-9655-7EF405E95023}" destId="{173CFABD-EECA-4ECE-BFDB-ADEAA3FA79A4}" srcOrd="0" destOrd="0" parTransId="{D3C5496C-E69C-4430-92F7-74111A948E13}" sibTransId="{4C7CD917-4362-493F-9F3E-52850698CAB1}"/>
    <dgm:cxn modelId="{0D7CCF81-68B8-41AE-B881-5389BDE753D1}" type="presOf" srcId="{DCB8EC8C-67DB-4D87-8D1E-7A3C6F810A26}" destId="{95B2956D-AC39-4847-837F-68000C82D4BE}" srcOrd="0" destOrd="0" presId="urn:microsoft.com/office/officeart/2005/8/layout/lProcess3"/>
    <dgm:cxn modelId="{777EA91D-5C5A-40CE-8447-158B7A35A997}" type="presParOf" srcId="{7D831AE2-A9CE-4AE7-BC25-05ED26463B80}" destId="{227A189D-2088-4FD5-8DEF-0AFD8537BA30}" srcOrd="0" destOrd="0" presId="urn:microsoft.com/office/officeart/2005/8/layout/lProcess3"/>
    <dgm:cxn modelId="{0DCD1564-63E9-46E2-899F-4BF2F3DC6E86}" type="presParOf" srcId="{227A189D-2088-4FD5-8DEF-0AFD8537BA30}" destId="{75615A10-2C3F-4698-B046-F01F33C0C13A}" srcOrd="0" destOrd="0" presId="urn:microsoft.com/office/officeart/2005/8/layout/lProcess3"/>
    <dgm:cxn modelId="{1E728906-ADB0-4464-8AB2-DDA0E81A995F}" type="presParOf" srcId="{7D831AE2-A9CE-4AE7-BC25-05ED26463B80}" destId="{8682B783-3AC8-4FC9-AA97-F7E874D15793}" srcOrd="1" destOrd="0" presId="urn:microsoft.com/office/officeart/2005/8/layout/lProcess3"/>
    <dgm:cxn modelId="{3BC2A018-F823-4A73-A926-A6FFB82DA314}" type="presParOf" srcId="{7D831AE2-A9CE-4AE7-BC25-05ED26463B80}" destId="{514E4058-D81E-48A9-B290-5D8665A00FA8}" srcOrd="2" destOrd="0" presId="urn:microsoft.com/office/officeart/2005/8/layout/lProcess3"/>
    <dgm:cxn modelId="{66567624-02F4-420C-A1FE-8F5EA131872F}" type="presParOf" srcId="{514E4058-D81E-48A9-B290-5D8665A00FA8}" destId="{95B2956D-AC39-4847-837F-68000C82D4BE}"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2A249E-8C91-4531-BC56-EAA8CCAD6213}" type="doc">
      <dgm:prSet loTypeId="urn:microsoft.com/office/officeart/2005/8/layout/list1" loCatId="list" qsTypeId="urn:microsoft.com/office/officeart/2005/8/quickstyle/simple1" qsCatId="simple" csTypeId="urn:microsoft.com/office/officeart/2005/8/colors/colorful4" csCatId="colorful"/>
      <dgm:spPr/>
      <dgm:t>
        <a:bodyPr/>
        <a:lstStyle/>
        <a:p>
          <a:endParaRPr lang="en-US"/>
        </a:p>
      </dgm:t>
    </dgm:pt>
    <dgm:pt modelId="{42663E2F-2172-4F46-BC31-529A6B33B26C}">
      <dgm:prSet/>
      <dgm:spPr/>
      <dgm:t>
        <a:bodyPr/>
        <a:lstStyle/>
        <a:p>
          <a:pPr rtl="0"/>
          <a:r>
            <a:rPr lang="en-US" smtClean="0"/>
            <a:t>curriculum-related clubs</a:t>
          </a:r>
          <a:endParaRPr lang="en-US"/>
        </a:p>
      </dgm:t>
    </dgm:pt>
    <dgm:pt modelId="{FBFB9367-8981-4EFE-98C2-27E979591768}" type="parTrans" cxnId="{AF3FBF99-DB54-4BAA-B430-36E888BFD7D3}">
      <dgm:prSet/>
      <dgm:spPr/>
      <dgm:t>
        <a:bodyPr/>
        <a:lstStyle/>
        <a:p>
          <a:endParaRPr lang="en-US"/>
        </a:p>
      </dgm:t>
    </dgm:pt>
    <dgm:pt modelId="{DF0397A5-625A-4941-B6B0-9F90FE5FFBE7}" type="sibTrans" cxnId="{AF3FBF99-DB54-4BAA-B430-36E888BFD7D3}">
      <dgm:prSet/>
      <dgm:spPr/>
      <dgm:t>
        <a:bodyPr/>
        <a:lstStyle/>
        <a:p>
          <a:endParaRPr lang="en-US"/>
        </a:p>
      </dgm:t>
    </dgm:pt>
    <dgm:pt modelId="{B3688856-CF6F-44AE-9581-61952AC08A3B}">
      <dgm:prSet/>
      <dgm:spPr/>
      <dgm:t>
        <a:bodyPr/>
        <a:lstStyle/>
        <a:p>
          <a:pPr rtl="0"/>
          <a:r>
            <a:rPr lang="en-US" smtClean="0"/>
            <a:t>political, religious, and ethnic groups</a:t>
          </a:r>
          <a:endParaRPr lang="en-US"/>
        </a:p>
      </dgm:t>
    </dgm:pt>
    <dgm:pt modelId="{81D43866-103C-4D6B-8767-AF04C79BFE1A}" type="parTrans" cxnId="{CB1F057B-8CCD-4852-B034-3ABEE24D667E}">
      <dgm:prSet/>
      <dgm:spPr/>
      <dgm:t>
        <a:bodyPr/>
        <a:lstStyle/>
        <a:p>
          <a:endParaRPr lang="en-US"/>
        </a:p>
      </dgm:t>
    </dgm:pt>
    <dgm:pt modelId="{B364D2CF-F99A-416F-B2FC-BBAD17849D9B}" type="sibTrans" cxnId="{CB1F057B-8CCD-4852-B034-3ABEE24D667E}">
      <dgm:prSet/>
      <dgm:spPr/>
      <dgm:t>
        <a:bodyPr/>
        <a:lstStyle/>
        <a:p>
          <a:endParaRPr lang="en-US"/>
        </a:p>
      </dgm:t>
    </dgm:pt>
    <dgm:pt modelId="{977759F3-43F6-4BD3-AE87-2636958C583C}">
      <dgm:prSet/>
      <dgm:spPr/>
      <dgm:t>
        <a:bodyPr/>
        <a:lstStyle/>
        <a:p>
          <a:pPr rtl="0"/>
          <a:r>
            <a:rPr lang="en-US" smtClean="0"/>
            <a:t>fraternities and sororities</a:t>
          </a:r>
          <a:endParaRPr lang="en-US"/>
        </a:p>
      </dgm:t>
    </dgm:pt>
    <dgm:pt modelId="{2CA55043-60B8-497E-8759-6B43E7DA560F}" type="parTrans" cxnId="{F4400134-4D88-4A6D-8B2B-A33A19A32411}">
      <dgm:prSet/>
      <dgm:spPr/>
      <dgm:t>
        <a:bodyPr/>
        <a:lstStyle/>
        <a:p>
          <a:endParaRPr lang="en-US"/>
        </a:p>
      </dgm:t>
    </dgm:pt>
    <dgm:pt modelId="{42B89CAA-13E2-4C6D-924C-F30E7C3D5F65}" type="sibTrans" cxnId="{F4400134-4D88-4A6D-8B2B-A33A19A32411}">
      <dgm:prSet/>
      <dgm:spPr/>
      <dgm:t>
        <a:bodyPr/>
        <a:lstStyle/>
        <a:p>
          <a:endParaRPr lang="en-US"/>
        </a:p>
      </dgm:t>
    </dgm:pt>
    <dgm:pt modelId="{E6F16A90-0E08-404B-BD4C-139964943039}">
      <dgm:prSet/>
      <dgm:spPr/>
      <dgm:t>
        <a:bodyPr/>
        <a:lstStyle/>
        <a:p>
          <a:pPr rtl="0"/>
          <a:r>
            <a:rPr lang="en-US" smtClean="0"/>
            <a:t>student publications, including WNYU-FM</a:t>
          </a:r>
          <a:endParaRPr lang="en-US"/>
        </a:p>
      </dgm:t>
    </dgm:pt>
    <dgm:pt modelId="{1C7FF7B5-FA2B-4B7F-8E6E-C425EE958F6E}" type="parTrans" cxnId="{E550A57B-39EE-4415-B7CC-523EC1439355}">
      <dgm:prSet/>
      <dgm:spPr/>
      <dgm:t>
        <a:bodyPr/>
        <a:lstStyle/>
        <a:p>
          <a:endParaRPr lang="en-US"/>
        </a:p>
      </dgm:t>
    </dgm:pt>
    <dgm:pt modelId="{75CBBE60-0673-4812-884B-FE0FF818A453}" type="sibTrans" cxnId="{E550A57B-39EE-4415-B7CC-523EC1439355}">
      <dgm:prSet/>
      <dgm:spPr/>
      <dgm:t>
        <a:bodyPr/>
        <a:lstStyle/>
        <a:p>
          <a:endParaRPr lang="en-US"/>
        </a:p>
      </dgm:t>
    </dgm:pt>
    <dgm:pt modelId="{43A1380D-FFBF-4FFD-897E-77F8525F1A18}">
      <dgm:prSet/>
      <dgm:spPr/>
      <dgm:t>
        <a:bodyPr/>
        <a:lstStyle/>
        <a:p>
          <a:pPr rtl="0"/>
          <a:r>
            <a:rPr lang="en-US" smtClean="0"/>
            <a:t>a wealth of music performance groups</a:t>
          </a:r>
          <a:endParaRPr lang="en-US"/>
        </a:p>
      </dgm:t>
    </dgm:pt>
    <dgm:pt modelId="{1CCEC1FD-AE7F-4871-B1BD-90B6D18B7A4E}" type="parTrans" cxnId="{A3E2CB9E-A9F0-4D66-991B-690ACF733DCF}">
      <dgm:prSet/>
      <dgm:spPr/>
      <dgm:t>
        <a:bodyPr/>
        <a:lstStyle/>
        <a:p>
          <a:endParaRPr lang="en-US"/>
        </a:p>
      </dgm:t>
    </dgm:pt>
    <dgm:pt modelId="{9748E888-9EC4-4A34-A312-3BDDE91EA1EF}" type="sibTrans" cxnId="{A3E2CB9E-A9F0-4D66-991B-690ACF733DCF}">
      <dgm:prSet/>
      <dgm:spPr/>
      <dgm:t>
        <a:bodyPr/>
        <a:lstStyle/>
        <a:p>
          <a:endParaRPr lang="en-US"/>
        </a:p>
      </dgm:t>
    </dgm:pt>
    <dgm:pt modelId="{F756F758-A271-4F66-BBD2-E6C5576C9029}">
      <dgm:prSet/>
      <dgm:spPr/>
      <dgm:t>
        <a:bodyPr/>
        <a:lstStyle/>
        <a:p>
          <a:pPr rtl="0"/>
          <a:r>
            <a:rPr lang="en-US" smtClean="0"/>
            <a:t>and many other opportunities for students to enrich their academic lives with like-minded friends</a:t>
          </a:r>
          <a:endParaRPr lang="en-US"/>
        </a:p>
      </dgm:t>
    </dgm:pt>
    <dgm:pt modelId="{910F7338-2EB3-4CA4-97EF-12AE16A7D00C}" type="parTrans" cxnId="{FC473806-23B3-4D8B-8905-447CEE5BFD5F}">
      <dgm:prSet/>
      <dgm:spPr/>
      <dgm:t>
        <a:bodyPr/>
        <a:lstStyle/>
        <a:p>
          <a:endParaRPr lang="en-US"/>
        </a:p>
      </dgm:t>
    </dgm:pt>
    <dgm:pt modelId="{77F154A5-DCE6-432C-BEFA-4AC408544FEC}" type="sibTrans" cxnId="{FC473806-23B3-4D8B-8905-447CEE5BFD5F}">
      <dgm:prSet/>
      <dgm:spPr/>
      <dgm:t>
        <a:bodyPr/>
        <a:lstStyle/>
        <a:p>
          <a:endParaRPr lang="en-US"/>
        </a:p>
      </dgm:t>
    </dgm:pt>
    <dgm:pt modelId="{841161A7-F3C3-4483-9BC5-B6AE25E2436C}" type="pres">
      <dgm:prSet presAssocID="{6F2A249E-8C91-4531-BC56-EAA8CCAD6213}" presName="linear" presStyleCnt="0">
        <dgm:presLayoutVars>
          <dgm:dir/>
          <dgm:animLvl val="lvl"/>
          <dgm:resizeHandles val="exact"/>
        </dgm:presLayoutVars>
      </dgm:prSet>
      <dgm:spPr/>
      <dgm:t>
        <a:bodyPr/>
        <a:lstStyle/>
        <a:p>
          <a:endParaRPr lang="en-US"/>
        </a:p>
      </dgm:t>
    </dgm:pt>
    <dgm:pt modelId="{46835A36-9761-4A90-A59A-5F04C9A457F5}" type="pres">
      <dgm:prSet presAssocID="{42663E2F-2172-4F46-BC31-529A6B33B26C}" presName="parentLin" presStyleCnt="0"/>
      <dgm:spPr/>
    </dgm:pt>
    <dgm:pt modelId="{458F1558-7E8B-418B-A22B-FBF8C7687BE7}" type="pres">
      <dgm:prSet presAssocID="{42663E2F-2172-4F46-BC31-529A6B33B26C}" presName="parentLeftMargin" presStyleLbl="node1" presStyleIdx="0" presStyleCnt="6"/>
      <dgm:spPr/>
      <dgm:t>
        <a:bodyPr/>
        <a:lstStyle/>
        <a:p>
          <a:endParaRPr lang="en-US"/>
        </a:p>
      </dgm:t>
    </dgm:pt>
    <dgm:pt modelId="{81022791-9D6D-4C16-9043-A9783E1A2901}" type="pres">
      <dgm:prSet presAssocID="{42663E2F-2172-4F46-BC31-529A6B33B26C}" presName="parentText" presStyleLbl="node1" presStyleIdx="0" presStyleCnt="6">
        <dgm:presLayoutVars>
          <dgm:chMax val="0"/>
          <dgm:bulletEnabled val="1"/>
        </dgm:presLayoutVars>
      </dgm:prSet>
      <dgm:spPr/>
      <dgm:t>
        <a:bodyPr/>
        <a:lstStyle/>
        <a:p>
          <a:endParaRPr lang="en-US"/>
        </a:p>
      </dgm:t>
    </dgm:pt>
    <dgm:pt modelId="{0700BDEF-951D-40CF-8089-115A2A216FE4}" type="pres">
      <dgm:prSet presAssocID="{42663E2F-2172-4F46-BC31-529A6B33B26C}" presName="negativeSpace" presStyleCnt="0"/>
      <dgm:spPr/>
    </dgm:pt>
    <dgm:pt modelId="{9515B5B6-695B-4222-B674-DD71949F7E66}" type="pres">
      <dgm:prSet presAssocID="{42663E2F-2172-4F46-BC31-529A6B33B26C}" presName="childText" presStyleLbl="conFgAcc1" presStyleIdx="0" presStyleCnt="6">
        <dgm:presLayoutVars>
          <dgm:bulletEnabled val="1"/>
        </dgm:presLayoutVars>
      </dgm:prSet>
      <dgm:spPr/>
    </dgm:pt>
    <dgm:pt modelId="{FF1244C1-9B2A-43CE-8309-0B0941079E6F}" type="pres">
      <dgm:prSet presAssocID="{DF0397A5-625A-4941-B6B0-9F90FE5FFBE7}" presName="spaceBetweenRectangles" presStyleCnt="0"/>
      <dgm:spPr/>
    </dgm:pt>
    <dgm:pt modelId="{F4EB4958-3B9E-4E88-9747-68245EF273A2}" type="pres">
      <dgm:prSet presAssocID="{B3688856-CF6F-44AE-9581-61952AC08A3B}" presName="parentLin" presStyleCnt="0"/>
      <dgm:spPr/>
    </dgm:pt>
    <dgm:pt modelId="{252CC4BC-C55F-4B26-A3E8-512F0BE1FA7D}" type="pres">
      <dgm:prSet presAssocID="{B3688856-CF6F-44AE-9581-61952AC08A3B}" presName="parentLeftMargin" presStyleLbl="node1" presStyleIdx="0" presStyleCnt="6"/>
      <dgm:spPr/>
      <dgm:t>
        <a:bodyPr/>
        <a:lstStyle/>
        <a:p>
          <a:endParaRPr lang="en-US"/>
        </a:p>
      </dgm:t>
    </dgm:pt>
    <dgm:pt modelId="{CD27904C-8674-4594-ADDA-89784F17CE00}" type="pres">
      <dgm:prSet presAssocID="{B3688856-CF6F-44AE-9581-61952AC08A3B}" presName="parentText" presStyleLbl="node1" presStyleIdx="1" presStyleCnt="6">
        <dgm:presLayoutVars>
          <dgm:chMax val="0"/>
          <dgm:bulletEnabled val="1"/>
        </dgm:presLayoutVars>
      </dgm:prSet>
      <dgm:spPr/>
      <dgm:t>
        <a:bodyPr/>
        <a:lstStyle/>
        <a:p>
          <a:endParaRPr lang="en-US"/>
        </a:p>
      </dgm:t>
    </dgm:pt>
    <dgm:pt modelId="{617792C8-AFB5-45CB-B85D-61E1A208999C}" type="pres">
      <dgm:prSet presAssocID="{B3688856-CF6F-44AE-9581-61952AC08A3B}" presName="negativeSpace" presStyleCnt="0"/>
      <dgm:spPr/>
    </dgm:pt>
    <dgm:pt modelId="{C97DA139-9209-4EA9-95E9-081F1AE4C663}" type="pres">
      <dgm:prSet presAssocID="{B3688856-CF6F-44AE-9581-61952AC08A3B}" presName="childText" presStyleLbl="conFgAcc1" presStyleIdx="1" presStyleCnt="6">
        <dgm:presLayoutVars>
          <dgm:bulletEnabled val="1"/>
        </dgm:presLayoutVars>
      </dgm:prSet>
      <dgm:spPr/>
    </dgm:pt>
    <dgm:pt modelId="{30D165BC-CE14-4A7B-9673-E13495A6E180}" type="pres">
      <dgm:prSet presAssocID="{B364D2CF-F99A-416F-B2FC-BBAD17849D9B}" presName="spaceBetweenRectangles" presStyleCnt="0"/>
      <dgm:spPr/>
    </dgm:pt>
    <dgm:pt modelId="{23B76918-0B82-43E6-ABDE-0D26F6129F6F}" type="pres">
      <dgm:prSet presAssocID="{977759F3-43F6-4BD3-AE87-2636958C583C}" presName="parentLin" presStyleCnt="0"/>
      <dgm:spPr/>
    </dgm:pt>
    <dgm:pt modelId="{7A755AB0-BFD2-4EF2-9175-79B9F8013228}" type="pres">
      <dgm:prSet presAssocID="{977759F3-43F6-4BD3-AE87-2636958C583C}" presName="parentLeftMargin" presStyleLbl="node1" presStyleIdx="1" presStyleCnt="6"/>
      <dgm:spPr/>
      <dgm:t>
        <a:bodyPr/>
        <a:lstStyle/>
        <a:p>
          <a:endParaRPr lang="en-US"/>
        </a:p>
      </dgm:t>
    </dgm:pt>
    <dgm:pt modelId="{536E25E0-5463-499B-8B80-A5037E5EB6D4}" type="pres">
      <dgm:prSet presAssocID="{977759F3-43F6-4BD3-AE87-2636958C583C}" presName="parentText" presStyleLbl="node1" presStyleIdx="2" presStyleCnt="6">
        <dgm:presLayoutVars>
          <dgm:chMax val="0"/>
          <dgm:bulletEnabled val="1"/>
        </dgm:presLayoutVars>
      </dgm:prSet>
      <dgm:spPr/>
      <dgm:t>
        <a:bodyPr/>
        <a:lstStyle/>
        <a:p>
          <a:endParaRPr lang="en-US"/>
        </a:p>
      </dgm:t>
    </dgm:pt>
    <dgm:pt modelId="{A75730AC-D5F6-434B-A4D8-94663C31A367}" type="pres">
      <dgm:prSet presAssocID="{977759F3-43F6-4BD3-AE87-2636958C583C}" presName="negativeSpace" presStyleCnt="0"/>
      <dgm:spPr/>
    </dgm:pt>
    <dgm:pt modelId="{F3E13658-C17D-432E-89CC-AA2F200D8D6A}" type="pres">
      <dgm:prSet presAssocID="{977759F3-43F6-4BD3-AE87-2636958C583C}" presName="childText" presStyleLbl="conFgAcc1" presStyleIdx="2" presStyleCnt="6">
        <dgm:presLayoutVars>
          <dgm:bulletEnabled val="1"/>
        </dgm:presLayoutVars>
      </dgm:prSet>
      <dgm:spPr/>
    </dgm:pt>
    <dgm:pt modelId="{EFF90610-1191-43F0-9F94-3C2757CAD24D}" type="pres">
      <dgm:prSet presAssocID="{42B89CAA-13E2-4C6D-924C-F30E7C3D5F65}" presName="spaceBetweenRectangles" presStyleCnt="0"/>
      <dgm:spPr/>
    </dgm:pt>
    <dgm:pt modelId="{F6C6E0C4-4662-4DC7-9C30-9D710D1643DF}" type="pres">
      <dgm:prSet presAssocID="{E6F16A90-0E08-404B-BD4C-139964943039}" presName="parentLin" presStyleCnt="0"/>
      <dgm:spPr/>
    </dgm:pt>
    <dgm:pt modelId="{8377F74C-2239-44FF-A1E0-8245E2A2C157}" type="pres">
      <dgm:prSet presAssocID="{E6F16A90-0E08-404B-BD4C-139964943039}" presName="parentLeftMargin" presStyleLbl="node1" presStyleIdx="2" presStyleCnt="6"/>
      <dgm:spPr/>
      <dgm:t>
        <a:bodyPr/>
        <a:lstStyle/>
        <a:p>
          <a:endParaRPr lang="en-US"/>
        </a:p>
      </dgm:t>
    </dgm:pt>
    <dgm:pt modelId="{9EC3DD3D-232B-4ACB-BC4F-EE94F4D22EC7}" type="pres">
      <dgm:prSet presAssocID="{E6F16A90-0E08-404B-BD4C-139964943039}" presName="parentText" presStyleLbl="node1" presStyleIdx="3" presStyleCnt="6">
        <dgm:presLayoutVars>
          <dgm:chMax val="0"/>
          <dgm:bulletEnabled val="1"/>
        </dgm:presLayoutVars>
      </dgm:prSet>
      <dgm:spPr/>
      <dgm:t>
        <a:bodyPr/>
        <a:lstStyle/>
        <a:p>
          <a:endParaRPr lang="en-US"/>
        </a:p>
      </dgm:t>
    </dgm:pt>
    <dgm:pt modelId="{381DFA06-D479-4074-A408-FF881D6C379F}" type="pres">
      <dgm:prSet presAssocID="{E6F16A90-0E08-404B-BD4C-139964943039}" presName="negativeSpace" presStyleCnt="0"/>
      <dgm:spPr/>
    </dgm:pt>
    <dgm:pt modelId="{15C4BBDD-E239-40B4-85D6-FEF072D746CC}" type="pres">
      <dgm:prSet presAssocID="{E6F16A90-0E08-404B-BD4C-139964943039}" presName="childText" presStyleLbl="conFgAcc1" presStyleIdx="3" presStyleCnt="6">
        <dgm:presLayoutVars>
          <dgm:bulletEnabled val="1"/>
        </dgm:presLayoutVars>
      </dgm:prSet>
      <dgm:spPr/>
    </dgm:pt>
    <dgm:pt modelId="{293841B7-7059-42C1-9AFE-912B207915A7}" type="pres">
      <dgm:prSet presAssocID="{75CBBE60-0673-4812-884B-FE0FF818A453}" presName="spaceBetweenRectangles" presStyleCnt="0"/>
      <dgm:spPr/>
    </dgm:pt>
    <dgm:pt modelId="{112A4B38-5514-49F9-ABC5-BF45B1609C93}" type="pres">
      <dgm:prSet presAssocID="{43A1380D-FFBF-4FFD-897E-77F8525F1A18}" presName="parentLin" presStyleCnt="0"/>
      <dgm:spPr/>
    </dgm:pt>
    <dgm:pt modelId="{0744CD18-2978-430E-A3A8-9569A66C0493}" type="pres">
      <dgm:prSet presAssocID="{43A1380D-FFBF-4FFD-897E-77F8525F1A18}" presName="parentLeftMargin" presStyleLbl="node1" presStyleIdx="3" presStyleCnt="6"/>
      <dgm:spPr/>
      <dgm:t>
        <a:bodyPr/>
        <a:lstStyle/>
        <a:p>
          <a:endParaRPr lang="en-US"/>
        </a:p>
      </dgm:t>
    </dgm:pt>
    <dgm:pt modelId="{7989F841-E3D8-410A-9AFA-C5D626F2419F}" type="pres">
      <dgm:prSet presAssocID="{43A1380D-FFBF-4FFD-897E-77F8525F1A18}" presName="parentText" presStyleLbl="node1" presStyleIdx="4" presStyleCnt="6">
        <dgm:presLayoutVars>
          <dgm:chMax val="0"/>
          <dgm:bulletEnabled val="1"/>
        </dgm:presLayoutVars>
      </dgm:prSet>
      <dgm:spPr/>
      <dgm:t>
        <a:bodyPr/>
        <a:lstStyle/>
        <a:p>
          <a:endParaRPr lang="en-US"/>
        </a:p>
      </dgm:t>
    </dgm:pt>
    <dgm:pt modelId="{015926AE-4BF6-4043-AA8E-B928ECCAFD4C}" type="pres">
      <dgm:prSet presAssocID="{43A1380D-FFBF-4FFD-897E-77F8525F1A18}" presName="negativeSpace" presStyleCnt="0"/>
      <dgm:spPr/>
    </dgm:pt>
    <dgm:pt modelId="{88F5E651-507B-43D3-8368-79C8B52F6705}" type="pres">
      <dgm:prSet presAssocID="{43A1380D-FFBF-4FFD-897E-77F8525F1A18}" presName="childText" presStyleLbl="conFgAcc1" presStyleIdx="4" presStyleCnt="6">
        <dgm:presLayoutVars>
          <dgm:bulletEnabled val="1"/>
        </dgm:presLayoutVars>
      </dgm:prSet>
      <dgm:spPr/>
    </dgm:pt>
    <dgm:pt modelId="{2E58A117-ADC3-4F5E-B20C-0002EB9DE858}" type="pres">
      <dgm:prSet presAssocID="{9748E888-9EC4-4A34-A312-3BDDE91EA1EF}" presName="spaceBetweenRectangles" presStyleCnt="0"/>
      <dgm:spPr/>
    </dgm:pt>
    <dgm:pt modelId="{D1AC2B37-A58D-47A1-AFED-B89161F18AF1}" type="pres">
      <dgm:prSet presAssocID="{F756F758-A271-4F66-BBD2-E6C5576C9029}" presName="parentLin" presStyleCnt="0"/>
      <dgm:spPr/>
    </dgm:pt>
    <dgm:pt modelId="{08326CC7-54AD-4342-99A7-18B2C9545B8B}" type="pres">
      <dgm:prSet presAssocID="{F756F758-A271-4F66-BBD2-E6C5576C9029}" presName="parentLeftMargin" presStyleLbl="node1" presStyleIdx="4" presStyleCnt="6"/>
      <dgm:spPr/>
      <dgm:t>
        <a:bodyPr/>
        <a:lstStyle/>
        <a:p>
          <a:endParaRPr lang="en-US"/>
        </a:p>
      </dgm:t>
    </dgm:pt>
    <dgm:pt modelId="{50543EB5-3360-4BCF-A6C9-B53740A59D73}" type="pres">
      <dgm:prSet presAssocID="{F756F758-A271-4F66-BBD2-E6C5576C9029}" presName="parentText" presStyleLbl="node1" presStyleIdx="5" presStyleCnt="6">
        <dgm:presLayoutVars>
          <dgm:chMax val="0"/>
          <dgm:bulletEnabled val="1"/>
        </dgm:presLayoutVars>
      </dgm:prSet>
      <dgm:spPr/>
      <dgm:t>
        <a:bodyPr/>
        <a:lstStyle/>
        <a:p>
          <a:endParaRPr lang="en-US"/>
        </a:p>
      </dgm:t>
    </dgm:pt>
    <dgm:pt modelId="{D40D360F-AFCF-4D1A-9F89-60C8D0BACDB3}" type="pres">
      <dgm:prSet presAssocID="{F756F758-A271-4F66-BBD2-E6C5576C9029}" presName="negativeSpace" presStyleCnt="0"/>
      <dgm:spPr/>
    </dgm:pt>
    <dgm:pt modelId="{C42648FB-6DE5-489A-B026-C3E1A5870F6D}" type="pres">
      <dgm:prSet presAssocID="{F756F758-A271-4F66-BBD2-E6C5576C9029}" presName="childText" presStyleLbl="conFgAcc1" presStyleIdx="5" presStyleCnt="6">
        <dgm:presLayoutVars>
          <dgm:bulletEnabled val="1"/>
        </dgm:presLayoutVars>
      </dgm:prSet>
      <dgm:spPr/>
    </dgm:pt>
  </dgm:ptLst>
  <dgm:cxnLst>
    <dgm:cxn modelId="{31CE1B8F-397F-4BA1-8B49-1F16989D25A3}" type="presOf" srcId="{43A1380D-FFBF-4FFD-897E-77F8525F1A18}" destId="{7989F841-E3D8-410A-9AFA-C5D626F2419F}" srcOrd="1" destOrd="0" presId="urn:microsoft.com/office/officeart/2005/8/layout/list1"/>
    <dgm:cxn modelId="{E550A57B-39EE-4415-B7CC-523EC1439355}" srcId="{6F2A249E-8C91-4531-BC56-EAA8CCAD6213}" destId="{E6F16A90-0E08-404B-BD4C-139964943039}" srcOrd="3" destOrd="0" parTransId="{1C7FF7B5-FA2B-4B7F-8E6E-C425EE958F6E}" sibTransId="{75CBBE60-0673-4812-884B-FE0FF818A453}"/>
    <dgm:cxn modelId="{29C6381A-D765-45E8-AE6C-5AACE34C3897}" type="presOf" srcId="{6F2A249E-8C91-4531-BC56-EAA8CCAD6213}" destId="{841161A7-F3C3-4483-9BC5-B6AE25E2436C}" srcOrd="0" destOrd="0" presId="urn:microsoft.com/office/officeart/2005/8/layout/list1"/>
    <dgm:cxn modelId="{E330DD83-347F-4A60-B64D-48C9272D6C46}" type="presOf" srcId="{977759F3-43F6-4BD3-AE87-2636958C583C}" destId="{536E25E0-5463-499B-8B80-A5037E5EB6D4}" srcOrd="1" destOrd="0" presId="urn:microsoft.com/office/officeart/2005/8/layout/list1"/>
    <dgm:cxn modelId="{26C09229-827F-445A-8419-1FA5294FCF90}" type="presOf" srcId="{E6F16A90-0E08-404B-BD4C-139964943039}" destId="{8377F74C-2239-44FF-A1E0-8245E2A2C157}" srcOrd="0" destOrd="0" presId="urn:microsoft.com/office/officeart/2005/8/layout/list1"/>
    <dgm:cxn modelId="{51092B76-18B6-411C-A01F-2F459BA4DCF3}" type="presOf" srcId="{977759F3-43F6-4BD3-AE87-2636958C583C}" destId="{7A755AB0-BFD2-4EF2-9175-79B9F8013228}" srcOrd="0" destOrd="0" presId="urn:microsoft.com/office/officeart/2005/8/layout/list1"/>
    <dgm:cxn modelId="{21D9D935-58F1-42F7-8138-D7263236C321}" type="presOf" srcId="{42663E2F-2172-4F46-BC31-529A6B33B26C}" destId="{81022791-9D6D-4C16-9043-A9783E1A2901}" srcOrd="1" destOrd="0" presId="urn:microsoft.com/office/officeart/2005/8/layout/list1"/>
    <dgm:cxn modelId="{F4400134-4D88-4A6D-8B2B-A33A19A32411}" srcId="{6F2A249E-8C91-4531-BC56-EAA8CCAD6213}" destId="{977759F3-43F6-4BD3-AE87-2636958C583C}" srcOrd="2" destOrd="0" parTransId="{2CA55043-60B8-497E-8759-6B43E7DA560F}" sibTransId="{42B89CAA-13E2-4C6D-924C-F30E7C3D5F65}"/>
    <dgm:cxn modelId="{0492B825-FC44-474D-B5F8-42D9DD04F8D9}" type="presOf" srcId="{F756F758-A271-4F66-BBD2-E6C5576C9029}" destId="{50543EB5-3360-4BCF-A6C9-B53740A59D73}" srcOrd="1" destOrd="0" presId="urn:microsoft.com/office/officeart/2005/8/layout/list1"/>
    <dgm:cxn modelId="{AF3FBF99-DB54-4BAA-B430-36E888BFD7D3}" srcId="{6F2A249E-8C91-4531-BC56-EAA8CCAD6213}" destId="{42663E2F-2172-4F46-BC31-529A6B33B26C}" srcOrd="0" destOrd="0" parTransId="{FBFB9367-8981-4EFE-98C2-27E979591768}" sibTransId="{DF0397A5-625A-4941-B6B0-9F90FE5FFBE7}"/>
    <dgm:cxn modelId="{18C84107-A894-4184-94D7-9536106F5963}" type="presOf" srcId="{B3688856-CF6F-44AE-9581-61952AC08A3B}" destId="{252CC4BC-C55F-4B26-A3E8-512F0BE1FA7D}" srcOrd="0" destOrd="0" presId="urn:microsoft.com/office/officeart/2005/8/layout/list1"/>
    <dgm:cxn modelId="{4845A65A-825B-42A0-9586-27708B23709B}" type="presOf" srcId="{42663E2F-2172-4F46-BC31-529A6B33B26C}" destId="{458F1558-7E8B-418B-A22B-FBF8C7687BE7}" srcOrd="0" destOrd="0" presId="urn:microsoft.com/office/officeart/2005/8/layout/list1"/>
    <dgm:cxn modelId="{3CC6031D-7D5F-40EB-9C20-B09E2D170F0A}" type="presOf" srcId="{B3688856-CF6F-44AE-9581-61952AC08A3B}" destId="{CD27904C-8674-4594-ADDA-89784F17CE00}" srcOrd="1" destOrd="0" presId="urn:microsoft.com/office/officeart/2005/8/layout/list1"/>
    <dgm:cxn modelId="{B0629C58-497C-4D8A-84A0-57A88C4409F6}" type="presOf" srcId="{E6F16A90-0E08-404B-BD4C-139964943039}" destId="{9EC3DD3D-232B-4ACB-BC4F-EE94F4D22EC7}" srcOrd="1" destOrd="0" presId="urn:microsoft.com/office/officeart/2005/8/layout/list1"/>
    <dgm:cxn modelId="{04136718-466F-4309-86AD-47C0B51D4629}" type="presOf" srcId="{43A1380D-FFBF-4FFD-897E-77F8525F1A18}" destId="{0744CD18-2978-430E-A3A8-9569A66C0493}" srcOrd="0" destOrd="0" presId="urn:microsoft.com/office/officeart/2005/8/layout/list1"/>
    <dgm:cxn modelId="{FC473806-23B3-4D8B-8905-447CEE5BFD5F}" srcId="{6F2A249E-8C91-4531-BC56-EAA8CCAD6213}" destId="{F756F758-A271-4F66-BBD2-E6C5576C9029}" srcOrd="5" destOrd="0" parTransId="{910F7338-2EB3-4CA4-97EF-12AE16A7D00C}" sibTransId="{77F154A5-DCE6-432C-BEFA-4AC408544FEC}"/>
    <dgm:cxn modelId="{A3E2CB9E-A9F0-4D66-991B-690ACF733DCF}" srcId="{6F2A249E-8C91-4531-BC56-EAA8CCAD6213}" destId="{43A1380D-FFBF-4FFD-897E-77F8525F1A18}" srcOrd="4" destOrd="0" parTransId="{1CCEC1FD-AE7F-4871-B1BD-90B6D18B7A4E}" sibTransId="{9748E888-9EC4-4A34-A312-3BDDE91EA1EF}"/>
    <dgm:cxn modelId="{CB1F057B-8CCD-4852-B034-3ABEE24D667E}" srcId="{6F2A249E-8C91-4531-BC56-EAA8CCAD6213}" destId="{B3688856-CF6F-44AE-9581-61952AC08A3B}" srcOrd="1" destOrd="0" parTransId="{81D43866-103C-4D6B-8767-AF04C79BFE1A}" sibTransId="{B364D2CF-F99A-416F-B2FC-BBAD17849D9B}"/>
    <dgm:cxn modelId="{FCB2C130-372C-4376-A2F2-79125516DD20}" type="presOf" srcId="{F756F758-A271-4F66-BBD2-E6C5576C9029}" destId="{08326CC7-54AD-4342-99A7-18B2C9545B8B}" srcOrd="0" destOrd="0" presId="urn:microsoft.com/office/officeart/2005/8/layout/list1"/>
    <dgm:cxn modelId="{CA75333C-C89E-4808-AC12-34C6B7A35467}" type="presParOf" srcId="{841161A7-F3C3-4483-9BC5-B6AE25E2436C}" destId="{46835A36-9761-4A90-A59A-5F04C9A457F5}" srcOrd="0" destOrd="0" presId="urn:microsoft.com/office/officeart/2005/8/layout/list1"/>
    <dgm:cxn modelId="{DCE8B1C9-C96D-4981-8D53-D3508F754647}" type="presParOf" srcId="{46835A36-9761-4A90-A59A-5F04C9A457F5}" destId="{458F1558-7E8B-418B-A22B-FBF8C7687BE7}" srcOrd="0" destOrd="0" presId="urn:microsoft.com/office/officeart/2005/8/layout/list1"/>
    <dgm:cxn modelId="{BF6D8F4F-8317-456F-B9E5-88FD7C5EC087}" type="presParOf" srcId="{46835A36-9761-4A90-A59A-5F04C9A457F5}" destId="{81022791-9D6D-4C16-9043-A9783E1A2901}" srcOrd="1" destOrd="0" presId="urn:microsoft.com/office/officeart/2005/8/layout/list1"/>
    <dgm:cxn modelId="{8B125774-2E97-4EB3-A740-B6A722222A12}" type="presParOf" srcId="{841161A7-F3C3-4483-9BC5-B6AE25E2436C}" destId="{0700BDEF-951D-40CF-8089-115A2A216FE4}" srcOrd="1" destOrd="0" presId="urn:microsoft.com/office/officeart/2005/8/layout/list1"/>
    <dgm:cxn modelId="{B166302C-362E-433C-9C36-719F010923AA}" type="presParOf" srcId="{841161A7-F3C3-4483-9BC5-B6AE25E2436C}" destId="{9515B5B6-695B-4222-B674-DD71949F7E66}" srcOrd="2" destOrd="0" presId="urn:microsoft.com/office/officeart/2005/8/layout/list1"/>
    <dgm:cxn modelId="{AE1EBAA6-2887-4626-8A51-5FDC6562BD94}" type="presParOf" srcId="{841161A7-F3C3-4483-9BC5-B6AE25E2436C}" destId="{FF1244C1-9B2A-43CE-8309-0B0941079E6F}" srcOrd="3" destOrd="0" presId="urn:microsoft.com/office/officeart/2005/8/layout/list1"/>
    <dgm:cxn modelId="{322C2877-363F-4074-84A8-D2C7144FD555}" type="presParOf" srcId="{841161A7-F3C3-4483-9BC5-B6AE25E2436C}" destId="{F4EB4958-3B9E-4E88-9747-68245EF273A2}" srcOrd="4" destOrd="0" presId="urn:microsoft.com/office/officeart/2005/8/layout/list1"/>
    <dgm:cxn modelId="{96D8B9FD-20A4-4AA6-AC63-7D585DE5768C}" type="presParOf" srcId="{F4EB4958-3B9E-4E88-9747-68245EF273A2}" destId="{252CC4BC-C55F-4B26-A3E8-512F0BE1FA7D}" srcOrd="0" destOrd="0" presId="urn:microsoft.com/office/officeart/2005/8/layout/list1"/>
    <dgm:cxn modelId="{536EEA04-B67D-4B44-813B-E87E2FA22560}" type="presParOf" srcId="{F4EB4958-3B9E-4E88-9747-68245EF273A2}" destId="{CD27904C-8674-4594-ADDA-89784F17CE00}" srcOrd="1" destOrd="0" presId="urn:microsoft.com/office/officeart/2005/8/layout/list1"/>
    <dgm:cxn modelId="{869CD8F5-2974-43A9-A719-2ABE4A050E7A}" type="presParOf" srcId="{841161A7-F3C3-4483-9BC5-B6AE25E2436C}" destId="{617792C8-AFB5-45CB-B85D-61E1A208999C}" srcOrd="5" destOrd="0" presId="urn:microsoft.com/office/officeart/2005/8/layout/list1"/>
    <dgm:cxn modelId="{B8FA534E-26D6-4891-95C7-664B1B9F7D32}" type="presParOf" srcId="{841161A7-F3C3-4483-9BC5-B6AE25E2436C}" destId="{C97DA139-9209-4EA9-95E9-081F1AE4C663}" srcOrd="6" destOrd="0" presId="urn:microsoft.com/office/officeart/2005/8/layout/list1"/>
    <dgm:cxn modelId="{C6B6FB17-8997-4593-A18F-6EEDA8C0B10D}" type="presParOf" srcId="{841161A7-F3C3-4483-9BC5-B6AE25E2436C}" destId="{30D165BC-CE14-4A7B-9673-E13495A6E180}" srcOrd="7" destOrd="0" presId="urn:microsoft.com/office/officeart/2005/8/layout/list1"/>
    <dgm:cxn modelId="{F1784F9B-3011-48B9-A033-E82E2341D2CF}" type="presParOf" srcId="{841161A7-F3C3-4483-9BC5-B6AE25E2436C}" destId="{23B76918-0B82-43E6-ABDE-0D26F6129F6F}" srcOrd="8" destOrd="0" presId="urn:microsoft.com/office/officeart/2005/8/layout/list1"/>
    <dgm:cxn modelId="{AB78518A-1348-479A-A2BE-EDE4BF0C1D06}" type="presParOf" srcId="{23B76918-0B82-43E6-ABDE-0D26F6129F6F}" destId="{7A755AB0-BFD2-4EF2-9175-79B9F8013228}" srcOrd="0" destOrd="0" presId="urn:microsoft.com/office/officeart/2005/8/layout/list1"/>
    <dgm:cxn modelId="{4E4E6608-19AA-4388-B117-F1588280EE6B}" type="presParOf" srcId="{23B76918-0B82-43E6-ABDE-0D26F6129F6F}" destId="{536E25E0-5463-499B-8B80-A5037E5EB6D4}" srcOrd="1" destOrd="0" presId="urn:microsoft.com/office/officeart/2005/8/layout/list1"/>
    <dgm:cxn modelId="{1ADE81E1-5996-409F-8EB4-5BE73E6EF06B}" type="presParOf" srcId="{841161A7-F3C3-4483-9BC5-B6AE25E2436C}" destId="{A75730AC-D5F6-434B-A4D8-94663C31A367}" srcOrd="9" destOrd="0" presId="urn:microsoft.com/office/officeart/2005/8/layout/list1"/>
    <dgm:cxn modelId="{D778E0A1-1E5F-44F8-825E-B6DA295E59A3}" type="presParOf" srcId="{841161A7-F3C3-4483-9BC5-B6AE25E2436C}" destId="{F3E13658-C17D-432E-89CC-AA2F200D8D6A}" srcOrd="10" destOrd="0" presId="urn:microsoft.com/office/officeart/2005/8/layout/list1"/>
    <dgm:cxn modelId="{2792A72F-79FA-4BE0-B22B-576F188E2067}" type="presParOf" srcId="{841161A7-F3C3-4483-9BC5-B6AE25E2436C}" destId="{EFF90610-1191-43F0-9F94-3C2757CAD24D}" srcOrd="11" destOrd="0" presId="urn:microsoft.com/office/officeart/2005/8/layout/list1"/>
    <dgm:cxn modelId="{3742D7B0-E732-45FF-BD14-9D0BAD5D1149}" type="presParOf" srcId="{841161A7-F3C3-4483-9BC5-B6AE25E2436C}" destId="{F6C6E0C4-4662-4DC7-9C30-9D710D1643DF}" srcOrd="12" destOrd="0" presId="urn:microsoft.com/office/officeart/2005/8/layout/list1"/>
    <dgm:cxn modelId="{0D75317C-9B1B-4BAE-BDD5-D3B59383D180}" type="presParOf" srcId="{F6C6E0C4-4662-4DC7-9C30-9D710D1643DF}" destId="{8377F74C-2239-44FF-A1E0-8245E2A2C157}" srcOrd="0" destOrd="0" presId="urn:microsoft.com/office/officeart/2005/8/layout/list1"/>
    <dgm:cxn modelId="{D365542A-3986-47BB-B8D5-71052A7C6F25}" type="presParOf" srcId="{F6C6E0C4-4662-4DC7-9C30-9D710D1643DF}" destId="{9EC3DD3D-232B-4ACB-BC4F-EE94F4D22EC7}" srcOrd="1" destOrd="0" presId="urn:microsoft.com/office/officeart/2005/8/layout/list1"/>
    <dgm:cxn modelId="{CAD13157-B2BF-4EF2-BCD4-7EE47F0F5488}" type="presParOf" srcId="{841161A7-F3C3-4483-9BC5-B6AE25E2436C}" destId="{381DFA06-D479-4074-A408-FF881D6C379F}" srcOrd="13" destOrd="0" presId="urn:microsoft.com/office/officeart/2005/8/layout/list1"/>
    <dgm:cxn modelId="{733812A2-1634-446A-8F8E-BDDC7AF1255D}" type="presParOf" srcId="{841161A7-F3C3-4483-9BC5-B6AE25E2436C}" destId="{15C4BBDD-E239-40B4-85D6-FEF072D746CC}" srcOrd="14" destOrd="0" presId="urn:microsoft.com/office/officeart/2005/8/layout/list1"/>
    <dgm:cxn modelId="{D0F920AF-A269-47C9-A338-85F80B39CB6B}" type="presParOf" srcId="{841161A7-F3C3-4483-9BC5-B6AE25E2436C}" destId="{293841B7-7059-42C1-9AFE-912B207915A7}" srcOrd="15" destOrd="0" presId="urn:microsoft.com/office/officeart/2005/8/layout/list1"/>
    <dgm:cxn modelId="{B22CE9D8-567D-4638-8006-CAEA3DB476F3}" type="presParOf" srcId="{841161A7-F3C3-4483-9BC5-B6AE25E2436C}" destId="{112A4B38-5514-49F9-ABC5-BF45B1609C93}" srcOrd="16" destOrd="0" presId="urn:microsoft.com/office/officeart/2005/8/layout/list1"/>
    <dgm:cxn modelId="{82BDACF8-4881-4E19-8A4B-2580ECB2F773}" type="presParOf" srcId="{112A4B38-5514-49F9-ABC5-BF45B1609C93}" destId="{0744CD18-2978-430E-A3A8-9569A66C0493}" srcOrd="0" destOrd="0" presId="urn:microsoft.com/office/officeart/2005/8/layout/list1"/>
    <dgm:cxn modelId="{77439728-5FEF-4074-8E62-7F2063D14B7E}" type="presParOf" srcId="{112A4B38-5514-49F9-ABC5-BF45B1609C93}" destId="{7989F841-E3D8-410A-9AFA-C5D626F2419F}" srcOrd="1" destOrd="0" presId="urn:microsoft.com/office/officeart/2005/8/layout/list1"/>
    <dgm:cxn modelId="{F5571861-ADE5-4200-A1A7-F7C92C21B0CC}" type="presParOf" srcId="{841161A7-F3C3-4483-9BC5-B6AE25E2436C}" destId="{015926AE-4BF6-4043-AA8E-B928ECCAFD4C}" srcOrd="17" destOrd="0" presId="urn:microsoft.com/office/officeart/2005/8/layout/list1"/>
    <dgm:cxn modelId="{A1E87672-2C4B-4341-BF02-EC16A636AF25}" type="presParOf" srcId="{841161A7-F3C3-4483-9BC5-B6AE25E2436C}" destId="{88F5E651-507B-43D3-8368-79C8B52F6705}" srcOrd="18" destOrd="0" presId="urn:microsoft.com/office/officeart/2005/8/layout/list1"/>
    <dgm:cxn modelId="{3D9685C1-1CCC-470B-BF32-F8DE6E58C5FA}" type="presParOf" srcId="{841161A7-F3C3-4483-9BC5-B6AE25E2436C}" destId="{2E58A117-ADC3-4F5E-B20C-0002EB9DE858}" srcOrd="19" destOrd="0" presId="urn:microsoft.com/office/officeart/2005/8/layout/list1"/>
    <dgm:cxn modelId="{25744117-6421-4B84-B4F0-2CFE04B91A6F}" type="presParOf" srcId="{841161A7-F3C3-4483-9BC5-B6AE25E2436C}" destId="{D1AC2B37-A58D-47A1-AFED-B89161F18AF1}" srcOrd="20" destOrd="0" presId="urn:microsoft.com/office/officeart/2005/8/layout/list1"/>
    <dgm:cxn modelId="{BC1A1731-3893-487B-94C9-751F03850195}" type="presParOf" srcId="{D1AC2B37-A58D-47A1-AFED-B89161F18AF1}" destId="{08326CC7-54AD-4342-99A7-18B2C9545B8B}" srcOrd="0" destOrd="0" presId="urn:microsoft.com/office/officeart/2005/8/layout/list1"/>
    <dgm:cxn modelId="{120F6828-E262-4762-820D-32976B2827E5}" type="presParOf" srcId="{D1AC2B37-A58D-47A1-AFED-B89161F18AF1}" destId="{50543EB5-3360-4BCF-A6C9-B53740A59D73}" srcOrd="1" destOrd="0" presId="urn:microsoft.com/office/officeart/2005/8/layout/list1"/>
    <dgm:cxn modelId="{AE672E0B-91D5-42C8-AD8E-8840C62AC64B}" type="presParOf" srcId="{841161A7-F3C3-4483-9BC5-B6AE25E2436C}" destId="{D40D360F-AFCF-4D1A-9F89-60C8D0BACDB3}" srcOrd="21" destOrd="0" presId="urn:microsoft.com/office/officeart/2005/8/layout/list1"/>
    <dgm:cxn modelId="{56D54560-87FA-462F-A66F-E512F5E8993A}" type="presParOf" srcId="{841161A7-F3C3-4483-9BC5-B6AE25E2436C}" destId="{C42648FB-6DE5-489A-B026-C3E1A5870F6D}"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F13A3A-71EC-427B-9BFE-B8DF1DDF119F}" type="doc">
      <dgm:prSet loTypeId="urn:microsoft.com/office/officeart/2005/8/layout/hList6" loCatId="list" qsTypeId="urn:microsoft.com/office/officeart/2005/8/quickstyle/simple3" qsCatId="simple" csTypeId="urn:microsoft.com/office/officeart/2005/8/colors/accent0_3" csCatId="mainScheme"/>
      <dgm:spPr/>
      <dgm:t>
        <a:bodyPr/>
        <a:lstStyle/>
        <a:p>
          <a:endParaRPr lang="en-US"/>
        </a:p>
      </dgm:t>
    </dgm:pt>
    <dgm:pt modelId="{806A53AA-B815-4BB3-9E24-C690C7BDDF15}">
      <dgm:prSet/>
      <dgm:spPr/>
      <dgm:t>
        <a:bodyPr/>
        <a:lstStyle/>
        <a:p>
          <a:pPr rtl="0"/>
          <a:r>
            <a:rPr lang="en-US" b="1" dirty="0" smtClean="0"/>
            <a:t>Food service – One of the classics of campus jobs is work in the dining hall.  Students may serve food, clean tables, wash dishes, work at the cash register or check-in, etc.  With more and more dining options available on campuses, this area may include more potential jobs than ever.</a:t>
          </a:r>
          <a:endParaRPr lang="en-US" b="1" dirty="0"/>
        </a:p>
      </dgm:t>
    </dgm:pt>
    <dgm:pt modelId="{AB640B3A-ED20-41A9-A422-6FCEDE4D28AB}" type="parTrans" cxnId="{D503AA3B-0E31-4402-AA8C-2119D4D6781D}">
      <dgm:prSet/>
      <dgm:spPr/>
      <dgm:t>
        <a:bodyPr/>
        <a:lstStyle/>
        <a:p>
          <a:endParaRPr lang="en-US"/>
        </a:p>
      </dgm:t>
    </dgm:pt>
    <dgm:pt modelId="{C09FC60B-C40F-42BB-84B8-468ED8D0D5ED}" type="sibTrans" cxnId="{D503AA3B-0E31-4402-AA8C-2119D4D6781D}">
      <dgm:prSet/>
      <dgm:spPr/>
      <dgm:t>
        <a:bodyPr/>
        <a:lstStyle/>
        <a:p>
          <a:endParaRPr lang="en-US"/>
        </a:p>
      </dgm:t>
    </dgm:pt>
    <dgm:pt modelId="{AB093A87-043A-4265-85A9-47BDA4664A0F}">
      <dgm:prSet/>
      <dgm:spPr/>
      <dgm:t>
        <a:bodyPr/>
        <a:lstStyle/>
        <a:p>
          <a:pPr rtl="0"/>
          <a:r>
            <a:rPr lang="en-US" b="1" dirty="0" smtClean="0"/>
            <a:t>Tutoring – If your student has an area of academic strength, she may be able to land a job with the academic support center tutoring other students.</a:t>
          </a:r>
          <a:endParaRPr lang="en-US" b="1" dirty="0"/>
        </a:p>
      </dgm:t>
    </dgm:pt>
    <dgm:pt modelId="{A468459E-F3DB-495F-93BE-F8B8AA4C7E40}" type="parTrans" cxnId="{9745A5B1-8E5A-473F-B6E6-354563363C9F}">
      <dgm:prSet/>
      <dgm:spPr/>
      <dgm:t>
        <a:bodyPr/>
        <a:lstStyle/>
        <a:p>
          <a:endParaRPr lang="en-US"/>
        </a:p>
      </dgm:t>
    </dgm:pt>
    <dgm:pt modelId="{8AA53C63-80E3-43E9-9FCB-3C6F849698C8}" type="sibTrans" cxnId="{9745A5B1-8E5A-473F-B6E6-354563363C9F}">
      <dgm:prSet/>
      <dgm:spPr/>
      <dgm:t>
        <a:bodyPr/>
        <a:lstStyle/>
        <a:p>
          <a:endParaRPr lang="en-US"/>
        </a:p>
      </dgm:t>
    </dgm:pt>
    <dgm:pt modelId="{BC8EBD21-E40C-4DA4-A621-63FCEC65ED85}">
      <dgm:prSet/>
      <dgm:spPr/>
      <dgm:t>
        <a:bodyPr/>
        <a:lstStyle/>
        <a:p>
          <a:pPr rtl="0"/>
          <a:r>
            <a:rPr lang="en-US" b="1" i="0" dirty="0" smtClean="0"/>
            <a:t>Residence Assistant – Some students are assigned responsibilities in residence halls to supervise and counsel the students living on their floor.  These students often undergo significant training and then are either paid or receive a discount on their housing costs</a:t>
          </a:r>
          <a:r>
            <a:rPr lang="en-US" dirty="0" smtClean="0"/>
            <a:t>.</a:t>
          </a:r>
          <a:endParaRPr lang="en-US" dirty="0"/>
        </a:p>
      </dgm:t>
    </dgm:pt>
    <dgm:pt modelId="{C32EB89B-D652-4652-BACE-E52513BE0CAD}" type="parTrans" cxnId="{B2524F6C-D819-49D8-B3A4-97FC0043C297}">
      <dgm:prSet/>
      <dgm:spPr/>
      <dgm:t>
        <a:bodyPr/>
        <a:lstStyle/>
        <a:p>
          <a:endParaRPr lang="en-US"/>
        </a:p>
      </dgm:t>
    </dgm:pt>
    <dgm:pt modelId="{A769E975-19B0-4801-8B96-523580D14074}" type="sibTrans" cxnId="{B2524F6C-D819-49D8-B3A4-97FC0043C297}">
      <dgm:prSet/>
      <dgm:spPr/>
      <dgm:t>
        <a:bodyPr/>
        <a:lstStyle/>
        <a:p>
          <a:endParaRPr lang="en-US"/>
        </a:p>
      </dgm:t>
    </dgm:pt>
    <dgm:pt modelId="{6519C4BE-878E-4DE6-80D0-9B7977E1FEBC}">
      <dgm:prSet/>
      <dgm:spPr/>
      <dgm:t>
        <a:bodyPr/>
        <a:lstStyle/>
        <a:p>
          <a:pPr rtl="0"/>
          <a:r>
            <a:rPr lang="en-US" b="1" dirty="0" smtClean="0"/>
            <a:t>Library – The campus library often hires students to work at the check-out desk, shelve and organize books, etc.</a:t>
          </a:r>
          <a:endParaRPr lang="en-US" b="1" dirty="0"/>
        </a:p>
      </dgm:t>
    </dgm:pt>
    <dgm:pt modelId="{41A8D085-FF9D-4B35-8FBA-E3D63870F36E}" type="parTrans" cxnId="{6A9F4D6F-3558-4EF5-AB79-2FFD9889C054}">
      <dgm:prSet/>
      <dgm:spPr/>
      <dgm:t>
        <a:bodyPr/>
        <a:lstStyle/>
        <a:p>
          <a:endParaRPr lang="en-US"/>
        </a:p>
      </dgm:t>
    </dgm:pt>
    <dgm:pt modelId="{97069FC4-215B-4E25-88F4-A104967987C9}" type="sibTrans" cxnId="{6A9F4D6F-3558-4EF5-AB79-2FFD9889C054}">
      <dgm:prSet/>
      <dgm:spPr/>
      <dgm:t>
        <a:bodyPr/>
        <a:lstStyle/>
        <a:p>
          <a:endParaRPr lang="en-US"/>
        </a:p>
      </dgm:t>
    </dgm:pt>
    <dgm:pt modelId="{B42B7BCD-28D6-46DE-AA9D-63C95F9703A9}" type="pres">
      <dgm:prSet presAssocID="{AAF13A3A-71EC-427B-9BFE-B8DF1DDF119F}" presName="Name0" presStyleCnt="0">
        <dgm:presLayoutVars>
          <dgm:dir/>
          <dgm:resizeHandles val="exact"/>
        </dgm:presLayoutVars>
      </dgm:prSet>
      <dgm:spPr/>
      <dgm:t>
        <a:bodyPr/>
        <a:lstStyle/>
        <a:p>
          <a:endParaRPr lang="en-US"/>
        </a:p>
      </dgm:t>
    </dgm:pt>
    <dgm:pt modelId="{1AC10096-D5C4-4436-9E70-5662389C9B4A}" type="pres">
      <dgm:prSet presAssocID="{806A53AA-B815-4BB3-9E24-C690C7BDDF15}" presName="node" presStyleLbl="node1" presStyleIdx="0" presStyleCnt="4">
        <dgm:presLayoutVars>
          <dgm:bulletEnabled val="1"/>
        </dgm:presLayoutVars>
      </dgm:prSet>
      <dgm:spPr/>
      <dgm:t>
        <a:bodyPr/>
        <a:lstStyle/>
        <a:p>
          <a:endParaRPr lang="en-US"/>
        </a:p>
      </dgm:t>
    </dgm:pt>
    <dgm:pt modelId="{7E4CB158-9100-47CA-9297-BF40E7F8118E}" type="pres">
      <dgm:prSet presAssocID="{C09FC60B-C40F-42BB-84B8-468ED8D0D5ED}" presName="sibTrans" presStyleCnt="0"/>
      <dgm:spPr/>
    </dgm:pt>
    <dgm:pt modelId="{397528F3-D19F-4617-8ECD-E95F18B861D2}" type="pres">
      <dgm:prSet presAssocID="{AB093A87-043A-4265-85A9-47BDA4664A0F}" presName="node" presStyleLbl="node1" presStyleIdx="1" presStyleCnt="4">
        <dgm:presLayoutVars>
          <dgm:bulletEnabled val="1"/>
        </dgm:presLayoutVars>
      </dgm:prSet>
      <dgm:spPr/>
      <dgm:t>
        <a:bodyPr/>
        <a:lstStyle/>
        <a:p>
          <a:endParaRPr lang="en-US"/>
        </a:p>
      </dgm:t>
    </dgm:pt>
    <dgm:pt modelId="{D4341731-84E6-4955-816A-89D72EE67D41}" type="pres">
      <dgm:prSet presAssocID="{8AA53C63-80E3-43E9-9FCB-3C6F849698C8}" presName="sibTrans" presStyleCnt="0"/>
      <dgm:spPr/>
    </dgm:pt>
    <dgm:pt modelId="{BCBC4540-24CC-4C7C-A7C1-B12B1C1B89B3}" type="pres">
      <dgm:prSet presAssocID="{BC8EBD21-E40C-4DA4-A621-63FCEC65ED85}" presName="node" presStyleLbl="node1" presStyleIdx="2" presStyleCnt="4">
        <dgm:presLayoutVars>
          <dgm:bulletEnabled val="1"/>
        </dgm:presLayoutVars>
      </dgm:prSet>
      <dgm:spPr/>
      <dgm:t>
        <a:bodyPr/>
        <a:lstStyle/>
        <a:p>
          <a:endParaRPr lang="en-US"/>
        </a:p>
      </dgm:t>
    </dgm:pt>
    <dgm:pt modelId="{E0C9D961-988E-466E-BFCC-5578C906C2CB}" type="pres">
      <dgm:prSet presAssocID="{A769E975-19B0-4801-8B96-523580D14074}" presName="sibTrans" presStyleCnt="0"/>
      <dgm:spPr/>
    </dgm:pt>
    <dgm:pt modelId="{7EF5C9B0-8C57-4C06-840E-8AACF657AAF8}" type="pres">
      <dgm:prSet presAssocID="{6519C4BE-878E-4DE6-80D0-9B7977E1FEBC}" presName="node" presStyleLbl="node1" presStyleIdx="3" presStyleCnt="4">
        <dgm:presLayoutVars>
          <dgm:bulletEnabled val="1"/>
        </dgm:presLayoutVars>
      </dgm:prSet>
      <dgm:spPr/>
      <dgm:t>
        <a:bodyPr/>
        <a:lstStyle/>
        <a:p>
          <a:endParaRPr lang="en-US"/>
        </a:p>
      </dgm:t>
    </dgm:pt>
  </dgm:ptLst>
  <dgm:cxnLst>
    <dgm:cxn modelId="{ADAB0544-778B-4C4E-91C7-469297719F59}" type="presOf" srcId="{BC8EBD21-E40C-4DA4-A621-63FCEC65ED85}" destId="{BCBC4540-24CC-4C7C-A7C1-B12B1C1B89B3}" srcOrd="0" destOrd="0" presId="urn:microsoft.com/office/officeart/2005/8/layout/hList6"/>
    <dgm:cxn modelId="{D503AA3B-0E31-4402-AA8C-2119D4D6781D}" srcId="{AAF13A3A-71EC-427B-9BFE-B8DF1DDF119F}" destId="{806A53AA-B815-4BB3-9E24-C690C7BDDF15}" srcOrd="0" destOrd="0" parTransId="{AB640B3A-ED20-41A9-A422-6FCEDE4D28AB}" sibTransId="{C09FC60B-C40F-42BB-84B8-468ED8D0D5ED}"/>
    <dgm:cxn modelId="{21621877-6900-4B7C-BAC7-2BC373F3A13F}" type="presOf" srcId="{AAF13A3A-71EC-427B-9BFE-B8DF1DDF119F}" destId="{B42B7BCD-28D6-46DE-AA9D-63C95F9703A9}" srcOrd="0" destOrd="0" presId="urn:microsoft.com/office/officeart/2005/8/layout/hList6"/>
    <dgm:cxn modelId="{9745A5B1-8E5A-473F-B6E6-354563363C9F}" srcId="{AAF13A3A-71EC-427B-9BFE-B8DF1DDF119F}" destId="{AB093A87-043A-4265-85A9-47BDA4664A0F}" srcOrd="1" destOrd="0" parTransId="{A468459E-F3DB-495F-93BE-F8B8AA4C7E40}" sibTransId="{8AA53C63-80E3-43E9-9FCB-3C6F849698C8}"/>
    <dgm:cxn modelId="{B2524F6C-D819-49D8-B3A4-97FC0043C297}" srcId="{AAF13A3A-71EC-427B-9BFE-B8DF1DDF119F}" destId="{BC8EBD21-E40C-4DA4-A621-63FCEC65ED85}" srcOrd="2" destOrd="0" parTransId="{C32EB89B-D652-4652-BACE-E52513BE0CAD}" sibTransId="{A769E975-19B0-4801-8B96-523580D14074}"/>
    <dgm:cxn modelId="{1ED53857-A822-4502-B2A5-80EE984CD2A2}" type="presOf" srcId="{6519C4BE-878E-4DE6-80D0-9B7977E1FEBC}" destId="{7EF5C9B0-8C57-4C06-840E-8AACF657AAF8}" srcOrd="0" destOrd="0" presId="urn:microsoft.com/office/officeart/2005/8/layout/hList6"/>
    <dgm:cxn modelId="{DEB74A4A-D633-40E4-A991-234A900C681F}" type="presOf" srcId="{806A53AA-B815-4BB3-9E24-C690C7BDDF15}" destId="{1AC10096-D5C4-4436-9E70-5662389C9B4A}" srcOrd="0" destOrd="0" presId="urn:microsoft.com/office/officeart/2005/8/layout/hList6"/>
    <dgm:cxn modelId="{6A9F4D6F-3558-4EF5-AB79-2FFD9889C054}" srcId="{AAF13A3A-71EC-427B-9BFE-B8DF1DDF119F}" destId="{6519C4BE-878E-4DE6-80D0-9B7977E1FEBC}" srcOrd="3" destOrd="0" parTransId="{41A8D085-FF9D-4B35-8FBA-E3D63870F36E}" sibTransId="{97069FC4-215B-4E25-88F4-A104967987C9}"/>
    <dgm:cxn modelId="{08C25411-B17F-4878-9742-8A48FBBC42FE}" type="presOf" srcId="{AB093A87-043A-4265-85A9-47BDA4664A0F}" destId="{397528F3-D19F-4617-8ECD-E95F18B861D2}" srcOrd="0" destOrd="0" presId="urn:microsoft.com/office/officeart/2005/8/layout/hList6"/>
    <dgm:cxn modelId="{371E5DD8-E934-4573-A2AE-7423766FCCBA}" type="presParOf" srcId="{B42B7BCD-28D6-46DE-AA9D-63C95F9703A9}" destId="{1AC10096-D5C4-4436-9E70-5662389C9B4A}" srcOrd="0" destOrd="0" presId="urn:microsoft.com/office/officeart/2005/8/layout/hList6"/>
    <dgm:cxn modelId="{23B0CA60-6EDB-4AC5-83B5-E5183629C2A3}" type="presParOf" srcId="{B42B7BCD-28D6-46DE-AA9D-63C95F9703A9}" destId="{7E4CB158-9100-47CA-9297-BF40E7F8118E}" srcOrd="1" destOrd="0" presId="urn:microsoft.com/office/officeart/2005/8/layout/hList6"/>
    <dgm:cxn modelId="{9158D258-00E1-482C-9B36-D013FAE04BDA}" type="presParOf" srcId="{B42B7BCD-28D6-46DE-AA9D-63C95F9703A9}" destId="{397528F3-D19F-4617-8ECD-E95F18B861D2}" srcOrd="2" destOrd="0" presId="urn:microsoft.com/office/officeart/2005/8/layout/hList6"/>
    <dgm:cxn modelId="{ECC6E3BB-78F8-4BDA-9B9C-1B7DF4C87BCA}" type="presParOf" srcId="{B42B7BCD-28D6-46DE-AA9D-63C95F9703A9}" destId="{D4341731-84E6-4955-816A-89D72EE67D41}" srcOrd="3" destOrd="0" presId="urn:microsoft.com/office/officeart/2005/8/layout/hList6"/>
    <dgm:cxn modelId="{0B31E8CC-B447-4EEE-8E1F-19341782E415}" type="presParOf" srcId="{B42B7BCD-28D6-46DE-AA9D-63C95F9703A9}" destId="{BCBC4540-24CC-4C7C-A7C1-B12B1C1B89B3}" srcOrd="4" destOrd="0" presId="urn:microsoft.com/office/officeart/2005/8/layout/hList6"/>
    <dgm:cxn modelId="{CD80F6A1-6871-4DBD-859E-ECEB1E9F12AD}" type="presParOf" srcId="{B42B7BCD-28D6-46DE-AA9D-63C95F9703A9}" destId="{E0C9D961-988E-466E-BFCC-5578C906C2CB}" srcOrd="5" destOrd="0" presId="urn:microsoft.com/office/officeart/2005/8/layout/hList6"/>
    <dgm:cxn modelId="{01DEC219-A9F6-423E-88CC-63F47F14B565}" type="presParOf" srcId="{B42B7BCD-28D6-46DE-AA9D-63C95F9703A9}" destId="{7EF5C9B0-8C57-4C06-840E-8AACF657AAF8}"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15A10-2C3F-4698-B046-F01F33C0C13A}">
      <dsp:nvSpPr>
        <dsp:cNvPr id="0" name=""/>
        <dsp:cNvSpPr/>
      </dsp:nvSpPr>
      <dsp:spPr>
        <a:xfrm>
          <a:off x="330844" y="2323"/>
          <a:ext cx="5281910" cy="21127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rtl="0">
            <a:lnSpc>
              <a:spcPct val="90000"/>
            </a:lnSpc>
            <a:spcBef>
              <a:spcPct val="0"/>
            </a:spcBef>
            <a:spcAft>
              <a:spcPct val="35000"/>
            </a:spcAft>
          </a:pPr>
          <a:r>
            <a:rPr lang="en-US" sz="2600" kern="1200" dirty="0" smtClean="0"/>
            <a:t>I plan to live in the dorms on campus, and my living expenses are charted down below: </a:t>
          </a:r>
          <a:endParaRPr lang="en-US" sz="2600" kern="1200" dirty="0"/>
        </a:p>
      </dsp:txBody>
      <dsp:txXfrm>
        <a:off x="1387226" y="2323"/>
        <a:ext cx="3169146" cy="2112764"/>
      </dsp:txXfrm>
    </dsp:sp>
    <dsp:sp modelId="{95B2956D-AC39-4847-837F-68000C82D4BE}">
      <dsp:nvSpPr>
        <dsp:cNvPr id="0" name=""/>
        <dsp:cNvSpPr/>
      </dsp:nvSpPr>
      <dsp:spPr>
        <a:xfrm>
          <a:off x="330844" y="2410874"/>
          <a:ext cx="5281910" cy="21127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rtl="0">
            <a:lnSpc>
              <a:spcPct val="90000"/>
            </a:lnSpc>
            <a:spcBef>
              <a:spcPct val="0"/>
            </a:spcBef>
            <a:spcAft>
              <a:spcPct val="35000"/>
            </a:spcAft>
          </a:pPr>
          <a:r>
            <a:rPr lang="en-US" sz="2600" kern="1200" smtClean="0"/>
            <a:t>BRITTANY HALL Traditional/FYRE Shared Room for 2 in Suite or Studio Shared Room for 3 in Suite or Studio: </a:t>
          </a:r>
          <a:r>
            <a:rPr lang="en-US" sz="2600" b="1" kern="1200" smtClean="0"/>
            <a:t>$ 11,666.00</a:t>
          </a:r>
          <a:endParaRPr lang="en-US" sz="2600" kern="1200"/>
        </a:p>
      </dsp:txBody>
      <dsp:txXfrm>
        <a:off x="1387226" y="2410874"/>
        <a:ext cx="3169146" cy="21127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5B5B6-695B-4222-B674-DD71949F7E66}">
      <dsp:nvSpPr>
        <dsp:cNvPr id="0" name=""/>
        <dsp:cNvSpPr/>
      </dsp:nvSpPr>
      <dsp:spPr>
        <a:xfrm>
          <a:off x="0" y="633960"/>
          <a:ext cx="5486400" cy="302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022791-9D6D-4C16-9043-A9783E1A2901}">
      <dsp:nvSpPr>
        <dsp:cNvPr id="0" name=""/>
        <dsp:cNvSpPr/>
      </dsp:nvSpPr>
      <dsp:spPr>
        <a:xfrm>
          <a:off x="274320" y="456840"/>
          <a:ext cx="3840480" cy="3542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lvl="0" algn="l" defTabSz="533400" rtl="0">
            <a:lnSpc>
              <a:spcPct val="90000"/>
            </a:lnSpc>
            <a:spcBef>
              <a:spcPct val="0"/>
            </a:spcBef>
            <a:spcAft>
              <a:spcPct val="35000"/>
            </a:spcAft>
          </a:pPr>
          <a:r>
            <a:rPr lang="en-US" sz="1200" kern="1200" smtClean="0"/>
            <a:t>curriculum-related clubs</a:t>
          </a:r>
          <a:endParaRPr lang="en-US" sz="1200" kern="1200"/>
        </a:p>
      </dsp:txBody>
      <dsp:txXfrm>
        <a:off x="291613" y="474133"/>
        <a:ext cx="3805894" cy="319654"/>
      </dsp:txXfrm>
    </dsp:sp>
    <dsp:sp modelId="{C97DA139-9209-4EA9-95E9-081F1AE4C663}">
      <dsp:nvSpPr>
        <dsp:cNvPr id="0" name=""/>
        <dsp:cNvSpPr/>
      </dsp:nvSpPr>
      <dsp:spPr>
        <a:xfrm>
          <a:off x="0" y="1178280"/>
          <a:ext cx="5486400" cy="302400"/>
        </a:xfrm>
        <a:prstGeom prst="rect">
          <a:avLst/>
        </a:prstGeom>
        <a:solidFill>
          <a:schemeClr val="lt1">
            <a:alpha val="90000"/>
            <a:hueOff val="0"/>
            <a:satOff val="0"/>
            <a:lumOff val="0"/>
            <a:alphaOff val="0"/>
          </a:schemeClr>
        </a:solidFill>
        <a:ln w="25400" cap="flat" cmpd="sng" algn="ctr">
          <a:solidFill>
            <a:schemeClr val="accent4">
              <a:hueOff val="-1284672"/>
              <a:satOff val="-9620"/>
              <a:lumOff val="-275"/>
              <a:alphaOff val="0"/>
            </a:schemeClr>
          </a:solidFill>
          <a:prstDash val="solid"/>
        </a:ln>
        <a:effectLst/>
      </dsp:spPr>
      <dsp:style>
        <a:lnRef idx="2">
          <a:scrgbClr r="0" g="0" b="0"/>
        </a:lnRef>
        <a:fillRef idx="1">
          <a:scrgbClr r="0" g="0" b="0"/>
        </a:fillRef>
        <a:effectRef idx="0">
          <a:scrgbClr r="0" g="0" b="0"/>
        </a:effectRef>
        <a:fontRef idx="minor"/>
      </dsp:style>
    </dsp:sp>
    <dsp:sp modelId="{CD27904C-8674-4594-ADDA-89784F17CE00}">
      <dsp:nvSpPr>
        <dsp:cNvPr id="0" name=""/>
        <dsp:cNvSpPr/>
      </dsp:nvSpPr>
      <dsp:spPr>
        <a:xfrm>
          <a:off x="274320" y="1001160"/>
          <a:ext cx="3840480" cy="354240"/>
        </a:xfrm>
        <a:prstGeom prst="roundRect">
          <a:avLst/>
        </a:prstGeom>
        <a:solidFill>
          <a:schemeClr val="accent4">
            <a:hueOff val="-1284672"/>
            <a:satOff val="-9620"/>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lvl="0" algn="l" defTabSz="533400" rtl="0">
            <a:lnSpc>
              <a:spcPct val="90000"/>
            </a:lnSpc>
            <a:spcBef>
              <a:spcPct val="0"/>
            </a:spcBef>
            <a:spcAft>
              <a:spcPct val="35000"/>
            </a:spcAft>
          </a:pPr>
          <a:r>
            <a:rPr lang="en-US" sz="1200" kern="1200" smtClean="0"/>
            <a:t>political, religious, and ethnic groups</a:t>
          </a:r>
          <a:endParaRPr lang="en-US" sz="1200" kern="1200"/>
        </a:p>
      </dsp:txBody>
      <dsp:txXfrm>
        <a:off x="291613" y="1018453"/>
        <a:ext cx="3805894" cy="319654"/>
      </dsp:txXfrm>
    </dsp:sp>
    <dsp:sp modelId="{F3E13658-C17D-432E-89CC-AA2F200D8D6A}">
      <dsp:nvSpPr>
        <dsp:cNvPr id="0" name=""/>
        <dsp:cNvSpPr/>
      </dsp:nvSpPr>
      <dsp:spPr>
        <a:xfrm>
          <a:off x="0" y="1722600"/>
          <a:ext cx="5486400" cy="302400"/>
        </a:xfrm>
        <a:prstGeom prst="rect">
          <a:avLst/>
        </a:prstGeom>
        <a:solidFill>
          <a:schemeClr val="lt1">
            <a:alpha val="90000"/>
            <a:hueOff val="0"/>
            <a:satOff val="0"/>
            <a:lumOff val="0"/>
            <a:alphaOff val="0"/>
          </a:schemeClr>
        </a:solidFill>
        <a:ln w="25400" cap="flat" cmpd="sng" algn="ctr">
          <a:solidFill>
            <a:schemeClr val="accent4">
              <a:hueOff val="-2569344"/>
              <a:satOff val="-19240"/>
              <a:lumOff val="-549"/>
              <a:alphaOff val="0"/>
            </a:schemeClr>
          </a:solidFill>
          <a:prstDash val="solid"/>
        </a:ln>
        <a:effectLst/>
      </dsp:spPr>
      <dsp:style>
        <a:lnRef idx="2">
          <a:scrgbClr r="0" g="0" b="0"/>
        </a:lnRef>
        <a:fillRef idx="1">
          <a:scrgbClr r="0" g="0" b="0"/>
        </a:fillRef>
        <a:effectRef idx="0">
          <a:scrgbClr r="0" g="0" b="0"/>
        </a:effectRef>
        <a:fontRef idx="minor"/>
      </dsp:style>
    </dsp:sp>
    <dsp:sp modelId="{536E25E0-5463-499B-8B80-A5037E5EB6D4}">
      <dsp:nvSpPr>
        <dsp:cNvPr id="0" name=""/>
        <dsp:cNvSpPr/>
      </dsp:nvSpPr>
      <dsp:spPr>
        <a:xfrm>
          <a:off x="274320" y="1545480"/>
          <a:ext cx="3840480" cy="354240"/>
        </a:xfrm>
        <a:prstGeom prst="roundRect">
          <a:avLst/>
        </a:prstGeom>
        <a:solidFill>
          <a:schemeClr val="accent4">
            <a:hueOff val="-2569344"/>
            <a:satOff val="-19240"/>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lvl="0" algn="l" defTabSz="533400" rtl="0">
            <a:lnSpc>
              <a:spcPct val="90000"/>
            </a:lnSpc>
            <a:spcBef>
              <a:spcPct val="0"/>
            </a:spcBef>
            <a:spcAft>
              <a:spcPct val="35000"/>
            </a:spcAft>
          </a:pPr>
          <a:r>
            <a:rPr lang="en-US" sz="1200" kern="1200" smtClean="0"/>
            <a:t>fraternities and sororities</a:t>
          </a:r>
          <a:endParaRPr lang="en-US" sz="1200" kern="1200"/>
        </a:p>
      </dsp:txBody>
      <dsp:txXfrm>
        <a:off x="291613" y="1562773"/>
        <a:ext cx="3805894" cy="319654"/>
      </dsp:txXfrm>
    </dsp:sp>
    <dsp:sp modelId="{15C4BBDD-E239-40B4-85D6-FEF072D746CC}">
      <dsp:nvSpPr>
        <dsp:cNvPr id="0" name=""/>
        <dsp:cNvSpPr/>
      </dsp:nvSpPr>
      <dsp:spPr>
        <a:xfrm>
          <a:off x="0" y="2266919"/>
          <a:ext cx="5486400" cy="302400"/>
        </a:xfrm>
        <a:prstGeom prst="rect">
          <a:avLst/>
        </a:prstGeom>
        <a:solidFill>
          <a:schemeClr val="lt1">
            <a:alpha val="90000"/>
            <a:hueOff val="0"/>
            <a:satOff val="0"/>
            <a:lumOff val="0"/>
            <a:alphaOff val="0"/>
          </a:schemeClr>
        </a:solidFill>
        <a:ln w="25400" cap="flat" cmpd="sng" algn="ctr">
          <a:solidFill>
            <a:schemeClr val="accent4">
              <a:hueOff val="-3854017"/>
              <a:satOff val="-28861"/>
              <a:lumOff val="-824"/>
              <a:alphaOff val="0"/>
            </a:schemeClr>
          </a:solidFill>
          <a:prstDash val="solid"/>
        </a:ln>
        <a:effectLst/>
      </dsp:spPr>
      <dsp:style>
        <a:lnRef idx="2">
          <a:scrgbClr r="0" g="0" b="0"/>
        </a:lnRef>
        <a:fillRef idx="1">
          <a:scrgbClr r="0" g="0" b="0"/>
        </a:fillRef>
        <a:effectRef idx="0">
          <a:scrgbClr r="0" g="0" b="0"/>
        </a:effectRef>
        <a:fontRef idx="minor"/>
      </dsp:style>
    </dsp:sp>
    <dsp:sp modelId="{9EC3DD3D-232B-4ACB-BC4F-EE94F4D22EC7}">
      <dsp:nvSpPr>
        <dsp:cNvPr id="0" name=""/>
        <dsp:cNvSpPr/>
      </dsp:nvSpPr>
      <dsp:spPr>
        <a:xfrm>
          <a:off x="274320" y="2089800"/>
          <a:ext cx="3840480" cy="354240"/>
        </a:xfrm>
        <a:prstGeom prst="roundRect">
          <a:avLst/>
        </a:prstGeom>
        <a:solidFill>
          <a:schemeClr val="accent4">
            <a:hueOff val="-3854017"/>
            <a:satOff val="-28861"/>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lvl="0" algn="l" defTabSz="533400" rtl="0">
            <a:lnSpc>
              <a:spcPct val="90000"/>
            </a:lnSpc>
            <a:spcBef>
              <a:spcPct val="0"/>
            </a:spcBef>
            <a:spcAft>
              <a:spcPct val="35000"/>
            </a:spcAft>
          </a:pPr>
          <a:r>
            <a:rPr lang="en-US" sz="1200" kern="1200" smtClean="0"/>
            <a:t>student publications, including WNYU-FM</a:t>
          </a:r>
          <a:endParaRPr lang="en-US" sz="1200" kern="1200"/>
        </a:p>
      </dsp:txBody>
      <dsp:txXfrm>
        <a:off x="291613" y="2107093"/>
        <a:ext cx="3805894" cy="319654"/>
      </dsp:txXfrm>
    </dsp:sp>
    <dsp:sp modelId="{88F5E651-507B-43D3-8368-79C8B52F6705}">
      <dsp:nvSpPr>
        <dsp:cNvPr id="0" name=""/>
        <dsp:cNvSpPr/>
      </dsp:nvSpPr>
      <dsp:spPr>
        <a:xfrm>
          <a:off x="0" y="2811239"/>
          <a:ext cx="5486400" cy="302400"/>
        </a:xfrm>
        <a:prstGeom prst="rect">
          <a:avLst/>
        </a:prstGeom>
        <a:solidFill>
          <a:schemeClr val="lt1">
            <a:alpha val="90000"/>
            <a:hueOff val="0"/>
            <a:satOff val="0"/>
            <a:lumOff val="0"/>
            <a:alphaOff val="0"/>
          </a:schemeClr>
        </a:solidFill>
        <a:ln w="25400" cap="flat" cmpd="sng" algn="ctr">
          <a:solidFill>
            <a:schemeClr val="accent4">
              <a:hueOff val="-5138689"/>
              <a:satOff val="-38481"/>
              <a:lumOff val="-1098"/>
              <a:alphaOff val="0"/>
            </a:schemeClr>
          </a:solidFill>
          <a:prstDash val="solid"/>
        </a:ln>
        <a:effectLst/>
      </dsp:spPr>
      <dsp:style>
        <a:lnRef idx="2">
          <a:scrgbClr r="0" g="0" b="0"/>
        </a:lnRef>
        <a:fillRef idx="1">
          <a:scrgbClr r="0" g="0" b="0"/>
        </a:fillRef>
        <a:effectRef idx="0">
          <a:scrgbClr r="0" g="0" b="0"/>
        </a:effectRef>
        <a:fontRef idx="minor"/>
      </dsp:style>
    </dsp:sp>
    <dsp:sp modelId="{7989F841-E3D8-410A-9AFA-C5D626F2419F}">
      <dsp:nvSpPr>
        <dsp:cNvPr id="0" name=""/>
        <dsp:cNvSpPr/>
      </dsp:nvSpPr>
      <dsp:spPr>
        <a:xfrm>
          <a:off x="274320" y="2634119"/>
          <a:ext cx="3840480" cy="354240"/>
        </a:xfrm>
        <a:prstGeom prst="roundRect">
          <a:avLst/>
        </a:prstGeom>
        <a:solidFill>
          <a:schemeClr val="accent4">
            <a:hueOff val="-5138689"/>
            <a:satOff val="-3848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lvl="0" algn="l" defTabSz="533400" rtl="0">
            <a:lnSpc>
              <a:spcPct val="90000"/>
            </a:lnSpc>
            <a:spcBef>
              <a:spcPct val="0"/>
            </a:spcBef>
            <a:spcAft>
              <a:spcPct val="35000"/>
            </a:spcAft>
          </a:pPr>
          <a:r>
            <a:rPr lang="en-US" sz="1200" kern="1200" smtClean="0"/>
            <a:t>a wealth of music performance groups</a:t>
          </a:r>
          <a:endParaRPr lang="en-US" sz="1200" kern="1200"/>
        </a:p>
      </dsp:txBody>
      <dsp:txXfrm>
        <a:off x="291613" y="2651412"/>
        <a:ext cx="3805894" cy="319654"/>
      </dsp:txXfrm>
    </dsp:sp>
    <dsp:sp modelId="{C42648FB-6DE5-489A-B026-C3E1A5870F6D}">
      <dsp:nvSpPr>
        <dsp:cNvPr id="0" name=""/>
        <dsp:cNvSpPr/>
      </dsp:nvSpPr>
      <dsp:spPr>
        <a:xfrm>
          <a:off x="0" y="3355559"/>
          <a:ext cx="5486400" cy="302400"/>
        </a:xfrm>
        <a:prstGeom prst="rect">
          <a:avLst/>
        </a:prstGeom>
        <a:solidFill>
          <a:schemeClr val="lt1">
            <a:alpha val="90000"/>
            <a:hueOff val="0"/>
            <a:satOff val="0"/>
            <a:lumOff val="0"/>
            <a:alphaOff val="0"/>
          </a:schemeClr>
        </a:solidFill>
        <a:ln w="25400" cap="flat" cmpd="sng" algn="ctr">
          <a:solidFill>
            <a:schemeClr val="accent4">
              <a:hueOff val="-6423361"/>
              <a:satOff val="-48101"/>
              <a:lumOff val="-1373"/>
              <a:alphaOff val="0"/>
            </a:schemeClr>
          </a:solidFill>
          <a:prstDash val="solid"/>
        </a:ln>
        <a:effectLst/>
      </dsp:spPr>
      <dsp:style>
        <a:lnRef idx="2">
          <a:scrgbClr r="0" g="0" b="0"/>
        </a:lnRef>
        <a:fillRef idx="1">
          <a:scrgbClr r="0" g="0" b="0"/>
        </a:fillRef>
        <a:effectRef idx="0">
          <a:scrgbClr r="0" g="0" b="0"/>
        </a:effectRef>
        <a:fontRef idx="minor"/>
      </dsp:style>
    </dsp:sp>
    <dsp:sp modelId="{50543EB5-3360-4BCF-A6C9-B53740A59D73}">
      <dsp:nvSpPr>
        <dsp:cNvPr id="0" name=""/>
        <dsp:cNvSpPr/>
      </dsp:nvSpPr>
      <dsp:spPr>
        <a:xfrm>
          <a:off x="274320" y="3178439"/>
          <a:ext cx="3840480" cy="354240"/>
        </a:xfrm>
        <a:prstGeom prst="roundRect">
          <a:avLst/>
        </a:prstGeom>
        <a:solidFill>
          <a:schemeClr val="accent4">
            <a:hueOff val="-6423361"/>
            <a:satOff val="-48101"/>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lvl="0" algn="l" defTabSz="533400" rtl="0">
            <a:lnSpc>
              <a:spcPct val="90000"/>
            </a:lnSpc>
            <a:spcBef>
              <a:spcPct val="0"/>
            </a:spcBef>
            <a:spcAft>
              <a:spcPct val="35000"/>
            </a:spcAft>
          </a:pPr>
          <a:r>
            <a:rPr lang="en-US" sz="1200" kern="1200" smtClean="0"/>
            <a:t>and many other opportunities for students to enrich their academic lives with like-minded friends</a:t>
          </a:r>
          <a:endParaRPr lang="en-US" sz="1200" kern="1200"/>
        </a:p>
      </dsp:txBody>
      <dsp:txXfrm>
        <a:off x="291613" y="3195732"/>
        <a:ext cx="3805894" cy="319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10096-D5C4-4436-9E70-5662389C9B4A}">
      <dsp:nvSpPr>
        <dsp:cNvPr id="0" name=""/>
        <dsp:cNvSpPr/>
      </dsp:nvSpPr>
      <dsp:spPr>
        <a:xfrm rot="16200000">
          <a:off x="-1233359" y="1235453"/>
          <a:ext cx="4525963" cy="2055055"/>
        </a:xfrm>
        <a:prstGeom prst="flowChartManualOperation">
          <a:avLst/>
        </a:prstGeom>
        <a:gradFill rotWithShape="0">
          <a:gsLst>
            <a:gs pos="0">
              <a:schemeClr val="dk2">
                <a:hueOff val="0"/>
                <a:satOff val="0"/>
                <a:lumOff val="0"/>
                <a:alphaOff val="0"/>
                <a:tint val="30000"/>
                <a:satMod val="250000"/>
              </a:schemeClr>
            </a:gs>
            <a:gs pos="72000">
              <a:schemeClr val="dk2">
                <a:hueOff val="0"/>
                <a:satOff val="0"/>
                <a:lumOff val="0"/>
                <a:alphaOff val="0"/>
                <a:tint val="75000"/>
                <a:satMod val="210000"/>
              </a:schemeClr>
            </a:gs>
            <a:gs pos="100000">
              <a:schemeClr val="dk2">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9049" bIns="0" numCol="1" spcCol="1270" anchor="ctr" anchorCtr="0">
          <a:noAutofit/>
        </a:bodyPr>
        <a:lstStyle/>
        <a:p>
          <a:pPr lvl="0" algn="ctr" defTabSz="622300" rtl="0">
            <a:lnSpc>
              <a:spcPct val="90000"/>
            </a:lnSpc>
            <a:spcBef>
              <a:spcPct val="0"/>
            </a:spcBef>
            <a:spcAft>
              <a:spcPct val="35000"/>
            </a:spcAft>
          </a:pPr>
          <a:r>
            <a:rPr lang="en-US" sz="1400" b="1" kern="1200" dirty="0" smtClean="0"/>
            <a:t>Food service – One of the classics of campus jobs is work in the dining hall.  Students may serve food, clean tables, wash dishes, work at the cash register or check-in, etc.  With more and more dining options available on campuses, this area may include more potential jobs than ever.</a:t>
          </a:r>
          <a:endParaRPr lang="en-US" sz="1400" b="1" kern="1200" dirty="0"/>
        </a:p>
      </dsp:txBody>
      <dsp:txXfrm rot="5400000">
        <a:off x="2095" y="905192"/>
        <a:ext cx="2055055" cy="2715577"/>
      </dsp:txXfrm>
    </dsp:sp>
    <dsp:sp modelId="{397528F3-D19F-4617-8ECD-E95F18B861D2}">
      <dsp:nvSpPr>
        <dsp:cNvPr id="0" name=""/>
        <dsp:cNvSpPr/>
      </dsp:nvSpPr>
      <dsp:spPr>
        <a:xfrm rot="16200000">
          <a:off x="975825" y="1235453"/>
          <a:ext cx="4525963" cy="2055055"/>
        </a:xfrm>
        <a:prstGeom prst="flowChartManualOperation">
          <a:avLst/>
        </a:prstGeom>
        <a:gradFill rotWithShape="0">
          <a:gsLst>
            <a:gs pos="0">
              <a:schemeClr val="dk2">
                <a:hueOff val="0"/>
                <a:satOff val="0"/>
                <a:lumOff val="0"/>
                <a:alphaOff val="0"/>
                <a:tint val="30000"/>
                <a:satMod val="250000"/>
              </a:schemeClr>
            </a:gs>
            <a:gs pos="72000">
              <a:schemeClr val="dk2">
                <a:hueOff val="0"/>
                <a:satOff val="0"/>
                <a:lumOff val="0"/>
                <a:alphaOff val="0"/>
                <a:tint val="75000"/>
                <a:satMod val="210000"/>
              </a:schemeClr>
            </a:gs>
            <a:gs pos="100000">
              <a:schemeClr val="dk2">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9049" bIns="0" numCol="1" spcCol="1270" anchor="ctr" anchorCtr="0">
          <a:noAutofit/>
        </a:bodyPr>
        <a:lstStyle/>
        <a:p>
          <a:pPr lvl="0" algn="ctr" defTabSz="622300" rtl="0">
            <a:lnSpc>
              <a:spcPct val="90000"/>
            </a:lnSpc>
            <a:spcBef>
              <a:spcPct val="0"/>
            </a:spcBef>
            <a:spcAft>
              <a:spcPct val="35000"/>
            </a:spcAft>
          </a:pPr>
          <a:r>
            <a:rPr lang="en-US" sz="1400" b="1" kern="1200" dirty="0" smtClean="0"/>
            <a:t>Tutoring – If your student has an area of academic strength, she may be able to land a job with the academic support center tutoring other students.</a:t>
          </a:r>
          <a:endParaRPr lang="en-US" sz="1400" b="1" kern="1200" dirty="0"/>
        </a:p>
      </dsp:txBody>
      <dsp:txXfrm rot="5400000">
        <a:off x="2211279" y="905192"/>
        <a:ext cx="2055055" cy="2715577"/>
      </dsp:txXfrm>
    </dsp:sp>
    <dsp:sp modelId="{BCBC4540-24CC-4C7C-A7C1-B12B1C1B89B3}">
      <dsp:nvSpPr>
        <dsp:cNvPr id="0" name=""/>
        <dsp:cNvSpPr/>
      </dsp:nvSpPr>
      <dsp:spPr>
        <a:xfrm rot="16200000">
          <a:off x="3185011" y="1235453"/>
          <a:ext cx="4525963" cy="2055055"/>
        </a:xfrm>
        <a:prstGeom prst="flowChartManualOperation">
          <a:avLst/>
        </a:prstGeom>
        <a:gradFill rotWithShape="0">
          <a:gsLst>
            <a:gs pos="0">
              <a:schemeClr val="dk2">
                <a:hueOff val="0"/>
                <a:satOff val="0"/>
                <a:lumOff val="0"/>
                <a:alphaOff val="0"/>
                <a:tint val="30000"/>
                <a:satMod val="250000"/>
              </a:schemeClr>
            </a:gs>
            <a:gs pos="72000">
              <a:schemeClr val="dk2">
                <a:hueOff val="0"/>
                <a:satOff val="0"/>
                <a:lumOff val="0"/>
                <a:alphaOff val="0"/>
                <a:tint val="75000"/>
                <a:satMod val="210000"/>
              </a:schemeClr>
            </a:gs>
            <a:gs pos="100000">
              <a:schemeClr val="dk2">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9049" bIns="0" numCol="1" spcCol="1270" anchor="ctr" anchorCtr="0">
          <a:noAutofit/>
        </a:bodyPr>
        <a:lstStyle/>
        <a:p>
          <a:pPr lvl="0" algn="ctr" defTabSz="622300" rtl="0">
            <a:lnSpc>
              <a:spcPct val="90000"/>
            </a:lnSpc>
            <a:spcBef>
              <a:spcPct val="0"/>
            </a:spcBef>
            <a:spcAft>
              <a:spcPct val="35000"/>
            </a:spcAft>
          </a:pPr>
          <a:r>
            <a:rPr lang="en-US" sz="1400" b="1" i="0" kern="1200" dirty="0" smtClean="0"/>
            <a:t>Residence Assistant – Some students are assigned responsibilities in residence halls to supervise and counsel the students living on their floor.  These students often undergo significant training and then are either paid or receive a discount on their housing costs</a:t>
          </a:r>
          <a:r>
            <a:rPr lang="en-US" sz="1400" kern="1200" dirty="0" smtClean="0"/>
            <a:t>.</a:t>
          </a:r>
          <a:endParaRPr lang="en-US" sz="1400" kern="1200" dirty="0"/>
        </a:p>
      </dsp:txBody>
      <dsp:txXfrm rot="5400000">
        <a:off x="4420465" y="905192"/>
        <a:ext cx="2055055" cy="2715577"/>
      </dsp:txXfrm>
    </dsp:sp>
    <dsp:sp modelId="{7EF5C9B0-8C57-4C06-840E-8AACF657AAF8}">
      <dsp:nvSpPr>
        <dsp:cNvPr id="0" name=""/>
        <dsp:cNvSpPr/>
      </dsp:nvSpPr>
      <dsp:spPr>
        <a:xfrm rot="16200000">
          <a:off x="5394196" y="1235453"/>
          <a:ext cx="4525963" cy="2055055"/>
        </a:xfrm>
        <a:prstGeom prst="flowChartManualOperation">
          <a:avLst/>
        </a:prstGeom>
        <a:gradFill rotWithShape="0">
          <a:gsLst>
            <a:gs pos="0">
              <a:schemeClr val="dk2">
                <a:hueOff val="0"/>
                <a:satOff val="0"/>
                <a:lumOff val="0"/>
                <a:alphaOff val="0"/>
                <a:tint val="30000"/>
                <a:satMod val="250000"/>
              </a:schemeClr>
            </a:gs>
            <a:gs pos="72000">
              <a:schemeClr val="dk2">
                <a:hueOff val="0"/>
                <a:satOff val="0"/>
                <a:lumOff val="0"/>
                <a:alphaOff val="0"/>
                <a:tint val="75000"/>
                <a:satMod val="210000"/>
              </a:schemeClr>
            </a:gs>
            <a:gs pos="100000">
              <a:schemeClr val="dk2">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9049" bIns="0" numCol="1" spcCol="1270" anchor="ctr" anchorCtr="0">
          <a:noAutofit/>
        </a:bodyPr>
        <a:lstStyle/>
        <a:p>
          <a:pPr lvl="0" algn="ctr" defTabSz="622300" rtl="0">
            <a:lnSpc>
              <a:spcPct val="90000"/>
            </a:lnSpc>
            <a:spcBef>
              <a:spcPct val="0"/>
            </a:spcBef>
            <a:spcAft>
              <a:spcPct val="35000"/>
            </a:spcAft>
          </a:pPr>
          <a:r>
            <a:rPr lang="en-US" sz="1400" b="1" kern="1200" dirty="0" smtClean="0"/>
            <a:t>Library – The campus library often hires students to work at the check-out desk, shelve and organize books, etc.</a:t>
          </a:r>
          <a:endParaRPr lang="en-US" sz="1400" b="1" kern="1200" dirty="0"/>
        </a:p>
      </dsp:txBody>
      <dsp:txXfrm rot="5400000">
        <a:off x="6629650" y="905192"/>
        <a:ext cx="2055055" cy="271557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FCE3CA-0B12-486E-BF90-75DFF5A12E04}" type="datetimeFigureOut">
              <a:rPr lang="en-US" smtClean="0"/>
              <a:t>6/3/2015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42B101-E1D3-493C-95AE-6EF432402CD2}" type="slidenum">
              <a:rPr lang="en-US" smtClean="0"/>
              <a:t>‹#›</a:t>
            </a:fld>
            <a:endParaRPr lang="en-US" dirty="0"/>
          </a:p>
        </p:txBody>
      </p:sp>
    </p:spTree>
    <p:extLst>
      <p:ext uri="{BB962C8B-B14F-4D97-AF65-F5344CB8AC3E}">
        <p14:creationId xmlns:p14="http://schemas.microsoft.com/office/powerpoint/2010/main" val="372592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51CA810-01ED-4E34-88D3-FFDFB63647B6}" type="datetimeFigureOut">
              <a:rPr lang="en-US" smtClean="0"/>
              <a:t>6/3/2015</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5AACCF43-D4E0-48A9-BE20-2E3FE32C3B28}"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1CA810-01ED-4E34-88D3-FFDFB63647B6}" type="datetimeFigureOut">
              <a:rPr lang="en-US" smtClean="0"/>
              <a:t>6/3/2015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ACCF43-D4E0-48A9-BE20-2E3FE32C3B2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1CA810-01ED-4E34-88D3-FFDFB63647B6}" type="datetimeFigureOut">
              <a:rPr lang="en-US" smtClean="0"/>
              <a:t>6/3/2015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ACCF43-D4E0-48A9-BE20-2E3FE32C3B2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51CA810-01ED-4E34-88D3-FFDFB63647B6}" type="datetimeFigureOut">
              <a:rPr lang="en-US" smtClean="0"/>
              <a:t>6/3/2015</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5AACCF43-D4E0-48A9-BE20-2E3FE32C3B2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51CA810-01ED-4E34-88D3-FFDFB63647B6}" type="datetimeFigureOut">
              <a:rPr lang="en-US" smtClean="0"/>
              <a:t>6/3/2015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5AACCF43-D4E0-48A9-BE20-2E3FE32C3B28}" type="slidenum">
              <a:rPr lang="en-US" smtClean="0"/>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51CA810-01ED-4E34-88D3-FFDFB63647B6}" type="datetimeFigureOut">
              <a:rPr lang="en-US" smtClean="0"/>
              <a:t>6/3/2015</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5AACCF43-D4E0-48A9-BE20-2E3FE32C3B2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51CA810-01ED-4E34-88D3-FFDFB63647B6}" type="datetimeFigureOut">
              <a:rPr lang="en-US" smtClean="0"/>
              <a:t>6/3/2015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5AACCF43-D4E0-48A9-BE20-2E3FE32C3B28}" type="slidenum">
              <a:rPr lang="en-US" smtClean="0"/>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51CA810-01ED-4E34-88D3-FFDFB63647B6}" type="datetimeFigureOut">
              <a:rPr lang="en-US" smtClean="0"/>
              <a:t>6/3/2015</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ACCF43-D4E0-48A9-BE20-2E3FE32C3B2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1CA810-01ED-4E34-88D3-FFDFB63647B6}" type="datetimeFigureOut">
              <a:rPr lang="en-US" smtClean="0"/>
              <a:t>6/3/2015</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ACCF43-D4E0-48A9-BE20-2E3FE32C3B2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51CA810-01ED-4E34-88D3-FFDFB63647B6}" type="datetimeFigureOut">
              <a:rPr lang="en-US" smtClean="0"/>
              <a:t>6/3/2015</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ACCF43-D4E0-48A9-BE20-2E3FE32C3B2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D51CA810-01ED-4E34-88D3-FFDFB63647B6}" type="datetimeFigureOut">
              <a:rPr lang="en-US" smtClean="0"/>
              <a:t>6/3/2015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5AACCF43-D4E0-48A9-BE20-2E3FE32C3B28}" type="slidenum">
              <a:rPr lang="en-US" smtClean="0"/>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51CA810-01ED-4E34-88D3-FFDFB63647B6}" type="datetimeFigureOut">
              <a:rPr lang="en-US" smtClean="0"/>
              <a:t>6/3/2015</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AACCF43-D4E0-48A9-BE20-2E3FE32C3B28}" type="slidenum">
              <a:rPr lang="en-US" smtClean="0"/>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nyulocal.com/wp-content/uploads/2009/09/-chart.png" TargetMode="External"/><Relationship Id="rId7" Type="http://schemas.openxmlformats.org/officeDocument/2006/relationships/image" Target="../media/image25.jpeg"/><Relationship Id="rId2" Type="http://schemas.openxmlformats.org/officeDocument/2006/relationships/hyperlink" Target="http://www.nyu.edu/" TargetMode="External"/><Relationship Id="rId1" Type="http://schemas.openxmlformats.org/officeDocument/2006/relationships/slideLayout" Target="../slideLayouts/slideLayout2.xml"/><Relationship Id="rId6" Type="http://schemas.openxmlformats.org/officeDocument/2006/relationships/hyperlink" Target="http://ak-hdl.buzzfed.com/static/enhanced/webdr06/2013" TargetMode="External"/><Relationship Id="rId5" Type="http://schemas.openxmlformats.org/officeDocument/2006/relationships/hyperlink" Target="http://www.answers.com/" TargetMode="External"/><Relationship Id="rId4" Type="http://schemas.openxmlformats.org/officeDocument/2006/relationships/hyperlink" Target="http://www.google.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math.nyu.edu/courses/ug_course_descriptions.html#MATH-UA%20344" TargetMode="External"/><Relationship Id="rId3" Type="http://schemas.openxmlformats.org/officeDocument/2006/relationships/hyperlink" Target="http://math.nyu.edu/courses/ug_course_descriptions.html#MATH-UA 343" TargetMode="External"/><Relationship Id="rId7" Type="http://schemas.openxmlformats.org/officeDocument/2006/relationships/hyperlink" Target="http://math.nyu.edu/courses/ug_course_descriptions.html#MATH-UA%20326" TargetMode="External"/><Relationship Id="rId2" Type="http://schemas.openxmlformats.org/officeDocument/2006/relationships/hyperlink" Target="http://math.nyu.edu/courses/ug_course_descriptions.html#MATH-UA 325" TargetMode="External"/><Relationship Id="rId1" Type="http://schemas.openxmlformats.org/officeDocument/2006/relationships/slideLayout" Target="../slideLayouts/slideLayout4.xml"/><Relationship Id="rId6" Type="http://schemas.openxmlformats.org/officeDocument/2006/relationships/hyperlink" Target="http://math.nyu.edu/courses/ug_course_descriptions.html#MATH-UA%20282" TargetMode="External"/><Relationship Id="rId5" Type="http://schemas.openxmlformats.org/officeDocument/2006/relationships/hyperlink" Target="http://math.nyu.edu/courses/ug_course_descriptions.html#MATH-UA%20263" TargetMode="External"/><Relationship Id="rId4" Type="http://schemas.openxmlformats.org/officeDocument/2006/relationships/hyperlink" Target="http://math.nyu.edu/courses/ug_course_descriptions.html#MATH-UA%2025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52400"/>
            <a:ext cx="8458200" cy="1222375"/>
          </a:xfrm>
        </p:spPr>
        <p:txBody>
          <a:bodyPr>
            <a:noAutofit/>
          </a:bodyPr>
          <a:lstStyle/>
          <a:p>
            <a:pPr algn="ctr"/>
            <a:r>
              <a:rPr lang="en-US" sz="6000" b="1" u="sng"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New York University</a:t>
            </a:r>
            <a:endParaRPr lang="en-US" sz="6000" b="1" u="sng"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ubtitle 2"/>
          <p:cNvSpPr>
            <a:spLocks noGrp="1"/>
          </p:cNvSpPr>
          <p:nvPr>
            <p:ph type="subTitle" idx="1"/>
          </p:nvPr>
        </p:nvSpPr>
        <p:spPr>
          <a:xfrm>
            <a:off x="342900" y="5410200"/>
            <a:ext cx="8458200" cy="914400"/>
          </a:xfrm>
        </p:spPr>
        <p:txBody>
          <a:bodyPr>
            <a:normAutofit/>
          </a:bodyP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anose="02020603050405020304" pitchFamily="18" charset="-78"/>
                <a:cs typeface="Andalus" panose="02020603050405020304" pitchFamily="18" charset="-78"/>
              </a:rPr>
              <a:t>By: Malia Rodriguez, Period 3</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13766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dkUpDiag">
          <a:fgClr>
            <a:schemeClr val="accent5">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0"/>
            <a:ext cx="8458200" cy="990600"/>
          </a:xfrm>
        </p:spPr>
        <p:txBody>
          <a:bodyPr>
            <a:normAutofit/>
          </a:bodyPr>
          <a:lstStyle/>
          <a:p>
            <a:r>
              <a:rPr lang="en-US" sz="2400" dirty="0" smtClean="0">
                <a:latin typeface="Engravers MT" panose="02090707080505020304" pitchFamily="18" charset="0"/>
              </a:rPr>
              <a:t>English- Degree requirements and prerequisites</a:t>
            </a:r>
            <a:endParaRPr lang="en-US" sz="2400" dirty="0">
              <a:latin typeface="Engravers MT" panose="02090707080505020304" pitchFamily="18" charset="0"/>
            </a:endParaRPr>
          </a:p>
        </p:txBody>
      </p:sp>
      <p:sp>
        <p:nvSpPr>
          <p:cNvPr id="3" name="Text Placeholder 2"/>
          <p:cNvSpPr>
            <a:spLocks noGrp="1"/>
          </p:cNvSpPr>
          <p:nvPr>
            <p:ph type="body" idx="2"/>
          </p:nvPr>
        </p:nvSpPr>
        <p:spPr>
          <a:xfrm>
            <a:off x="457200" y="609600"/>
            <a:ext cx="3429000" cy="4800600"/>
          </a:xfrm>
        </p:spPr>
        <p:txBody>
          <a:bodyPr>
            <a:normAutofit fontScale="70000" lnSpcReduction="20000"/>
          </a:bodyPr>
          <a:lstStyle/>
          <a:p>
            <a:r>
              <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Degree</a:t>
            </a:r>
            <a:r>
              <a:rPr lang="en-US" sz="2400" b="1" dirty="0"/>
              <a:t> </a:t>
            </a:r>
            <a:r>
              <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Requirements</a:t>
            </a:r>
          </a:p>
          <a:p>
            <a:endParaRPr lang="en-US" sz="2200" dirty="0" smtClean="0">
              <a:latin typeface="+mj-lt"/>
            </a:endParaRPr>
          </a:p>
          <a:p>
            <a:r>
              <a:rPr lang="en-US" sz="2200" dirty="0" smtClean="0">
                <a:solidFill>
                  <a:schemeClr val="tx1"/>
                </a:solidFill>
                <a:latin typeface="+mj-lt"/>
              </a:rPr>
              <a:t>Serving </a:t>
            </a:r>
            <a:r>
              <a:rPr lang="en-US" sz="2200" dirty="0">
                <a:solidFill>
                  <a:schemeClr val="tx1"/>
                </a:solidFill>
                <a:latin typeface="+mj-lt"/>
              </a:rPr>
              <a:t>professionals with a wide variety of backgrounds and career goals, </a:t>
            </a:r>
            <a:r>
              <a:rPr lang="en-US" sz="2200" dirty="0" smtClean="0">
                <a:solidFill>
                  <a:schemeClr val="tx1"/>
                </a:solidFill>
                <a:latin typeface="+mj-lt"/>
              </a:rPr>
              <a:t>NYU offers </a:t>
            </a:r>
            <a:r>
              <a:rPr lang="en-US" sz="2200" dirty="0">
                <a:solidFill>
                  <a:schemeClr val="tx1"/>
                </a:solidFill>
                <a:latin typeface="+mj-lt"/>
              </a:rPr>
              <a:t>the following master's level curricula:</a:t>
            </a:r>
            <a:br>
              <a:rPr lang="en-US" sz="2200" dirty="0">
                <a:solidFill>
                  <a:schemeClr val="tx1"/>
                </a:solidFill>
                <a:latin typeface="+mj-lt"/>
              </a:rPr>
            </a:br>
            <a:r>
              <a:rPr lang="en-US" sz="2200" dirty="0">
                <a:solidFill>
                  <a:schemeClr val="tx1"/>
                </a:solidFill>
                <a:latin typeface="+mj-lt"/>
              </a:rPr>
              <a:t/>
            </a:r>
            <a:br>
              <a:rPr lang="en-US" sz="2200" dirty="0">
                <a:solidFill>
                  <a:schemeClr val="tx1"/>
                </a:solidFill>
                <a:latin typeface="+mj-lt"/>
              </a:rPr>
            </a:br>
            <a:r>
              <a:rPr lang="en-US" sz="2200" i="1" u="sng" dirty="0">
                <a:solidFill>
                  <a:schemeClr val="tx1"/>
                </a:solidFill>
                <a:latin typeface="+mj-lt"/>
              </a:rPr>
              <a:t>ENGL (36 credits) </a:t>
            </a:r>
            <a:r>
              <a:rPr lang="en-US" sz="2200" dirty="0">
                <a:solidFill>
                  <a:schemeClr val="tx1"/>
                </a:solidFill>
                <a:latin typeface="+mj-lt"/>
              </a:rPr>
              <a:t>is designed for:</a:t>
            </a:r>
          </a:p>
          <a:p>
            <a:r>
              <a:rPr lang="en-US" sz="2200" dirty="0">
                <a:solidFill>
                  <a:schemeClr val="tx1"/>
                </a:solidFill>
                <a:latin typeface="+mj-lt"/>
              </a:rPr>
              <a:t>Graduate students seeking a master's degree in Education combined with initial New York State certification as a secondary school English teacher. </a:t>
            </a:r>
          </a:p>
          <a:p>
            <a:r>
              <a:rPr lang="en-US" sz="2200" i="1" u="sng" dirty="0">
                <a:solidFill>
                  <a:schemeClr val="tx1"/>
                </a:solidFill>
                <a:latin typeface="+mj-lt"/>
              </a:rPr>
              <a:t>ENGC (36 credits) </a:t>
            </a:r>
            <a:r>
              <a:rPr lang="en-US" sz="2200" dirty="0">
                <a:solidFill>
                  <a:schemeClr val="tx1"/>
                </a:solidFill>
                <a:latin typeface="+mj-lt"/>
              </a:rPr>
              <a:t>is designed for:</a:t>
            </a:r>
          </a:p>
          <a:p>
            <a:r>
              <a:rPr lang="en-US" sz="2200" dirty="0">
                <a:solidFill>
                  <a:schemeClr val="tx1"/>
                </a:solidFill>
                <a:latin typeface="+mj-lt"/>
              </a:rPr>
              <a:t>Secondary school English teachers who have initial New York State certification and/or a New York City license and are seeking professional certification.</a:t>
            </a:r>
          </a:p>
          <a:p>
            <a:endParaRPr lang="en-US" sz="2200" dirty="0" smtClean="0">
              <a:latin typeface="+mj-lt"/>
            </a:endParaRPr>
          </a:p>
          <a:p>
            <a:pPr marL="342900" indent="-342900">
              <a:buClr>
                <a:schemeClr val="tx1"/>
              </a:buClr>
              <a:buFont typeface="Arial" panose="020B0604020202020204" pitchFamily="34" charset="0"/>
              <a:buChar char="•"/>
            </a:pPr>
            <a:r>
              <a:rPr lang="en-US" sz="2200" dirty="0" smtClean="0">
                <a:solidFill>
                  <a:schemeClr val="tx1"/>
                </a:solidFill>
                <a:latin typeface="+mj-lt"/>
              </a:rPr>
              <a:t>English is offered as a major at NYU, and the GPA needed to graduate is </a:t>
            </a:r>
            <a:r>
              <a:rPr lang="en-US" sz="2600" b="1" dirty="0" smtClean="0">
                <a:solidFill>
                  <a:schemeClr val="tx1"/>
                </a:solidFill>
                <a:latin typeface="+mj-lt"/>
              </a:rPr>
              <a:t>3.5</a:t>
            </a:r>
            <a:endParaRPr lang="en-US" sz="2600" b="1" dirty="0">
              <a:solidFill>
                <a:schemeClr val="tx1"/>
              </a:solidFill>
              <a:latin typeface="+mj-lt"/>
            </a:endParaRPr>
          </a:p>
        </p:txBody>
      </p:sp>
      <p:pic>
        <p:nvPicPr>
          <p:cNvPr id="2050" name="Picture 2" descr="http://www.vivecampus.com/nyu/img/NYU-ALI-english-stud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447800"/>
            <a:ext cx="50292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49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openDmnd">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sp3d extrusionH="57150">
              <a:bevelT w="57150" h="38100" prst="hardEdge"/>
            </a:sp3d>
          </a:bodyPr>
          <a:lstStyle/>
          <a:p>
            <a:pPr algn="ctr"/>
            <a:r>
              <a:rPr lang="en-US" sz="4800" b="1" i="1" dirty="0" smtClean="0">
                <a:solidFill>
                  <a:schemeClr val="tx1"/>
                </a:solidFill>
                <a:effectLst/>
                <a:latin typeface="Aparajita" panose="020B0604020202020204" pitchFamily="34" charset="0"/>
                <a:cs typeface="Aparajita" panose="020B0604020202020204" pitchFamily="34" charset="0"/>
              </a:rPr>
              <a:t>Pass or fail &amp; Online Classes</a:t>
            </a:r>
            <a:endParaRPr lang="en-US" sz="4800" b="1" i="1" dirty="0">
              <a:solidFill>
                <a:schemeClr val="tx1"/>
              </a:solidFill>
              <a:effectLst/>
              <a:latin typeface="Aparajita" panose="020B0604020202020204" pitchFamily="34" charset="0"/>
              <a:cs typeface="Aparajita" panose="020B0604020202020204" pitchFamily="34" charset="0"/>
            </a:endParaRPr>
          </a:p>
        </p:txBody>
      </p:sp>
      <p:sp>
        <p:nvSpPr>
          <p:cNvPr id="3" name="Content Placeholder 2"/>
          <p:cNvSpPr>
            <a:spLocks noGrp="1"/>
          </p:cNvSpPr>
          <p:nvPr>
            <p:ph idx="1"/>
          </p:nvPr>
        </p:nvSpPr>
        <p:spPr/>
        <p:txBody>
          <a:bodyPr>
            <a:normAutofit lnSpcReduction="10000"/>
          </a:bodyPr>
          <a:lstStyle/>
          <a:p>
            <a:r>
              <a:rPr lang="en-US" dirty="0" smtClean="0"/>
              <a:t>Students </a:t>
            </a:r>
            <a:r>
              <a:rPr lang="en-US" dirty="0"/>
              <a:t>may choose to take one class Pass/Fail each semester</a:t>
            </a:r>
            <a:r>
              <a:rPr lang="en-US" dirty="0" smtClean="0"/>
              <a:t>.</a:t>
            </a:r>
          </a:p>
          <a:p>
            <a:r>
              <a:rPr lang="en-US" dirty="0"/>
              <a:t>No more than 16 credits </a:t>
            </a:r>
            <a:r>
              <a:rPr lang="en-US" dirty="0" smtClean="0"/>
              <a:t>can be earned</a:t>
            </a:r>
          </a:p>
          <a:p>
            <a:r>
              <a:rPr lang="en-US" sz="2800" u="sng" dirty="0" smtClean="0">
                <a:solidFill>
                  <a:schemeClr val="tx1"/>
                </a:solidFill>
                <a:latin typeface="Engravers MT" panose="02090707080505020304" pitchFamily="18" charset="0"/>
              </a:rPr>
              <a:t>Class Options: </a:t>
            </a:r>
            <a:r>
              <a:rPr lang="en-US" dirty="0" smtClean="0"/>
              <a:t>Writing </a:t>
            </a:r>
            <a:r>
              <a:rPr lang="en-US" dirty="0"/>
              <a:t>I &amp; II, Cultural Foundations I, II &amp; II, Social Foundations I, II &amp; III). </a:t>
            </a:r>
            <a:endParaRPr lang="en-US" dirty="0" smtClean="0"/>
          </a:p>
          <a:p>
            <a:r>
              <a:rPr lang="en-US" sz="2800" u="sng" dirty="0" smtClean="0">
                <a:solidFill>
                  <a:schemeClr val="tx1"/>
                </a:solidFill>
                <a:latin typeface="Engravers MT" panose="02090707080505020304" pitchFamily="18" charset="0"/>
              </a:rPr>
              <a:t>Online Classes: </a:t>
            </a:r>
            <a:r>
              <a:rPr lang="en-US" dirty="0" smtClean="0"/>
              <a:t>Classes for English, Liberal Arts, Psychology, Social Science, and Astronomy majors are available online.</a:t>
            </a:r>
            <a:endParaRPr lang="en-US" sz="2800" u="sng" dirty="0">
              <a:latin typeface="Engravers MT" panose="02090707080505020304" pitchFamily="18" charset="0"/>
            </a:endParaRPr>
          </a:p>
          <a:p>
            <a:endParaRPr lang="en-US" dirty="0"/>
          </a:p>
        </p:txBody>
      </p:sp>
    </p:spTree>
    <p:extLst>
      <p:ext uri="{BB962C8B-B14F-4D97-AF65-F5344CB8AC3E}">
        <p14:creationId xmlns:p14="http://schemas.microsoft.com/office/powerpoint/2010/main" val="3668417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offers a Bachelor of arts)</a:t>
            </a:r>
            <a:endParaRPr lang="en-US" dirty="0"/>
          </a:p>
        </p:txBody>
      </p:sp>
      <p:sp>
        <p:nvSpPr>
          <p:cNvPr id="3" name="Text Placeholder 2"/>
          <p:cNvSpPr>
            <a:spLocks noGrp="1"/>
          </p:cNvSpPr>
          <p:nvPr>
            <p:ph type="body" idx="1"/>
          </p:nvPr>
        </p:nvSpPr>
        <p:spPr/>
        <p:txBody>
          <a:bodyPr>
            <a:noAutofit/>
          </a:bodyPr>
          <a:lstStyle/>
          <a:p>
            <a:pPr algn="ctr"/>
            <a:r>
              <a:rPr lang="en-US"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Bachelor of Arts</a:t>
            </a:r>
            <a:endParaRPr lang="en-US"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Text Placeholder 3"/>
          <p:cNvSpPr>
            <a:spLocks noGrp="1"/>
          </p:cNvSpPr>
          <p:nvPr>
            <p:ph type="body" sz="half" idx="3"/>
          </p:nvPr>
        </p:nvSpPr>
        <p:spPr/>
        <p:txBody>
          <a:bodyPr>
            <a:noAutofit/>
          </a:bodyPr>
          <a:lstStyle/>
          <a:p>
            <a:pPr algn="ctr"/>
            <a:r>
              <a:rPr lang="en-US"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Bachelor of science</a:t>
            </a:r>
            <a:endParaRPr lang="en-US"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sz="quarter" idx="2"/>
          </p:nvPr>
        </p:nvSpPr>
        <p:spPr/>
        <p:txBody>
          <a:bodyPr>
            <a:normAutofit fontScale="70000" lnSpcReduction="20000"/>
          </a:bodyPr>
          <a:lstStyle/>
          <a:p>
            <a:pPr marL="0" indent="0">
              <a:buNone/>
            </a:pPr>
            <a:r>
              <a:rPr lang="en-US" dirty="0"/>
              <a:t>A Bachelor of the Arts degree program provides students with a more expansive education, requiring fewer credits that are directly linked to a particular major. Instead, students are expected to earn credits in a variety of liberal arts subjects. Courses in the humanities, English, the social sciences and a foreign language are typically part of this degree program. Students can pick and choose from a broad array of courses to fulfill these requirements, allowing them greater flexibility to customize their education to match their individual goals and interests. Bachelor of Arts degrees are commonly offered in fields like English, art, music, modern languages and communication.</a:t>
            </a:r>
          </a:p>
        </p:txBody>
      </p:sp>
      <p:sp>
        <p:nvSpPr>
          <p:cNvPr id="6" name="Content Placeholder 5"/>
          <p:cNvSpPr>
            <a:spLocks noGrp="1"/>
          </p:cNvSpPr>
          <p:nvPr>
            <p:ph sz="quarter" idx="4"/>
          </p:nvPr>
        </p:nvSpPr>
        <p:spPr/>
        <p:txBody>
          <a:bodyPr>
            <a:normAutofit fontScale="77500" lnSpcReduction="20000"/>
          </a:bodyPr>
          <a:lstStyle/>
          <a:p>
            <a:pPr marL="0" indent="0">
              <a:buNone/>
            </a:pPr>
            <a:r>
              <a:rPr lang="en-US" dirty="0" smtClean="0"/>
              <a:t>Programs </a:t>
            </a:r>
            <a:r>
              <a:rPr lang="en-US" dirty="0"/>
              <a:t>resulting in a Bachelor of Science degree are generally more strictly focused on their subject matter, requiring more credits that are directly linked to the major. Students are expected to concentrate their academic energies on mastering the technical and practical facets of their field. They have fewer opportunities to explore topics outside of the subject of their major. Bachelor of Science degrees are usually offered in technical and scientific areas like computer science, nursing, mathematics, biochemistry, and physics.</a:t>
            </a:r>
          </a:p>
          <a:p>
            <a:endParaRPr lang="en-US" dirty="0"/>
          </a:p>
        </p:txBody>
      </p:sp>
      <p:sp>
        <p:nvSpPr>
          <p:cNvPr id="7" name="Up Arrow 6"/>
          <p:cNvSpPr/>
          <p:nvPr/>
        </p:nvSpPr>
        <p:spPr>
          <a:xfrm rot="18743745">
            <a:off x="3765752" y="4802920"/>
            <a:ext cx="473153" cy="762000"/>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31620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solidDmnd">
          <a:fgClr>
            <a:schemeClr val="accent3"/>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cap="none" dirty="0">
                <a:ln w="18000">
                  <a:solidFill>
                    <a:schemeClr val="accent2">
                      <a:satMod val="140000"/>
                    </a:schemeClr>
                  </a:solidFill>
                  <a:prstDash val="solid"/>
                  <a:miter lim="800000"/>
                </a:ln>
                <a:solidFill>
                  <a:schemeClr val="accent6">
                    <a:lumMod val="50000"/>
                  </a:schemeClr>
                </a:solidFill>
                <a:effectLst>
                  <a:outerShdw blurRad="25500" dist="23000" dir="7020000" algn="tl">
                    <a:srgbClr val="000000">
                      <a:alpha val="50000"/>
                    </a:srgbClr>
                  </a:outerShdw>
                </a:effectLst>
                <a:latin typeface="Engravers MT" panose="02090707080505020304" pitchFamily="18" charset="0"/>
              </a:rPr>
              <a:t>Additional</a:t>
            </a:r>
            <a:r>
              <a:rPr lang="en-US" dirty="0" smtClean="0"/>
              <a:t> </a:t>
            </a:r>
            <a:r>
              <a:rPr lang="en-US" sz="3200" b="1" cap="none" dirty="0">
                <a:ln w="18000">
                  <a:solidFill>
                    <a:schemeClr val="accent2">
                      <a:satMod val="140000"/>
                    </a:schemeClr>
                  </a:solidFill>
                  <a:prstDash val="solid"/>
                  <a:miter lim="800000"/>
                </a:ln>
                <a:solidFill>
                  <a:schemeClr val="accent6">
                    <a:lumMod val="50000"/>
                  </a:schemeClr>
                </a:solidFill>
                <a:effectLst>
                  <a:outerShdw blurRad="25500" dist="23000" dir="7020000" algn="tl">
                    <a:srgbClr val="000000">
                      <a:alpha val="50000"/>
                    </a:srgbClr>
                  </a:outerShdw>
                </a:effectLst>
                <a:latin typeface="Engravers MT" panose="02090707080505020304" pitchFamily="18" charset="0"/>
              </a:rPr>
              <a:t>Information</a:t>
            </a:r>
            <a:r>
              <a:rPr lang="en-US" dirty="0" smtClean="0"/>
              <a:t> (</a:t>
            </a:r>
            <a:r>
              <a:rPr lang="en-US" sz="3200" b="1" cap="none" dirty="0">
                <a:ln w="18000">
                  <a:solidFill>
                    <a:schemeClr val="accent2">
                      <a:satMod val="140000"/>
                    </a:schemeClr>
                  </a:solidFill>
                  <a:prstDash val="solid"/>
                  <a:miter lim="800000"/>
                </a:ln>
                <a:solidFill>
                  <a:schemeClr val="accent6">
                    <a:lumMod val="50000"/>
                  </a:schemeClr>
                </a:solidFill>
                <a:effectLst>
                  <a:outerShdw blurRad="25500" dist="23000" dir="7020000" algn="tl">
                    <a:srgbClr val="000000">
                      <a:alpha val="50000"/>
                    </a:srgbClr>
                  </a:outerShdw>
                </a:effectLst>
                <a:latin typeface="Engravers MT" panose="02090707080505020304" pitchFamily="18" charset="0"/>
              </a:rPr>
              <a:t>pt.2</a:t>
            </a:r>
            <a:r>
              <a:rPr lang="en-US" dirty="0" smtClean="0"/>
              <a:t>)</a:t>
            </a:r>
            <a:endParaRPr lang="en-US" dirty="0"/>
          </a:p>
        </p:txBody>
      </p:sp>
      <p:sp>
        <p:nvSpPr>
          <p:cNvPr id="3" name="Content Placeholder 2"/>
          <p:cNvSpPr>
            <a:spLocks noGrp="1"/>
          </p:cNvSpPr>
          <p:nvPr>
            <p:ph sz="half" idx="1"/>
          </p:nvPr>
        </p:nvSpPr>
        <p:spPr/>
        <p:txBody>
          <a:bodyPr>
            <a:normAutofit fontScale="92500" lnSpcReduction="10000"/>
          </a:bodyPr>
          <a:lstStyle/>
          <a:p>
            <a:pPr marL="0" indent="0" algn="ctr">
              <a:buNone/>
            </a:pPr>
            <a:r>
              <a:rPr 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Tutoring</a:t>
            </a:r>
            <a:r>
              <a:rPr lang="en-US" dirty="0" smtClean="0"/>
              <a:t> </a:t>
            </a:r>
            <a:r>
              <a:rPr lang="en-US"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On</a:t>
            </a:r>
            <a:r>
              <a:rPr lang="en-US" dirty="0" smtClean="0"/>
              <a:t> </a:t>
            </a:r>
            <a:r>
              <a:rPr lang="en-US"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Campus</a:t>
            </a:r>
          </a:p>
          <a:p>
            <a:pPr algn="ctr"/>
            <a:r>
              <a:rPr lang="en-US" dirty="0" smtClean="0">
                <a:solidFill>
                  <a:schemeClr val="tx1"/>
                </a:solidFill>
                <a:latin typeface="+mj-lt"/>
              </a:rPr>
              <a:t>Tutoring is available in the University Learning center on the Southeast Side of the campus. </a:t>
            </a:r>
          </a:p>
          <a:p>
            <a:pPr algn="ctr"/>
            <a:r>
              <a:rPr lang="en-US" dirty="0" smtClean="0">
                <a:solidFill>
                  <a:schemeClr val="tx1"/>
                </a:solidFill>
                <a:latin typeface="+mj-lt"/>
              </a:rPr>
              <a:t>Tutoring hours vary depending on the subject, but a tutor is available for every major.</a:t>
            </a:r>
            <a:endParaRPr lang="en-US" dirty="0">
              <a:ln w="12700">
                <a:solidFill>
                  <a:schemeClr val="tx2">
                    <a:lumMod val="75000"/>
                  </a:schemeClr>
                </a:solidFill>
                <a:prstDash val="solid"/>
              </a:ln>
              <a:pattFill prst="dkUpDiag">
                <a:fgClr>
                  <a:schemeClr val="tx2"/>
                </a:fgClr>
                <a:bgClr>
                  <a:schemeClr val="tx2">
                    <a:lumMod val="20000"/>
                    <a:lumOff val="80000"/>
                  </a:schemeClr>
                </a:bgClr>
              </a:pattFill>
              <a:latin typeface="+mj-lt"/>
            </a:endParaRPr>
          </a:p>
        </p:txBody>
      </p:sp>
      <p:sp>
        <p:nvSpPr>
          <p:cNvPr id="4" name="Content Placeholder 3"/>
          <p:cNvSpPr>
            <a:spLocks noGrp="1"/>
          </p:cNvSpPr>
          <p:nvPr>
            <p:ph sz="half" idx="2"/>
          </p:nvPr>
        </p:nvSpPr>
        <p:spPr/>
        <p:txBody>
          <a:bodyPr>
            <a:normAutofit fontScale="92500" lnSpcReduction="10000"/>
          </a:bodyPr>
          <a:lstStyle/>
          <a:p>
            <a:pPr marL="0" indent="0" algn="ctr">
              <a:buNone/>
            </a:pPr>
            <a:r>
              <a:rPr lang="en-US"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Academic</a:t>
            </a:r>
            <a:r>
              <a:rPr lang="en-US" dirty="0" smtClean="0"/>
              <a:t> </a:t>
            </a:r>
            <a:r>
              <a:rPr lang="en-US"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Advising</a:t>
            </a:r>
          </a:p>
          <a:p>
            <a:pPr algn="ctr"/>
            <a:r>
              <a:rPr lang="en-US" dirty="0" smtClean="0">
                <a:solidFill>
                  <a:schemeClr val="tx1"/>
                </a:solidFill>
                <a:latin typeface="+mj-lt"/>
              </a:rPr>
              <a:t>Academic Advising: </a:t>
            </a:r>
            <a:r>
              <a:rPr lang="en-US" dirty="0">
                <a:solidFill>
                  <a:schemeClr val="tx1"/>
                </a:solidFill>
                <a:latin typeface="+mj-lt"/>
              </a:rPr>
              <a:t>A</a:t>
            </a:r>
            <a:r>
              <a:rPr lang="en-US" dirty="0" smtClean="0">
                <a:solidFill>
                  <a:schemeClr val="tx1"/>
                </a:solidFill>
                <a:latin typeface="+mj-lt"/>
              </a:rPr>
              <a:t>n </a:t>
            </a:r>
            <a:r>
              <a:rPr lang="en-US" dirty="0">
                <a:solidFill>
                  <a:schemeClr val="tx1"/>
                </a:solidFill>
                <a:latin typeface="+mj-lt"/>
              </a:rPr>
              <a:t>opportunity to exchange information designed to help students reach their educational and career goals</a:t>
            </a:r>
            <a:r>
              <a:rPr lang="en-US" dirty="0" smtClean="0">
                <a:solidFill>
                  <a:schemeClr val="tx1"/>
                </a:solidFill>
                <a:latin typeface="+mj-lt"/>
              </a:rPr>
              <a:t>.</a:t>
            </a:r>
          </a:p>
          <a:p>
            <a:pPr algn="ctr"/>
            <a:r>
              <a:rPr lang="en-US" dirty="0" smtClean="0">
                <a:solidFill>
                  <a:schemeClr val="tx1"/>
                </a:solidFill>
                <a:latin typeface="+mj-lt"/>
              </a:rPr>
              <a:t>Academic Advising is available in the Main Office floor, and with the school counselors and Professors.</a:t>
            </a:r>
          </a:p>
          <a:p>
            <a:pPr marL="0" indent="0" algn="ctr">
              <a:buNone/>
            </a:pPr>
            <a:endParaRPr lang="en-US"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mj-lt"/>
            </a:endParaRPr>
          </a:p>
        </p:txBody>
      </p:sp>
    </p:spTree>
    <p:extLst>
      <p:ext uri="{BB962C8B-B14F-4D97-AF65-F5344CB8AC3E}">
        <p14:creationId xmlns:p14="http://schemas.microsoft.com/office/powerpoint/2010/main" val="39265294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odoni MT Black" panose="02070A03080606020203" pitchFamily="18" charset="0"/>
              </a:rPr>
              <a:t>Required and elective courses: </a:t>
            </a:r>
            <a:endParaRPr lang="en-US" dirty="0">
              <a:latin typeface="Bodoni MT Black" panose="02070A030806060202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1279220"/>
              </p:ext>
            </p:extLst>
          </p:nvPr>
        </p:nvGraphicFramePr>
        <p:xfrm>
          <a:off x="304800" y="1554163"/>
          <a:ext cx="8686800" cy="4942840"/>
        </p:xfrm>
        <a:graphic>
          <a:graphicData uri="http://schemas.openxmlformats.org/drawingml/2006/table">
            <a:tbl>
              <a:tblPr firstRow="1" bandRow="1">
                <a:tableStyleId>{21E4AEA4-8DFA-4A89-87EB-49C32662AFE0}</a:tableStyleId>
              </a:tblPr>
              <a:tblGrid>
                <a:gridCol w="4343400"/>
                <a:gridCol w="4343400"/>
              </a:tblGrid>
              <a:tr h="370840">
                <a:tc>
                  <a:txBody>
                    <a:bodyPr/>
                    <a:lstStyle/>
                    <a:p>
                      <a:pPr algn="ctr"/>
                      <a:r>
                        <a:rPr lang="en-US" dirty="0" smtClean="0"/>
                        <a:t>Required Classes</a:t>
                      </a:r>
                      <a:endParaRPr lang="en-US" dirty="0"/>
                    </a:p>
                  </a:txBody>
                  <a:tcPr/>
                </a:tc>
                <a:tc>
                  <a:txBody>
                    <a:bodyPr/>
                    <a:lstStyle/>
                    <a:p>
                      <a:pPr algn="ctr"/>
                      <a:r>
                        <a:rPr lang="en-US" dirty="0" smtClean="0"/>
                        <a:t>Elective Classes</a:t>
                      </a:r>
                      <a:endParaRPr lang="en-US" dirty="0"/>
                    </a:p>
                  </a:txBody>
                  <a:tcPr/>
                </a:tc>
              </a:tr>
              <a:tr h="1046797">
                <a:tc>
                  <a:txBody>
                    <a:bodyPr/>
                    <a:lstStyle/>
                    <a:p>
                      <a:pPr algn="ctr"/>
                      <a:r>
                        <a:rPr kumimoji="0" lang="en-US" b="0" i="0" u="none" strike="noStrike" kern="1200" dirty="0" smtClean="0">
                          <a:solidFill>
                            <a:schemeClr val="dk1"/>
                          </a:solidFill>
                          <a:effectLst/>
                          <a:latin typeface="+mn-lt"/>
                          <a:ea typeface="+mn-ea"/>
                          <a:cs typeface="+mn-cs"/>
                        </a:rPr>
                        <a:t/>
                      </a:r>
                      <a:br>
                        <a:rPr kumimoji="0" lang="en-US" b="0" i="0" u="none" strike="noStrike" kern="1200" dirty="0" smtClean="0">
                          <a:solidFill>
                            <a:schemeClr val="dk1"/>
                          </a:solidFill>
                          <a:effectLst/>
                          <a:latin typeface="+mn-lt"/>
                          <a:ea typeface="+mn-ea"/>
                          <a:cs typeface="+mn-cs"/>
                        </a:rPr>
                      </a:br>
                      <a:r>
                        <a:rPr kumimoji="0" lang="en-US" b="0" i="0" u="none" strike="noStrike" kern="1200" dirty="0" smtClean="0">
                          <a:solidFill>
                            <a:schemeClr val="dk1"/>
                          </a:solidFill>
                          <a:effectLst/>
                          <a:latin typeface="+mn-lt"/>
                          <a:ea typeface="+mn-ea"/>
                          <a:cs typeface="+mn-cs"/>
                        </a:rPr>
                        <a:t>Foundations of Finance - FINC-UB 9002 - 4 points</a:t>
                      </a:r>
                      <a:endParaRPr lang="en-US" dirty="0"/>
                    </a:p>
                  </a:txBody>
                  <a:tcPr anchor="ctr"/>
                </a:tc>
                <a:tc>
                  <a:txBody>
                    <a:bodyPr/>
                    <a:lstStyle/>
                    <a:p>
                      <a:pPr algn="ctr"/>
                      <a:r>
                        <a:rPr kumimoji="0" lang="en-US" b="0" i="0" u="none" strike="noStrike" kern="1200" dirty="0" smtClean="0">
                          <a:solidFill>
                            <a:schemeClr val="dk1"/>
                          </a:solidFill>
                          <a:effectLst/>
                          <a:latin typeface="+mn-lt"/>
                          <a:ea typeface="+mn-ea"/>
                          <a:cs typeface="+mn-cs"/>
                        </a:rPr>
                        <a:t/>
                      </a:r>
                      <a:br>
                        <a:rPr kumimoji="0" lang="en-US" b="0" i="0" u="none" strike="noStrike" kern="1200" dirty="0" smtClean="0">
                          <a:solidFill>
                            <a:schemeClr val="dk1"/>
                          </a:solidFill>
                          <a:effectLst/>
                          <a:latin typeface="+mn-lt"/>
                          <a:ea typeface="+mn-ea"/>
                          <a:cs typeface="+mn-cs"/>
                        </a:rPr>
                      </a:br>
                      <a:r>
                        <a:rPr kumimoji="0" lang="en-US" b="0" i="0" u="none" strike="noStrike" kern="1200" dirty="0" smtClean="0">
                          <a:solidFill>
                            <a:schemeClr val="dk1"/>
                          </a:solidFill>
                          <a:effectLst/>
                          <a:latin typeface="+mn-lt"/>
                          <a:ea typeface="+mn-ea"/>
                          <a:cs typeface="+mn-cs"/>
                        </a:rPr>
                        <a:t>Shakespeare: Text and Performance (Lecture &amp; Theatre Visits) - ITHEA-UT 70 - 4 points</a:t>
                      </a:r>
                      <a:endParaRPr lang="en-US" dirty="0"/>
                    </a:p>
                  </a:txBody>
                  <a:tcPr anchor="ctr"/>
                </a:tc>
              </a:tr>
              <a:tr h="370840">
                <a:tc>
                  <a:txBody>
                    <a:bodyPr/>
                    <a:lstStyle/>
                    <a:p>
                      <a:pPr algn="ctr"/>
                      <a:r>
                        <a:rPr kumimoji="0" lang="en-US" b="1" i="0" u="none" strike="noStrike" kern="1200" dirty="0" smtClean="0">
                          <a:solidFill>
                            <a:schemeClr val="dk1"/>
                          </a:solidFill>
                          <a:effectLst/>
                          <a:latin typeface="+mn-lt"/>
                          <a:ea typeface="+mn-ea"/>
                          <a:cs typeface="+mn-cs"/>
                        </a:rPr>
                        <a:t/>
                      </a:r>
                      <a:br>
                        <a:rPr kumimoji="0" lang="en-US" b="1" i="0" u="none" strike="noStrike" kern="1200" dirty="0" smtClean="0">
                          <a:solidFill>
                            <a:schemeClr val="dk1"/>
                          </a:solidFill>
                          <a:effectLst/>
                          <a:latin typeface="+mn-lt"/>
                          <a:ea typeface="+mn-ea"/>
                          <a:cs typeface="+mn-cs"/>
                        </a:rPr>
                      </a:br>
                      <a:r>
                        <a:rPr kumimoji="0" lang="en-US" b="0" i="0" u="none" strike="noStrike" kern="1200" dirty="0" smtClean="0">
                          <a:solidFill>
                            <a:schemeClr val="dk1"/>
                          </a:solidFill>
                          <a:effectLst/>
                          <a:latin typeface="+mn-lt"/>
                          <a:ea typeface="+mn-ea"/>
                          <a:cs typeface="+mn-cs"/>
                        </a:rPr>
                        <a:t>Introduction to Marketing - MKTG-UB 9001 - 4 points</a:t>
                      </a:r>
                      <a:endParaRPr lang="en-US" b="0" dirty="0"/>
                    </a:p>
                  </a:txBody>
                  <a:tcPr anchor="ctr"/>
                </a:tc>
                <a:tc>
                  <a:txBody>
                    <a:bodyPr/>
                    <a:lstStyle/>
                    <a:p>
                      <a:pPr algn="ctr"/>
                      <a:r>
                        <a:rPr kumimoji="0" lang="en-US" b="0" i="0" u="none" strike="noStrike" kern="1200" dirty="0" smtClean="0">
                          <a:solidFill>
                            <a:schemeClr val="dk1"/>
                          </a:solidFill>
                          <a:effectLst/>
                          <a:latin typeface="+mn-lt"/>
                          <a:ea typeface="+mn-ea"/>
                          <a:cs typeface="+mn-cs"/>
                        </a:rPr>
                        <a:t/>
                      </a:r>
                      <a:br>
                        <a:rPr kumimoji="0" lang="en-US" b="0" i="0" u="none" strike="noStrike" kern="1200" dirty="0" smtClean="0">
                          <a:solidFill>
                            <a:schemeClr val="dk1"/>
                          </a:solidFill>
                          <a:effectLst/>
                          <a:latin typeface="+mn-lt"/>
                          <a:ea typeface="+mn-ea"/>
                          <a:cs typeface="+mn-cs"/>
                        </a:rPr>
                      </a:br>
                      <a:r>
                        <a:rPr kumimoji="0" lang="en-US" b="0" i="0" u="none" strike="noStrike" kern="1200" dirty="0" smtClean="0">
                          <a:solidFill>
                            <a:schemeClr val="dk1"/>
                          </a:solidFill>
                          <a:effectLst/>
                          <a:latin typeface="+mn-lt"/>
                          <a:ea typeface="+mn-ea"/>
                          <a:cs typeface="+mn-cs"/>
                        </a:rPr>
                        <a:t>Creative Writing - CRWRI-UA 9815 - 4 points</a:t>
                      </a:r>
                      <a:endParaRPr lang="en-US" dirty="0"/>
                    </a:p>
                  </a:txBody>
                  <a:tcPr anchor="ctr"/>
                </a:tc>
              </a:tr>
              <a:tr h="370840">
                <a:tc>
                  <a:txBody>
                    <a:bodyPr/>
                    <a:lstStyle/>
                    <a:p>
                      <a:pPr algn="ctr"/>
                      <a:r>
                        <a:rPr kumimoji="0" lang="en-US" b="0" i="0" u="none" strike="noStrike" kern="1200" dirty="0" smtClean="0">
                          <a:solidFill>
                            <a:schemeClr val="dk1"/>
                          </a:solidFill>
                          <a:effectLst/>
                          <a:latin typeface="+mn-lt"/>
                          <a:ea typeface="+mn-ea"/>
                          <a:cs typeface="+mn-cs"/>
                        </a:rPr>
                        <a:t/>
                      </a:r>
                      <a:br>
                        <a:rPr kumimoji="0" lang="en-US" b="0" i="0" u="none" strike="noStrike" kern="1200" dirty="0" smtClean="0">
                          <a:solidFill>
                            <a:schemeClr val="dk1"/>
                          </a:solidFill>
                          <a:effectLst/>
                          <a:latin typeface="+mn-lt"/>
                          <a:ea typeface="+mn-ea"/>
                          <a:cs typeface="+mn-cs"/>
                        </a:rPr>
                      </a:br>
                      <a:r>
                        <a:rPr kumimoji="0" lang="en-US" b="0" i="0" u="none" strike="noStrike" kern="1200" dirty="0" smtClean="0">
                          <a:solidFill>
                            <a:schemeClr val="dk1"/>
                          </a:solidFill>
                          <a:effectLst/>
                          <a:latin typeface="+mn-lt"/>
                          <a:ea typeface="+mn-ea"/>
                          <a:cs typeface="+mn-cs"/>
                        </a:rPr>
                        <a:t>Principles of Biology II - BIOL-UA 9012 - 4 points (Lecture &amp; Recitation)</a:t>
                      </a:r>
                      <a:endParaRPr lang="en-US" dirty="0"/>
                    </a:p>
                  </a:txBody>
                  <a:tcPr anchor="ctr"/>
                </a:tc>
                <a:tc>
                  <a:txBody>
                    <a:bodyPr/>
                    <a:lstStyle/>
                    <a:p>
                      <a:pPr algn="ctr"/>
                      <a:r>
                        <a:rPr kumimoji="0" lang="en-US" b="0" i="0" u="none" strike="noStrike" kern="1200" dirty="0" smtClean="0">
                          <a:solidFill>
                            <a:schemeClr val="dk1"/>
                          </a:solidFill>
                          <a:effectLst/>
                          <a:latin typeface="+mn-lt"/>
                          <a:ea typeface="+mn-ea"/>
                          <a:cs typeface="+mn-cs"/>
                        </a:rPr>
                        <a:t/>
                      </a:r>
                      <a:br>
                        <a:rPr kumimoji="0" lang="en-US" b="0" i="0" u="none" strike="noStrike" kern="1200" dirty="0" smtClean="0">
                          <a:solidFill>
                            <a:schemeClr val="dk1"/>
                          </a:solidFill>
                          <a:effectLst/>
                          <a:latin typeface="+mn-lt"/>
                          <a:ea typeface="+mn-ea"/>
                          <a:cs typeface="+mn-cs"/>
                        </a:rPr>
                      </a:br>
                      <a:r>
                        <a:rPr kumimoji="0" lang="en-US" b="0" i="0" u="none" strike="noStrike" kern="1200" dirty="0" smtClean="0">
                          <a:solidFill>
                            <a:schemeClr val="dk1"/>
                          </a:solidFill>
                          <a:effectLst/>
                          <a:latin typeface="+mn-lt"/>
                          <a:ea typeface="+mn-ea"/>
                          <a:cs typeface="+mn-cs"/>
                        </a:rPr>
                        <a:t/>
                      </a:r>
                      <a:br>
                        <a:rPr kumimoji="0" lang="en-US" b="0" i="0" u="none" strike="noStrike" kern="1200" dirty="0" smtClean="0">
                          <a:solidFill>
                            <a:schemeClr val="dk1"/>
                          </a:solidFill>
                          <a:effectLst/>
                          <a:latin typeface="+mn-lt"/>
                          <a:ea typeface="+mn-ea"/>
                          <a:cs typeface="+mn-cs"/>
                        </a:rPr>
                      </a:br>
                      <a:r>
                        <a:rPr kumimoji="0" lang="en-US" b="0" i="0" u="none" strike="noStrike" kern="1200" dirty="0" smtClean="0">
                          <a:solidFill>
                            <a:schemeClr val="dk1"/>
                          </a:solidFill>
                          <a:effectLst/>
                          <a:latin typeface="+mn-lt"/>
                          <a:ea typeface="+mn-ea"/>
                          <a:cs typeface="+mn-cs"/>
                        </a:rPr>
                        <a:t>Ethics - PHIL-UA 9040 - 4 points</a:t>
                      </a:r>
                      <a:endParaRPr lang="en-US" dirty="0"/>
                    </a:p>
                  </a:txBody>
                  <a:tcPr anchor="ctr"/>
                </a:tc>
              </a:tr>
              <a:tr h="370840">
                <a:tc>
                  <a:txBody>
                    <a:bodyPr/>
                    <a:lstStyle/>
                    <a:p>
                      <a:pPr algn="ctr"/>
                      <a:r>
                        <a:rPr kumimoji="0" lang="en-US" b="1" i="0" u="none" strike="noStrike" kern="1200" dirty="0" smtClean="0">
                          <a:solidFill>
                            <a:schemeClr val="dk1"/>
                          </a:solidFill>
                          <a:effectLst/>
                          <a:latin typeface="+mn-lt"/>
                          <a:ea typeface="+mn-ea"/>
                          <a:cs typeface="+mn-cs"/>
                        </a:rPr>
                        <a:t/>
                      </a:r>
                      <a:br>
                        <a:rPr kumimoji="0" lang="en-US" b="1" i="0" u="none" strike="noStrike" kern="1200" dirty="0" smtClean="0">
                          <a:solidFill>
                            <a:schemeClr val="dk1"/>
                          </a:solidFill>
                          <a:effectLst/>
                          <a:latin typeface="+mn-lt"/>
                          <a:ea typeface="+mn-ea"/>
                          <a:cs typeface="+mn-cs"/>
                        </a:rPr>
                      </a:br>
                      <a:r>
                        <a:rPr kumimoji="0" lang="en-US" b="0" i="0" u="none" strike="noStrike" kern="1200" dirty="0" smtClean="0">
                          <a:solidFill>
                            <a:schemeClr val="dk1"/>
                          </a:solidFill>
                          <a:effectLst/>
                          <a:latin typeface="+mn-lt"/>
                          <a:ea typeface="+mn-ea"/>
                          <a:cs typeface="+mn-cs"/>
                        </a:rPr>
                        <a:t>Cultures and Contexts: Multinational Britain - CORE-UA 9549 - 4 points</a:t>
                      </a:r>
                      <a:endParaRPr lang="en-US" b="0" dirty="0"/>
                    </a:p>
                  </a:txBody>
                  <a:tcPr anchor="ctr"/>
                </a:tc>
                <a:tc>
                  <a:txBody>
                    <a:bodyPr/>
                    <a:lstStyle/>
                    <a:p>
                      <a:pPr algn="ctr"/>
                      <a:r>
                        <a:rPr kumimoji="0" lang="en-US" b="0" i="0" u="none" strike="noStrike" kern="1200" dirty="0" smtClean="0">
                          <a:solidFill>
                            <a:schemeClr val="dk1"/>
                          </a:solidFill>
                          <a:effectLst/>
                          <a:latin typeface="+mn-lt"/>
                          <a:ea typeface="+mn-ea"/>
                          <a:cs typeface="+mn-cs"/>
                        </a:rPr>
                        <a:t/>
                      </a:r>
                      <a:br>
                        <a:rPr kumimoji="0" lang="en-US" b="0" i="0" u="none" strike="noStrike" kern="1200" dirty="0" smtClean="0">
                          <a:solidFill>
                            <a:schemeClr val="dk1"/>
                          </a:solidFill>
                          <a:effectLst/>
                          <a:latin typeface="+mn-lt"/>
                          <a:ea typeface="+mn-ea"/>
                          <a:cs typeface="+mn-cs"/>
                        </a:rPr>
                      </a:br>
                      <a:r>
                        <a:rPr kumimoji="0" lang="en-US" b="0" i="0" u="none" strike="noStrike" kern="1200" dirty="0" smtClean="0">
                          <a:solidFill>
                            <a:schemeClr val="dk1"/>
                          </a:solidFill>
                          <a:effectLst/>
                          <a:latin typeface="+mn-lt"/>
                          <a:ea typeface="+mn-ea"/>
                          <a:cs typeface="+mn-cs"/>
                        </a:rPr>
                        <a:t>Human Development I - APSY-UE 9020 - 2 points</a:t>
                      </a:r>
                      <a:endParaRPr lang="en-US" dirty="0"/>
                    </a:p>
                  </a:txBody>
                  <a:tcPr anchor="ctr"/>
                </a:tc>
              </a:tr>
              <a:tr h="370840">
                <a:tc>
                  <a:txBody>
                    <a:bodyPr/>
                    <a:lstStyle/>
                    <a:p>
                      <a:pPr algn="ctr"/>
                      <a:r>
                        <a:rPr kumimoji="0" lang="en-US" b="0" i="0" u="none" strike="noStrike" kern="1200" dirty="0" smtClean="0">
                          <a:solidFill>
                            <a:schemeClr val="dk1"/>
                          </a:solidFill>
                          <a:effectLst/>
                          <a:latin typeface="+mn-lt"/>
                          <a:ea typeface="+mn-ea"/>
                          <a:cs typeface="+mn-cs"/>
                        </a:rPr>
                        <a:t/>
                      </a:r>
                      <a:br>
                        <a:rPr kumimoji="0" lang="en-US" b="0" i="0" u="none" strike="noStrike" kern="1200" dirty="0" smtClean="0">
                          <a:solidFill>
                            <a:schemeClr val="dk1"/>
                          </a:solidFill>
                          <a:effectLst/>
                          <a:latin typeface="+mn-lt"/>
                          <a:ea typeface="+mn-ea"/>
                          <a:cs typeface="+mn-cs"/>
                        </a:rPr>
                      </a:br>
                      <a:r>
                        <a:rPr kumimoji="0" lang="en-US" b="0" i="0" u="none" strike="noStrike" kern="1200" dirty="0" smtClean="0">
                          <a:solidFill>
                            <a:schemeClr val="dk1"/>
                          </a:solidFill>
                          <a:effectLst/>
                          <a:latin typeface="+mn-lt"/>
                          <a:ea typeface="+mn-ea"/>
                          <a:cs typeface="+mn-cs"/>
                        </a:rPr>
                        <a:t>Linear Algebra - MATH-UA 9140 - 4 points</a:t>
                      </a:r>
                      <a:endParaRPr lang="en-US" dirty="0"/>
                    </a:p>
                  </a:txBody>
                  <a:tcPr anchor="ctr"/>
                </a:tc>
                <a:tc>
                  <a:txBody>
                    <a:bodyPr/>
                    <a:lstStyle/>
                    <a:p>
                      <a:pPr algn="ctr"/>
                      <a:endParaRPr lang="en-US" dirty="0"/>
                    </a:p>
                  </a:txBody>
                  <a:tcPr anchor="ctr"/>
                </a:tc>
              </a:tr>
            </a:tbl>
          </a:graphicData>
        </a:graphic>
      </p:graphicFrame>
    </p:spTree>
    <p:extLst>
      <p:ext uri="{BB962C8B-B14F-4D97-AF65-F5344CB8AC3E}">
        <p14:creationId xmlns:p14="http://schemas.microsoft.com/office/powerpoint/2010/main" val="50868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7200" dirty="0" smtClean="0">
                <a:latin typeface="Bodoni MT Black" panose="02070A03080606020203" pitchFamily="18" charset="0"/>
              </a:rPr>
              <a:t>Careers</a:t>
            </a:r>
            <a:endParaRPr lang="en-US" sz="7200" dirty="0">
              <a:latin typeface="Bodoni MT Black" panose="02070A03080606020203" pitchFamily="18" charset="0"/>
            </a:endParaRPr>
          </a:p>
        </p:txBody>
      </p:sp>
      <p:sp>
        <p:nvSpPr>
          <p:cNvPr id="3" name="Title 2"/>
          <p:cNvSpPr>
            <a:spLocks noGrp="1"/>
          </p:cNvSpPr>
          <p:nvPr>
            <p:ph type="title"/>
          </p:nvPr>
        </p:nvSpPr>
        <p:spPr>
          <a:xfrm>
            <a:off x="1981200" y="2743200"/>
            <a:ext cx="6858000" cy="1184825"/>
          </a:xfrm>
        </p:spPr>
        <p:txBody>
          <a:bodyPr>
            <a:normAutofit fontScale="90000"/>
          </a:bodyPr>
          <a:lstStyle/>
          <a:p>
            <a:r>
              <a:rPr lang="en-US" dirty="0" smtClean="0"/>
              <a:t>English – (major information)</a:t>
            </a:r>
            <a:endParaRPr lang="en-US" dirty="0"/>
          </a:p>
        </p:txBody>
      </p:sp>
      <p:sp>
        <p:nvSpPr>
          <p:cNvPr id="4" name="TextBox 3"/>
          <p:cNvSpPr txBox="1"/>
          <p:nvPr/>
        </p:nvSpPr>
        <p:spPr>
          <a:xfrm>
            <a:off x="609600" y="3897086"/>
            <a:ext cx="8229600" cy="646331"/>
          </a:xfrm>
          <a:prstGeom prst="rect">
            <a:avLst/>
          </a:prstGeom>
          <a:noFill/>
        </p:spPr>
        <p:txBody>
          <a:bodyPr wrap="square" rtlCol="0">
            <a:spAutoFit/>
          </a:bodyPr>
          <a:lstStyle/>
          <a:p>
            <a:r>
              <a:rPr lang="en-US" dirty="0" smtClean="0"/>
              <a:t>Most classes for each major are available, except some exceptional Drama, Psychology , and Math courses, like Trigonometry and second level acting courses. </a:t>
            </a:r>
            <a:endParaRPr lang="en-US" dirty="0"/>
          </a:p>
        </p:txBody>
      </p:sp>
      <p:pic>
        <p:nvPicPr>
          <p:cNvPr id="1026" name="Picture 2" descr="http://ih.constantcontact.com/fs138/1102192535548/img/22.png?a=11125530162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2514600" cy="38075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4953000"/>
            <a:ext cx="7924800" cy="1200329"/>
          </a:xfrm>
          <a:prstGeom prst="rect">
            <a:avLst/>
          </a:prstGeom>
          <a:noFill/>
        </p:spPr>
        <p:txBody>
          <a:bodyPr wrap="square" rtlCol="0">
            <a:spAutoFit/>
          </a:bodyPr>
          <a:lstStyle/>
          <a:p>
            <a:r>
              <a:rPr lang="en-US" dirty="0" smtClean="0"/>
              <a:t>With my degree, I plan to pursue a career in Journalism, possibly for a popular newspaper company like </a:t>
            </a:r>
            <a:r>
              <a:rPr lang="en-US" i="1" u="sng" dirty="0" smtClean="0"/>
              <a:t>The New York Times. </a:t>
            </a:r>
            <a:r>
              <a:rPr lang="en-US" dirty="0" smtClean="0"/>
              <a:t>I hope that at NYU, I would be able to attend school and have every day be interesting and beneficial to my learning. </a:t>
            </a:r>
            <a:endParaRPr lang="en-US" i="1" u="sng" dirty="0"/>
          </a:p>
        </p:txBody>
      </p:sp>
    </p:spTree>
    <p:extLst>
      <p:ext uri="{BB962C8B-B14F-4D97-AF65-F5344CB8AC3E}">
        <p14:creationId xmlns:p14="http://schemas.microsoft.com/office/powerpoint/2010/main" val="237493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dkVert">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glow rad="139700">
              <a:schemeClr val="accent6">
                <a:satMod val="175000"/>
                <a:alpha val="40000"/>
              </a:schemeClr>
            </a:glow>
          </a:effectLst>
          <a:scene3d>
            <a:camera prst="orthographicFront"/>
            <a:lightRig rig="threePt" dir="t"/>
          </a:scene3d>
          <a:sp3d>
            <a:bevelT prst="relaxedInset"/>
          </a:sp3d>
        </p:spPr>
        <p:txBody>
          <a:bodyPr>
            <a:normAutofit fontScale="90000"/>
          </a:bodyPr>
          <a:lstStyle/>
          <a:p>
            <a:r>
              <a:rPr lang="en-US"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rPr>
              <a:t>Average and Overall Salary for Journalism</a:t>
            </a:r>
            <a:endParaRPr lang="en-US"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anose="02010803020104030203" pitchFamily="2" charset="-79"/>
              <a:cs typeface="Aharoni" panose="02010803020104030203" pitchFamily="2" charset="-79"/>
            </a:endParaRPr>
          </a:p>
        </p:txBody>
      </p:sp>
      <p:pic>
        <p:nvPicPr>
          <p:cNvPr id="2050" name="Picture 2" descr="http://www.pewresearch.org/files/2014/05/FT_14.05.15_WomenInJournalism_Salarie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9913" y="1447800"/>
            <a:ext cx="6924175" cy="4941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7431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Jokerman" panose="04090605060D06020702" pitchFamily="82" charset="0"/>
              </a:rPr>
              <a:t>Job opportunities- New York university</a:t>
            </a:r>
            <a:endParaRPr lang="en-US" dirty="0">
              <a:latin typeface="Jokerman" panose="04090605060D06020702" pitchFamily="8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0808452"/>
              </p:ext>
            </p:extLst>
          </p:nvPr>
        </p:nvGraphicFramePr>
        <p:xfrm>
          <a:off x="304800" y="1554163"/>
          <a:ext cx="8686800"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15893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8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1" cap="none" dirty="0" smtClean="0">
                <a:ln w="13462">
                  <a:solidFill>
                    <a:schemeClr val="bg1"/>
                  </a:solidFill>
                  <a:prstDash val="solid"/>
                </a:ln>
                <a:solidFill>
                  <a:schemeClr val="accent6">
                    <a:lumMod val="60000"/>
                    <a:lumOff val="40000"/>
                  </a:schemeClr>
                </a:solidFill>
                <a:effectLst>
                  <a:outerShdw dist="38100" dir="2700000" algn="bl" rotWithShape="0">
                    <a:schemeClr val="accent5"/>
                  </a:outerShdw>
                </a:effectLst>
              </a:rPr>
              <a:t>Tuition Rates and Expenses </a:t>
            </a:r>
            <a:endParaRPr lang="en-US" sz="4400" b="1" cap="none" dirty="0">
              <a:ln w="13462">
                <a:solidFill>
                  <a:schemeClr val="bg1"/>
                </a:solidFill>
                <a:prstDash val="solid"/>
              </a:ln>
              <a:solidFill>
                <a:schemeClr val="accent6">
                  <a:lumMod val="60000"/>
                  <a:lumOff val="40000"/>
                </a:schemeClr>
              </a:solidFill>
              <a:effectLst>
                <a:outerShdw dist="38100" dir="2700000" algn="bl" rotWithShape="0">
                  <a:schemeClr val="accent5"/>
                </a:outerShdw>
              </a:effectLst>
            </a:endParaRPr>
          </a:p>
        </p:txBody>
      </p:sp>
      <p:sp>
        <p:nvSpPr>
          <p:cNvPr id="4" name="Text Placeholder 3"/>
          <p:cNvSpPr>
            <a:spLocks noGrp="1"/>
          </p:cNvSpPr>
          <p:nvPr>
            <p:ph type="body" idx="2"/>
          </p:nvPr>
        </p:nvSpPr>
        <p:spPr/>
        <p:txBody>
          <a:bodyPr>
            <a:normAutofit/>
          </a:bodyPr>
          <a:lstStyle/>
          <a:p>
            <a:pPr algn="ctr"/>
            <a:r>
              <a:rPr lang="en-US" sz="2800" b="1" dirty="0" smtClean="0">
                <a:solidFill>
                  <a:schemeClr val="tx1"/>
                </a:solidFill>
              </a:rPr>
              <a:t>Other Expenses: </a:t>
            </a:r>
          </a:p>
          <a:p>
            <a:pPr algn="ctr"/>
            <a:endParaRPr lang="en-US" sz="2800" b="1" dirty="0" smtClean="0">
              <a:solidFill>
                <a:schemeClr val="tx1"/>
              </a:solidFill>
            </a:endParaRPr>
          </a:p>
        </p:txBody>
      </p:sp>
      <p:pic>
        <p:nvPicPr>
          <p:cNvPr id="1030" name="Picture 6" descr="http://nyulocal.com/wp-content/uploads/2009/09/tuition-chart.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575050" y="1184173"/>
            <a:ext cx="5340350" cy="36514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http://ak-hdl.buzzfed.com/static/enhanced/webdr06/2013/7/17/16/enhanced-buzz-21822-137409167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129530"/>
            <a:ext cx="1234440" cy="12344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k-hdl.buzzfed.com/static/enhanced/webdr06/2013/7/17/16/enhanced-buzz-21822-137409167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5729" y="5129530"/>
            <a:ext cx="1234440" cy="12344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431123267"/>
              </p:ext>
            </p:extLst>
          </p:nvPr>
        </p:nvGraphicFramePr>
        <p:xfrm>
          <a:off x="115252" y="1489710"/>
          <a:ext cx="3371850" cy="3040380"/>
        </p:xfrm>
        <a:graphic>
          <a:graphicData uri="http://schemas.openxmlformats.org/drawingml/2006/table">
            <a:tbl>
              <a:tblPr/>
              <a:tblGrid>
                <a:gridCol w="1685925"/>
                <a:gridCol w="1685925"/>
              </a:tblGrid>
              <a:tr h="0">
                <a:tc>
                  <a:txBody>
                    <a:bodyPr/>
                    <a:lstStyle/>
                    <a:p>
                      <a:pPr algn="l" fontAlgn="t"/>
                      <a:r>
                        <a:rPr lang="en-US">
                          <a:effectLst/>
                        </a:rPr>
                        <a:t>Total</a:t>
                      </a:r>
                    </a:p>
                  </a:txBody>
                  <a:tcPr marL="76200" marR="76200" marT="57150" marB="57150">
                    <a:lnL>
                      <a:noFill/>
                    </a:lnL>
                    <a:lnR>
                      <a:noFill/>
                    </a:lnR>
                    <a:lnT>
                      <a:noFill/>
                    </a:lnT>
                    <a:lnB>
                      <a:noFill/>
                    </a:lnB>
                  </a:tcPr>
                </a:tc>
                <a:tc>
                  <a:txBody>
                    <a:bodyPr/>
                    <a:lstStyle/>
                    <a:p>
                      <a:pPr algn="l" fontAlgn="t"/>
                      <a:r>
                        <a:rPr lang="en-US" b="1">
                          <a:effectLst/>
                        </a:rPr>
                        <a:t>$4,600 - $6,200</a:t>
                      </a:r>
                      <a:endParaRPr lang="en-US">
                        <a:effectLst/>
                      </a:endParaRPr>
                    </a:p>
                  </a:txBody>
                  <a:tcPr marL="76200" marR="76200" marT="57150" marB="57150">
                    <a:lnL>
                      <a:noFill/>
                    </a:lnL>
                    <a:lnR>
                      <a:noFill/>
                    </a:lnR>
                    <a:lnT>
                      <a:noFill/>
                    </a:lnT>
                    <a:lnB>
                      <a:noFill/>
                    </a:lnB>
                  </a:tcPr>
                </a:tc>
              </a:tr>
              <a:tr h="0">
                <a:tc>
                  <a:txBody>
                    <a:bodyPr/>
                    <a:lstStyle/>
                    <a:p>
                      <a:pPr algn="l" fontAlgn="t"/>
                      <a:r>
                        <a:rPr lang="en-US">
                          <a:effectLst/>
                        </a:rPr>
                        <a:t>Meals</a:t>
                      </a:r>
                    </a:p>
                  </a:txBody>
                  <a:tcPr marL="76200" marR="76200" marT="57150" marB="57150">
                    <a:lnL>
                      <a:noFill/>
                    </a:lnL>
                    <a:lnR>
                      <a:noFill/>
                    </a:lnR>
                    <a:lnT>
                      <a:noFill/>
                    </a:lnT>
                    <a:lnB>
                      <a:noFill/>
                    </a:lnB>
                  </a:tcPr>
                </a:tc>
                <a:tc>
                  <a:txBody>
                    <a:bodyPr/>
                    <a:lstStyle/>
                    <a:p>
                      <a:pPr algn="l" fontAlgn="t"/>
                      <a:r>
                        <a:rPr lang="en-US">
                          <a:effectLst/>
                        </a:rPr>
                        <a:t>$2,000 - $2,800</a:t>
                      </a:r>
                    </a:p>
                  </a:txBody>
                  <a:tcPr marL="76200" marR="76200" marT="57150" marB="57150">
                    <a:lnL>
                      <a:noFill/>
                    </a:lnL>
                    <a:lnR>
                      <a:noFill/>
                    </a:lnR>
                    <a:lnT>
                      <a:noFill/>
                    </a:lnT>
                    <a:lnB>
                      <a:noFill/>
                    </a:lnB>
                  </a:tcPr>
                </a:tc>
              </a:tr>
              <a:tr h="0">
                <a:tc>
                  <a:txBody>
                    <a:bodyPr/>
                    <a:lstStyle/>
                    <a:p>
                      <a:pPr algn="l" fontAlgn="t"/>
                      <a:r>
                        <a:rPr lang="en-US">
                          <a:effectLst/>
                        </a:rPr>
                        <a:t>Round-Trip Airfare</a:t>
                      </a:r>
                    </a:p>
                  </a:txBody>
                  <a:tcPr marL="76200" marR="76200" marT="57150" marB="57150">
                    <a:lnL>
                      <a:noFill/>
                    </a:lnL>
                    <a:lnR>
                      <a:noFill/>
                    </a:lnR>
                    <a:lnT>
                      <a:noFill/>
                    </a:lnT>
                    <a:lnB>
                      <a:noFill/>
                    </a:lnB>
                    <a:solidFill>
                      <a:srgbClr val="F2FAFB"/>
                    </a:solidFill>
                  </a:tcPr>
                </a:tc>
                <a:tc>
                  <a:txBody>
                    <a:bodyPr/>
                    <a:lstStyle/>
                    <a:p>
                      <a:pPr algn="l" fontAlgn="t"/>
                      <a:r>
                        <a:rPr lang="en-US">
                          <a:effectLst/>
                        </a:rPr>
                        <a:t>$700 - $1,000</a:t>
                      </a:r>
                    </a:p>
                  </a:txBody>
                  <a:tcPr marL="76200" marR="76200" marT="57150" marB="57150">
                    <a:lnL>
                      <a:noFill/>
                    </a:lnL>
                    <a:lnR>
                      <a:noFill/>
                    </a:lnR>
                    <a:lnT>
                      <a:noFill/>
                    </a:lnT>
                    <a:lnB>
                      <a:noFill/>
                    </a:lnB>
                    <a:solidFill>
                      <a:srgbClr val="F2FAFB"/>
                    </a:solidFill>
                  </a:tcPr>
                </a:tc>
              </a:tr>
              <a:tr h="0">
                <a:tc>
                  <a:txBody>
                    <a:bodyPr/>
                    <a:lstStyle/>
                    <a:p>
                      <a:pPr algn="l" fontAlgn="t"/>
                      <a:r>
                        <a:rPr lang="en-US">
                          <a:effectLst/>
                        </a:rPr>
                        <a:t>Books</a:t>
                      </a:r>
                    </a:p>
                  </a:txBody>
                  <a:tcPr marL="76200" marR="76200" marT="57150" marB="57150">
                    <a:lnL>
                      <a:noFill/>
                    </a:lnL>
                    <a:lnR>
                      <a:noFill/>
                    </a:lnR>
                    <a:lnT>
                      <a:noFill/>
                    </a:lnT>
                    <a:lnB>
                      <a:noFill/>
                    </a:lnB>
                  </a:tcPr>
                </a:tc>
                <a:tc>
                  <a:txBody>
                    <a:bodyPr/>
                    <a:lstStyle/>
                    <a:p>
                      <a:pPr algn="l" fontAlgn="t"/>
                      <a:r>
                        <a:rPr lang="en-US">
                          <a:effectLst/>
                        </a:rPr>
                        <a:t>$400</a:t>
                      </a:r>
                    </a:p>
                  </a:txBody>
                  <a:tcPr marL="76200" marR="76200" marT="57150" marB="57150">
                    <a:lnL>
                      <a:noFill/>
                    </a:lnL>
                    <a:lnR>
                      <a:noFill/>
                    </a:lnR>
                    <a:lnT>
                      <a:noFill/>
                    </a:lnT>
                    <a:lnB>
                      <a:noFill/>
                    </a:lnB>
                  </a:tcPr>
                </a:tc>
              </a:tr>
              <a:tr h="0">
                <a:tc>
                  <a:txBody>
                    <a:bodyPr/>
                    <a:lstStyle/>
                    <a:p>
                      <a:pPr algn="l" fontAlgn="t"/>
                      <a:r>
                        <a:rPr lang="en-US" dirty="0">
                          <a:effectLst/>
                        </a:rPr>
                        <a:t>Miscellaneous</a:t>
                      </a:r>
                    </a:p>
                  </a:txBody>
                  <a:tcPr marL="76200" marR="76200" marT="57150" marB="57150">
                    <a:lnL>
                      <a:noFill/>
                    </a:lnL>
                    <a:lnR>
                      <a:noFill/>
                    </a:lnR>
                    <a:lnT>
                      <a:noFill/>
                    </a:lnT>
                    <a:lnB>
                      <a:noFill/>
                    </a:lnB>
                    <a:solidFill>
                      <a:srgbClr val="F2FAFB"/>
                    </a:solidFill>
                  </a:tcPr>
                </a:tc>
                <a:tc>
                  <a:txBody>
                    <a:bodyPr/>
                    <a:lstStyle/>
                    <a:p>
                      <a:pPr algn="l" fontAlgn="t"/>
                      <a:r>
                        <a:rPr lang="en-US" dirty="0">
                          <a:effectLst/>
                        </a:rPr>
                        <a:t>$1,500 - $2,000</a:t>
                      </a:r>
                    </a:p>
                  </a:txBody>
                  <a:tcPr marL="76200" marR="76200" marT="57150" marB="57150">
                    <a:lnL>
                      <a:noFill/>
                    </a:lnL>
                    <a:lnR>
                      <a:noFill/>
                    </a:lnR>
                    <a:lnT>
                      <a:noFill/>
                    </a:lnT>
                    <a:lnB>
                      <a:noFill/>
                    </a:lnB>
                    <a:solidFill>
                      <a:srgbClr val="F2FAFB"/>
                    </a:solidFill>
                  </a:tcPr>
                </a:tc>
              </a:tr>
            </a:tbl>
          </a:graphicData>
        </a:graphic>
      </p:graphicFrame>
    </p:spTree>
    <p:extLst>
      <p:ext uri="{BB962C8B-B14F-4D97-AF65-F5344CB8AC3E}">
        <p14:creationId xmlns:p14="http://schemas.microsoft.com/office/powerpoint/2010/main" val="9945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prstTxWarp prst="textWave1">
              <a:avLst/>
            </a:prstTxWarp>
            <a:normAutofit/>
          </a:bodyPr>
          <a:lstStyle/>
          <a:p>
            <a:pPr algn="ctr"/>
            <a:r>
              <a:rPr lang="en-US" sz="1600" b="1" cap="none" dirty="0" smtClean="0">
                <a:ln w="12700" cmpd="sng">
                  <a:solidFill>
                    <a:schemeClr val="accent2"/>
                  </a:solidFill>
                  <a:prstDash val="solid"/>
                </a:ln>
                <a:solidFill>
                  <a:schemeClr val="accent6">
                    <a:lumMod val="75000"/>
                  </a:schemeClr>
                </a:solidFill>
                <a:effectLst>
                  <a:reflection blurRad="6350" stA="55000" endA="300" endPos="45500" dir="5400000" sy="-100000" algn="bl" rotWithShape="0"/>
                </a:effectLst>
              </a:rPr>
              <a:t>Loans and Grants</a:t>
            </a:r>
            <a:endParaRPr lang="en-US" sz="1600" b="1" cap="none" dirty="0">
              <a:ln w="12700" cmpd="sng">
                <a:solidFill>
                  <a:schemeClr val="accent2"/>
                </a:solidFill>
                <a:prstDash val="solid"/>
              </a:ln>
              <a:solidFill>
                <a:schemeClr val="accent6">
                  <a:lumMod val="75000"/>
                </a:schemeClr>
              </a:solidFill>
              <a:effectLst>
                <a:reflection blurRad="6350" stA="55000" endA="300" endPos="45500" dir="5400000" sy="-100000" algn="bl" rotWithShape="0"/>
              </a:effectLst>
            </a:endParaRPr>
          </a:p>
        </p:txBody>
      </p:sp>
      <p:sp>
        <p:nvSpPr>
          <p:cNvPr id="3" name="Text Placeholder 2"/>
          <p:cNvSpPr>
            <a:spLocks noGrp="1"/>
          </p:cNvSpPr>
          <p:nvPr>
            <p:ph type="body" idx="1"/>
          </p:nvPr>
        </p:nvSpPr>
        <p:spPr/>
        <p:txBody>
          <a:bodyPr>
            <a:normAutofit/>
          </a:bodyPr>
          <a:lstStyle/>
          <a:p>
            <a:pPr algn="ctr"/>
            <a:r>
              <a:rPr lang="en-US" sz="3200" dirty="0" err="1" smtClean="0">
                <a:latin typeface="abeatbyKai" panose="00000400000000000000" pitchFamily="2" charset="0"/>
              </a:rPr>
              <a:t>GRants</a:t>
            </a:r>
            <a:endParaRPr lang="en-US" sz="3200" dirty="0">
              <a:latin typeface="abeatbyKai" panose="00000400000000000000" pitchFamily="2" charset="0"/>
            </a:endParaRPr>
          </a:p>
        </p:txBody>
      </p:sp>
      <p:sp>
        <p:nvSpPr>
          <p:cNvPr id="4" name="Text Placeholder 3"/>
          <p:cNvSpPr>
            <a:spLocks noGrp="1"/>
          </p:cNvSpPr>
          <p:nvPr>
            <p:ph type="body" sz="half" idx="3"/>
          </p:nvPr>
        </p:nvSpPr>
        <p:spPr>
          <a:xfrm>
            <a:off x="4663321" y="666750"/>
            <a:ext cx="4292241" cy="639762"/>
          </a:xfrm>
        </p:spPr>
        <p:txBody>
          <a:bodyPr/>
          <a:lstStyle/>
          <a:p>
            <a:pPr algn="ctr"/>
            <a:r>
              <a:rPr lang="en-US" sz="3200" dirty="0" smtClean="0">
                <a:latin typeface="abeatbyKai" panose="00000400000000000000" pitchFamily="2" charset="0"/>
              </a:rPr>
              <a:t>Loans</a:t>
            </a:r>
            <a:endParaRPr lang="en-US" sz="3200" dirty="0">
              <a:latin typeface="abeatbyKai" panose="00000400000000000000" pitchFamily="2" charset="0"/>
            </a:endParaRPr>
          </a:p>
        </p:txBody>
      </p:sp>
      <p:sp>
        <p:nvSpPr>
          <p:cNvPr id="5" name="Content Placeholder 4"/>
          <p:cNvSpPr>
            <a:spLocks noGrp="1"/>
          </p:cNvSpPr>
          <p:nvPr>
            <p:ph sz="quarter" idx="2"/>
          </p:nvPr>
        </p:nvSpPr>
        <p:spPr>
          <a:xfrm>
            <a:off x="295561" y="1854086"/>
            <a:ext cx="4290556" cy="3941763"/>
          </a:xfrm>
        </p:spPr>
        <p:txBody>
          <a:bodyPr/>
          <a:lstStyle/>
          <a:p>
            <a:pPr marL="0" indent="0">
              <a:buNone/>
            </a:pPr>
            <a:r>
              <a:rPr lang="en-US" b="1" dirty="0"/>
              <a:t>Grants</a:t>
            </a:r>
            <a:r>
              <a:rPr lang="en-US" dirty="0"/>
              <a:t> are money you don't have to repay and are usually based on your financial need </a:t>
            </a:r>
          </a:p>
        </p:txBody>
      </p:sp>
      <p:sp>
        <p:nvSpPr>
          <p:cNvPr id="6" name="Content Placeholder 5"/>
          <p:cNvSpPr>
            <a:spLocks noGrp="1"/>
          </p:cNvSpPr>
          <p:nvPr>
            <p:ph sz="quarter" idx="4"/>
          </p:nvPr>
        </p:nvSpPr>
        <p:spPr>
          <a:xfrm>
            <a:off x="4663321" y="1854087"/>
            <a:ext cx="4288536" cy="3941763"/>
          </a:xfrm>
        </p:spPr>
        <p:txBody>
          <a:bodyPr/>
          <a:lstStyle/>
          <a:p>
            <a:pPr marL="0" indent="0">
              <a:buNone/>
            </a:pPr>
            <a:r>
              <a:rPr lang="en-US" b="1" dirty="0"/>
              <a:t>L</a:t>
            </a:r>
            <a:r>
              <a:rPr lang="en-US" b="1" dirty="0" smtClean="0"/>
              <a:t>oans</a:t>
            </a:r>
            <a:r>
              <a:rPr lang="en-US" dirty="0"/>
              <a:t> are money you borrow that you must pay back, usually with interest costs. </a:t>
            </a:r>
          </a:p>
        </p:txBody>
      </p:sp>
      <p:sp>
        <p:nvSpPr>
          <p:cNvPr id="7" name="TextBox 6"/>
          <p:cNvSpPr txBox="1"/>
          <p:nvPr/>
        </p:nvSpPr>
        <p:spPr>
          <a:xfrm>
            <a:off x="3810000" y="3139428"/>
            <a:ext cx="1524000" cy="461665"/>
          </a:xfrm>
          <a:prstGeom prst="rect">
            <a:avLst/>
          </a:prstGeom>
          <a:noFill/>
        </p:spPr>
        <p:txBody>
          <a:bodyPr wrap="square" rtlCol="0">
            <a:spAutoFit/>
          </a:bodyPr>
          <a:lstStyle/>
          <a:p>
            <a:pPr algn="ctr"/>
            <a:r>
              <a:rPr lang="en-US" sz="2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Qualifying</a:t>
            </a:r>
            <a:endPar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8" name="TextBox 7"/>
          <p:cNvSpPr txBox="1"/>
          <p:nvPr/>
        </p:nvSpPr>
        <p:spPr>
          <a:xfrm>
            <a:off x="876300" y="3824967"/>
            <a:ext cx="7391400" cy="1200329"/>
          </a:xfrm>
          <a:prstGeom prst="rect">
            <a:avLst/>
          </a:prstGeom>
          <a:noFill/>
        </p:spPr>
        <p:txBody>
          <a:bodyPr wrap="square" rtlCol="0">
            <a:spAutoFit/>
          </a:bodyPr>
          <a:lstStyle/>
          <a:p>
            <a:r>
              <a:rPr lang="en-US" dirty="0"/>
              <a:t>The difference between qualifying for loans and grants is that loans you borrow money from a bank and in order to qualify you need to pay in the time they give you to repay, a grant is like a scholarship and in order to qualify you need a good GPA or write an essay.</a:t>
            </a:r>
          </a:p>
        </p:txBody>
      </p:sp>
      <p:pic>
        <p:nvPicPr>
          <p:cNvPr id="1026" name="Picture 2" descr="http://photographygems.com/wp-content/uploads/2012/09/gra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088" y="-32657"/>
            <a:ext cx="1901825" cy="1901825"/>
          </a:xfrm>
          <a:prstGeom prst="ellipse">
            <a:avLst/>
          </a:prstGeom>
          <a:ln w="63500" cap="rnd">
            <a:solidFill>
              <a:srgbClr val="333333"/>
            </a:solidFill>
          </a:ln>
          <a:effectLst>
            <a:glow rad="139700">
              <a:schemeClr val="accent6">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54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838200"/>
          </a:xfrm>
        </p:spPr>
        <p:style>
          <a:lnRef idx="2">
            <a:schemeClr val="accent4"/>
          </a:lnRef>
          <a:fillRef idx="1">
            <a:schemeClr val="lt1"/>
          </a:fillRef>
          <a:effectRef idx="0">
            <a:schemeClr val="accent4"/>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dirty="0" smtClean="0">
                <a:ln w="11430"/>
                <a:solidFill>
                  <a:schemeClr val="accent6">
                    <a:lumMod val="40000"/>
                    <a:lumOff val="60000"/>
                  </a:schemeClr>
                </a:solidFill>
                <a:effectLst>
                  <a:outerShdw blurRad="50800" dist="39000" dir="5460000" algn="tl">
                    <a:srgbClr val="000000">
                      <a:alpha val="38000"/>
                    </a:srgbClr>
                  </a:outerShdw>
                </a:effectLst>
                <a:latin typeface="Forte" panose="03060902040502070203" pitchFamily="66" charset="0"/>
              </a:rPr>
              <a:t>Why NYU? </a:t>
            </a:r>
            <a:endParaRPr lang="en-US" sz="4800" b="1" cap="none" dirty="0">
              <a:ln w="11430"/>
              <a:solidFill>
                <a:schemeClr val="accent6">
                  <a:lumMod val="40000"/>
                  <a:lumOff val="60000"/>
                </a:schemeClr>
              </a:solidFill>
              <a:effectLst>
                <a:outerShdw blurRad="50800" dist="39000" dir="5460000" algn="tl">
                  <a:srgbClr val="000000">
                    <a:alpha val="38000"/>
                  </a:srgbClr>
                </a:outerShdw>
              </a:effectLst>
              <a:latin typeface="Forte" panose="03060902040502070203" pitchFamily="66" charset="0"/>
            </a:endParaRPr>
          </a:p>
        </p:txBody>
      </p:sp>
      <p:sp>
        <p:nvSpPr>
          <p:cNvPr id="3" name="Content Placeholder 2"/>
          <p:cNvSpPr>
            <a:spLocks noGrp="1"/>
          </p:cNvSpPr>
          <p:nvPr>
            <p:ph idx="1"/>
          </p:nvPr>
        </p:nvSpPr>
        <p:spPr>
          <a:solidFill>
            <a:schemeClr val="accent6">
              <a:lumMod val="40000"/>
              <a:lumOff val="60000"/>
            </a:schemeClr>
          </a:solidFill>
        </p:spPr>
        <p:txBody>
          <a:bodyPr>
            <a:normAutofit/>
          </a:bodyPr>
          <a:lstStyle/>
          <a:p>
            <a:r>
              <a:rPr lang="en-US" dirty="0" smtClean="0"/>
              <a:t>I chose New York University mainly because of it’s reputation. I have always cherished my schoolwork more than anything and I love that this school would provide a challenge for me. The alumni of New York University include several famous actors and musicians that I admire, such as Lady Gaga and Angelina Jolie.  I would hope by going to this school I would be as successful as some of them.</a:t>
            </a:r>
            <a:endParaRPr lang="en-US" dirty="0"/>
          </a:p>
        </p:txBody>
      </p:sp>
      <p:grpSp>
        <p:nvGrpSpPr>
          <p:cNvPr id="4" name="Group 3"/>
          <p:cNvGrpSpPr/>
          <p:nvPr/>
        </p:nvGrpSpPr>
        <p:grpSpPr>
          <a:xfrm>
            <a:off x="1113383" y="31173"/>
            <a:ext cx="6917234" cy="1452631"/>
            <a:chOff x="1143000" y="31173"/>
            <a:chExt cx="6917234" cy="1452631"/>
          </a:xfrm>
        </p:grpSpPr>
        <p:pic>
          <p:nvPicPr>
            <p:cNvPr id="2050" name="Picture 2" descr="http://upload.wikimedia.org/wikipedia/en/thumb/1/16/New_York_University_Seal.svg/1012px-New_York_University_Seal.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31173"/>
              <a:ext cx="1430834"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en/thumb/1/16/New_York_University_Seal.svg/1012px-New_York_University_Seal.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31173"/>
              <a:ext cx="1435608" cy="145263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698523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8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prstTxWarp prst="textCanDown">
              <a:avLst/>
            </a:prstTxWarp>
            <a:noAutofit/>
          </a:bodyPr>
          <a:lstStyle/>
          <a:p>
            <a:pPr algn="ctr"/>
            <a:r>
              <a:rPr lang="en-US" dirty="0" smtClean="0">
                <a:latin typeface="Fineliner Script" panose="02000000000000000000" pitchFamily="50" charset="0"/>
              </a:rPr>
              <a:t>Financial Aid</a:t>
            </a:r>
            <a:endParaRPr lang="en-US" dirty="0">
              <a:latin typeface="Fineliner Script" panose="02000000000000000000" pitchFamily="50" charset="0"/>
            </a:endParaRPr>
          </a:p>
        </p:txBody>
      </p:sp>
      <p:sp>
        <p:nvSpPr>
          <p:cNvPr id="3" name="Content Placeholder 2"/>
          <p:cNvSpPr>
            <a:spLocks noGrp="1"/>
          </p:cNvSpPr>
          <p:nvPr>
            <p:ph sz="half" idx="1"/>
          </p:nvPr>
        </p:nvSpPr>
        <p:spPr/>
        <p:txBody>
          <a:bodyPr/>
          <a:lstStyle/>
          <a:p>
            <a:r>
              <a:rPr lang="en-US" dirty="0" smtClean="0"/>
              <a:t>Where can I learn about this?</a:t>
            </a:r>
          </a:p>
          <a:p>
            <a:pPr>
              <a:buClr>
                <a:schemeClr val="tx1"/>
              </a:buClr>
              <a:buSzPct val="90000"/>
              <a:buFont typeface="Franklin Gothic Book" panose="020B0503020102020204" pitchFamily="34" charset="0"/>
              <a:buChar char="♥"/>
            </a:pPr>
            <a:r>
              <a:rPr lang="en-US" sz="2400" dirty="0" smtClean="0"/>
              <a:t>You can learn about Financial aid through your High School Counselor, or the Administration office at New York University.</a:t>
            </a:r>
            <a:endParaRPr lang="en-US" sz="2400" dirty="0"/>
          </a:p>
        </p:txBody>
      </p:sp>
      <p:sp>
        <p:nvSpPr>
          <p:cNvPr id="4" name="Content Placeholder 3"/>
          <p:cNvSpPr>
            <a:spLocks noGrp="1"/>
          </p:cNvSpPr>
          <p:nvPr>
            <p:ph sz="half" idx="2"/>
          </p:nvPr>
        </p:nvSpPr>
        <p:spPr/>
        <p:txBody>
          <a:bodyPr/>
          <a:lstStyle/>
          <a:p>
            <a:r>
              <a:rPr lang="en-US" dirty="0" smtClean="0"/>
              <a:t>When and how often do you have to apply?</a:t>
            </a:r>
          </a:p>
          <a:p>
            <a:pPr>
              <a:buClrTx/>
              <a:buSzPct val="90000"/>
              <a:buFont typeface="Franklin Gothic Book" panose="020B0503020102020204" pitchFamily="34" charset="0"/>
              <a:buChar char="♥"/>
            </a:pPr>
            <a:r>
              <a:rPr lang="en-US" dirty="0"/>
              <a:t> </a:t>
            </a:r>
            <a:r>
              <a:rPr lang="en-US" sz="2400" dirty="0"/>
              <a:t>To apply for </a:t>
            </a:r>
            <a:r>
              <a:rPr lang="en-US" sz="2400" b="1" i="1" dirty="0"/>
              <a:t>federal student aid</a:t>
            </a:r>
            <a:r>
              <a:rPr lang="en-US" sz="2400" dirty="0"/>
              <a:t>, you need to complete the </a:t>
            </a:r>
            <a:r>
              <a:rPr lang="en-US" sz="2400" b="1" i="1" dirty="0" smtClean="0"/>
              <a:t>FAFSA</a:t>
            </a:r>
            <a:r>
              <a:rPr lang="en-US" sz="2400" dirty="0"/>
              <a:t> or </a:t>
            </a:r>
            <a:r>
              <a:rPr lang="en-US" sz="2400" i="1" dirty="0"/>
              <a:t>Free Application for Federal Student Aid</a:t>
            </a:r>
            <a:r>
              <a:rPr lang="en-US" sz="2400" dirty="0" smtClean="0"/>
              <a:t>.</a:t>
            </a:r>
          </a:p>
          <a:p>
            <a:pPr>
              <a:buClrTx/>
              <a:buSzPct val="90000"/>
              <a:buFont typeface="Franklin Gothic Book" panose="020B0503020102020204" pitchFamily="34" charset="0"/>
              <a:buChar char="♥"/>
            </a:pPr>
            <a:r>
              <a:rPr lang="en-US" sz="2400" dirty="0" smtClean="0"/>
              <a:t>You have to apply for financial aid every semester at NYU.</a:t>
            </a:r>
            <a:endParaRPr lang="en-US" sz="2400" dirty="0"/>
          </a:p>
        </p:txBody>
      </p:sp>
      <p:pic>
        <p:nvPicPr>
          <p:cNvPr id="2050" name="Picture 2" descr="http://www.uscrossier.org/pullias/wp-content/uploads/2012/03/financial-aid-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7" y="4542040"/>
            <a:ext cx="2892425" cy="20843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4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750" fill="hold"/>
                                        <p:tgtEl>
                                          <p:spTgt spid="2050"/>
                                        </p:tgtEl>
                                        <p:attrNameLst>
                                          <p:attrName>ppt_w</p:attrName>
                                        </p:attrNameLst>
                                      </p:cBhvr>
                                      <p:tavLst>
                                        <p:tav tm="0">
                                          <p:val>
                                            <p:fltVal val="0"/>
                                          </p:val>
                                        </p:tav>
                                        <p:tav tm="100000">
                                          <p:val>
                                            <p:strVal val="#ppt_w"/>
                                          </p:val>
                                        </p:tav>
                                      </p:tavLst>
                                    </p:anim>
                                    <p:anim calcmode="lin" valueType="num">
                                      <p:cBhvr>
                                        <p:cTn id="8" dur="750" fill="hold"/>
                                        <p:tgtEl>
                                          <p:spTgt spid="2050"/>
                                        </p:tgtEl>
                                        <p:attrNameLst>
                                          <p:attrName>ppt_h</p:attrName>
                                        </p:attrNameLst>
                                      </p:cBhvr>
                                      <p:tavLst>
                                        <p:tav tm="0">
                                          <p:val>
                                            <p:fltVal val="0"/>
                                          </p:val>
                                        </p:tav>
                                        <p:tav tm="100000">
                                          <p:val>
                                            <p:strVal val="#ppt_h"/>
                                          </p:val>
                                        </p:tav>
                                      </p:tavLst>
                                    </p:anim>
                                    <p:anim calcmode="lin" valueType="num">
                                      <p:cBhvr>
                                        <p:cTn id="9" dur="750" fill="hold"/>
                                        <p:tgtEl>
                                          <p:spTgt spid="2050"/>
                                        </p:tgtEl>
                                        <p:attrNameLst>
                                          <p:attrName>style.rotation</p:attrName>
                                        </p:attrNameLst>
                                      </p:cBhvr>
                                      <p:tavLst>
                                        <p:tav tm="0">
                                          <p:val>
                                            <p:fltVal val="90"/>
                                          </p:val>
                                        </p:tav>
                                        <p:tav tm="100000">
                                          <p:val>
                                            <p:fltVal val="0"/>
                                          </p:val>
                                        </p:tav>
                                      </p:tavLst>
                                    </p:anim>
                                    <p:animEffect transition="in" filter="fade">
                                      <p:cBhvr>
                                        <p:cTn id="10" dur="75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i="1" dirty="0" smtClean="0">
                <a:latin typeface="Fineliner Script" panose="02000000000000000000" pitchFamily="50" charset="0"/>
              </a:rPr>
              <a:t>My Living plan and Expenses</a:t>
            </a:r>
            <a:endParaRPr lang="en-US" sz="4400" b="1" i="1" dirty="0">
              <a:latin typeface="Fineliner Script" panose="02000000000000000000" pitchFamily="50"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4307283"/>
              </p:ext>
            </p:extLst>
          </p:nvPr>
        </p:nvGraphicFramePr>
        <p:xfrm>
          <a:off x="304800" y="1554162"/>
          <a:ext cx="5943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www.homejelly.com/wp-content/uploads/2012/08/Flaired-up-dorm-ro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34744" y="2819400"/>
            <a:ext cx="3124199" cy="19800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0" y="5029200"/>
            <a:ext cx="2667000" cy="1200329"/>
          </a:xfrm>
          <a:prstGeom prst="rect">
            <a:avLst/>
          </a:prstGeom>
          <a:noFill/>
        </p:spPr>
        <p:txBody>
          <a:bodyPr wrap="square" rtlCol="0">
            <a:spAutoFit/>
          </a:bodyPr>
          <a:lstStyle/>
          <a:p>
            <a:r>
              <a:rPr lang="en-US" dirty="0" smtClean="0"/>
              <a:t>I plan to live with a roommate, and I will expect whoever comes my way!</a:t>
            </a:r>
            <a:endParaRPr lang="en-US" dirty="0"/>
          </a:p>
        </p:txBody>
      </p:sp>
    </p:spTree>
    <p:extLst>
      <p:ext uri="{BB962C8B-B14F-4D97-AF65-F5344CB8AC3E}">
        <p14:creationId xmlns:p14="http://schemas.microsoft.com/office/powerpoint/2010/main" val="174898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lstStyle/>
          <a:p>
            <a:pPr algn="ctr"/>
            <a:r>
              <a:rPr lang="en-US" b="1" cap="none" dirty="0" smtClean="0">
                <a:ln w="12700">
                  <a:solidFill>
                    <a:schemeClr val="tx2">
                      <a:lumMod val="75000"/>
                    </a:schemeClr>
                  </a:solidFill>
                  <a:prstDash val="solid"/>
                </a:ln>
                <a:solidFill>
                  <a:schemeClr val="accent1"/>
                </a:solidFill>
                <a:effectLst>
                  <a:outerShdw dist="38100" dir="2640000" algn="bl" rotWithShape="0">
                    <a:schemeClr val="tx2">
                      <a:lumMod val="75000"/>
                    </a:schemeClr>
                  </a:outerShdw>
                </a:effectLst>
                <a:latin typeface="Harrington" panose="04040505050A02020702" pitchFamily="82" charset="0"/>
              </a:rPr>
              <a:t>Social Activities</a:t>
            </a:r>
            <a:endParaRPr lang="en-US" b="1" cap="none" dirty="0">
              <a:ln w="12700">
                <a:solidFill>
                  <a:schemeClr val="tx2">
                    <a:lumMod val="75000"/>
                  </a:schemeClr>
                </a:solidFill>
                <a:prstDash val="solid"/>
              </a:ln>
              <a:solidFill>
                <a:schemeClr val="accent1"/>
              </a:solidFill>
              <a:effectLst>
                <a:outerShdw dist="38100" dir="2640000" algn="bl" rotWithShape="0">
                  <a:schemeClr val="tx2">
                    <a:lumMod val="75000"/>
                  </a:schemeClr>
                </a:outerShdw>
              </a:effectLst>
              <a:latin typeface="Harrington" panose="04040505050A02020702" pitchFamily="8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2118130"/>
              </p:ext>
            </p:extLst>
          </p:nvPr>
        </p:nvGraphicFramePr>
        <p:xfrm>
          <a:off x="1905000" y="1143000"/>
          <a:ext cx="5486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ttp://international.ucl.dk/files/2012/08/ucl_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4256" y="4953000"/>
            <a:ext cx="2635488" cy="17526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56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pPr algn="ctr"/>
            <a:r>
              <a:rPr lang="en-US" sz="4000" b="1"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8100000" algn="tr" rotWithShape="0">
                    <a:prstClr val="black">
                      <a:alpha val="40000"/>
                    </a:prstClr>
                  </a:outerShdw>
                </a:effectLst>
                <a:latin typeface="Harrington" panose="04040505050A02020702" pitchFamily="82" charset="0"/>
              </a:rPr>
              <a:t>Jobs Open on Campus</a:t>
            </a:r>
            <a:endParaRPr lang="en-US" sz="4000" b="1"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8100000" algn="tr" rotWithShape="0">
                  <a:prstClr val="black">
                    <a:alpha val="40000"/>
                  </a:prstClr>
                </a:outerShdw>
              </a:effectLst>
              <a:latin typeface="Harrington" panose="04040505050A02020702" pitchFamily="8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0936906"/>
              </p:ext>
            </p:extLst>
          </p:nvPr>
        </p:nvGraphicFramePr>
        <p:xfrm>
          <a:off x="304800" y="1554162"/>
          <a:ext cx="8686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230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Fineliner Script" panose="02000000000000000000" pitchFamily="50" charset="0"/>
              </a:rPr>
              <a:t>Transferring Rules</a:t>
            </a:r>
            <a:endParaRPr lang="en-US" sz="4400" b="1" dirty="0">
              <a:latin typeface="Fineliner Script" panose="02000000000000000000" pitchFamily="50" charset="0"/>
            </a:endParaRPr>
          </a:p>
        </p:txBody>
      </p:sp>
      <p:sp>
        <p:nvSpPr>
          <p:cNvPr id="3" name="Content Placeholder 2"/>
          <p:cNvSpPr>
            <a:spLocks noGrp="1"/>
          </p:cNvSpPr>
          <p:nvPr>
            <p:ph idx="1"/>
          </p:nvPr>
        </p:nvSpPr>
        <p:spPr/>
        <p:txBody>
          <a:bodyPr>
            <a:normAutofit/>
          </a:bodyPr>
          <a:lstStyle/>
          <a:p>
            <a:r>
              <a:rPr lang="en-US" sz="2800" dirty="0">
                <a:latin typeface="Aharoni" panose="02010803020104030203" pitchFamily="2" charset="-79"/>
                <a:cs typeface="Aharoni" panose="02010803020104030203" pitchFamily="2" charset="-79"/>
              </a:rPr>
              <a:t>To be eligible, you must be in at least your second semester of consecutive full-time study at your current NYU school or college. </a:t>
            </a:r>
            <a:endParaRPr lang="en-US" sz="2800" dirty="0" smtClean="0">
              <a:latin typeface="Aharoni" panose="02010803020104030203" pitchFamily="2" charset="-79"/>
              <a:cs typeface="Aharoni" panose="02010803020104030203" pitchFamily="2" charset="-79"/>
            </a:endParaRPr>
          </a:p>
          <a:p>
            <a:r>
              <a:rPr lang="en-US" sz="2800" dirty="0" smtClean="0">
                <a:latin typeface="Aharoni" panose="02010803020104030203" pitchFamily="2" charset="-79"/>
                <a:cs typeface="Aharoni" panose="02010803020104030203" pitchFamily="2" charset="-79"/>
              </a:rPr>
              <a:t>Transfer </a:t>
            </a:r>
            <a:r>
              <a:rPr lang="en-US" sz="2800" dirty="0">
                <a:latin typeface="Aharoni" panose="02010803020104030203" pitchFamily="2" charset="-79"/>
                <a:cs typeface="Aharoni" panose="02010803020104030203" pitchFamily="2" charset="-79"/>
              </a:rPr>
              <a:t>admission for students currently in their first full-time semester of college work is highly competitive. </a:t>
            </a:r>
          </a:p>
        </p:txBody>
      </p:sp>
      <p:pic>
        <p:nvPicPr>
          <p:cNvPr id="5122" name="Picture 2" descr="http://emojipedia.org/wp-content/uploads/2013/08/113-waving-hand-sign.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0" y="3817143"/>
            <a:ext cx="2667000" cy="2667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64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122"/>
                                        </p:tgtEl>
                                        <p:attrNameLst>
                                          <p:attrName>r</p:attrName>
                                        </p:attrNameLst>
                                      </p:cBhvr>
                                    </p:animRot>
                                    <p:animRot by="-240000">
                                      <p:cBhvr>
                                        <p:cTn id="7" dur="200" fill="hold">
                                          <p:stCondLst>
                                            <p:cond delay="200"/>
                                          </p:stCondLst>
                                        </p:cTn>
                                        <p:tgtEl>
                                          <p:spTgt spid="5122"/>
                                        </p:tgtEl>
                                        <p:attrNameLst>
                                          <p:attrName>r</p:attrName>
                                        </p:attrNameLst>
                                      </p:cBhvr>
                                    </p:animRot>
                                    <p:animRot by="240000">
                                      <p:cBhvr>
                                        <p:cTn id="8" dur="200" fill="hold">
                                          <p:stCondLst>
                                            <p:cond delay="400"/>
                                          </p:stCondLst>
                                        </p:cTn>
                                        <p:tgtEl>
                                          <p:spTgt spid="5122"/>
                                        </p:tgtEl>
                                        <p:attrNameLst>
                                          <p:attrName>r</p:attrName>
                                        </p:attrNameLst>
                                      </p:cBhvr>
                                    </p:animRot>
                                    <p:animRot by="-240000">
                                      <p:cBhvr>
                                        <p:cTn id="9" dur="200" fill="hold">
                                          <p:stCondLst>
                                            <p:cond delay="600"/>
                                          </p:stCondLst>
                                        </p:cTn>
                                        <p:tgtEl>
                                          <p:spTgt spid="5122"/>
                                        </p:tgtEl>
                                        <p:attrNameLst>
                                          <p:attrName>r</p:attrName>
                                        </p:attrNameLst>
                                      </p:cBhvr>
                                    </p:animRot>
                                    <p:animRot by="120000">
                                      <p:cBhvr>
                                        <p:cTn id="10" dur="200" fill="hold">
                                          <p:stCondLst>
                                            <p:cond delay="800"/>
                                          </p:stCondLst>
                                        </p:cTn>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dirty="0" smtClean="0">
                <a:solidFill>
                  <a:schemeClr val="tx1"/>
                </a:solidFill>
                <a:latin typeface="Astron Boy Video" pitchFamily="2" charset="0"/>
              </a:rPr>
              <a:t>Changing majors</a:t>
            </a:r>
            <a:endParaRPr lang="en-US" sz="5400" dirty="0">
              <a:solidFill>
                <a:schemeClr val="tx1"/>
              </a:solidFill>
              <a:latin typeface="Astron Boy Video" pitchFamily="2" charset="0"/>
            </a:endParaRPr>
          </a:p>
        </p:txBody>
      </p:sp>
      <p:sp>
        <p:nvSpPr>
          <p:cNvPr id="3" name="Content Placeholder 2"/>
          <p:cNvSpPr>
            <a:spLocks noGrp="1"/>
          </p:cNvSpPr>
          <p:nvPr>
            <p:ph idx="1"/>
          </p:nvPr>
        </p:nvSpPr>
        <p:spPr>
          <a:prstGeom prst="pentagon">
            <a:avLst/>
          </a:prstGeom>
        </p:spPr>
        <p:style>
          <a:lnRef idx="2">
            <a:schemeClr val="accent4"/>
          </a:lnRef>
          <a:fillRef idx="1">
            <a:schemeClr val="lt1"/>
          </a:fillRef>
          <a:effectRef idx="0">
            <a:schemeClr val="accent4"/>
          </a:effectRef>
          <a:fontRef idx="minor">
            <a:schemeClr val="dk1"/>
          </a:fontRef>
        </p:style>
        <p:txBody>
          <a:bodyPr/>
          <a:lstStyle/>
          <a:p>
            <a:pPr marL="0" indent="0" algn="ctr">
              <a:buNone/>
            </a:pPr>
            <a:r>
              <a:rPr lang="en-US" dirty="0" smtClean="0">
                <a:solidFill>
                  <a:schemeClr val="tx1"/>
                </a:solidFill>
              </a:rPr>
              <a:t>Freshman students must </a:t>
            </a:r>
            <a:r>
              <a:rPr lang="en-US" dirty="0">
                <a:solidFill>
                  <a:schemeClr val="tx1"/>
                </a:solidFill>
              </a:rPr>
              <a:t>c</a:t>
            </a:r>
            <a:r>
              <a:rPr lang="en-US" dirty="0" smtClean="0">
                <a:solidFill>
                  <a:schemeClr val="tx1"/>
                </a:solidFill>
              </a:rPr>
              <a:t>omplete </a:t>
            </a:r>
            <a:r>
              <a:rPr lang="en-US" dirty="0">
                <a:solidFill>
                  <a:schemeClr val="tx1"/>
                </a:solidFill>
              </a:rPr>
              <a:t>the </a:t>
            </a:r>
            <a:r>
              <a:rPr lang="en-US" u="sng" dirty="0">
                <a:solidFill>
                  <a:schemeClr val="tx1"/>
                </a:solidFill>
              </a:rPr>
              <a:t>Departmental Program </a:t>
            </a:r>
            <a:r>
              <a:rPr lang="en-US" u="sng" dirty="0" smtClean="0">
                <a:solidFill>
                  <a:schemeClr val="tx1"/>
                </a:solidFill>
              </a:rPr>
              <a:t>Transfer </a:t>
            </a:r>
            <a:r>
              <a:rPr lang="en-US" dirty="0" smtClean="0">
                <a:solidFill>
                  <a:schemeClr val="tx1"/>
                </a:solidFill>
              </a:rPr>
              <a:t>form to be able to switch majors. The process takes about 3 weeks. </a:t>
            </a:r>
            <a:endParaRPr lang="en-US" u="sng" dirty="0">
              <a:solidFill>
                <a:schemeClr val="tx1"/>
              </a:solidFill>
            </a:endParaRPr>
          </a:p>
        </p:txBody>
      </p:sp>
      <p:pic>
        <p:nvPicPr>
          <p:cNvPr id="6146" name="Picture 2" descr="http://emojipedia.org/wp-content/uploads/2013/08/160x160x93-sparkles.png.pagespeed.ic.cg1U093gXA.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1676400"/>
            <a:ext cx="1143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emojipedia.org/wp-content/uploads/2013/08/160x160x93-sparkles.png.pagespeed.ic.cg1U093gXA.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8600" y="5375048"/>
            <a:ext cx="1143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emojipedia.org/wp-content/uploads/2013/08/160x160x93-sparkles.png.pagespeed.ic.cg1U093gXA.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8600" y="1676399"/>
            <a:ext cx="1143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emojipedia.org/wp-content/uploads/2013/08/160x160x93-sparkles.png.pagespeed.ic.cg1U093gXA.jpg"/>
          <p:cNvPicPr>
            <a:picLocks noChangeAspect="1" noChangeArrowheads="1"/>
          </p:cNvPicPr>
          <p:nvPr/>
        </p:nvPicPr>
        <p:blipFill>
          <a:blip r:embed="rId2">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152400" y="5375048"/>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2329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7031" r="7031"/>
          <a:stretch>
            <a:fillRect/>
          </a:stretch>
        </p:blipFill>
        <p:spPr/>
      </p:pic>
      <p:sp>
        <p:nvSpPr>
          <p:cNvPr id="3" name="Title 2"/>
          <p:cNvSpPr>
            <a:spLocks noGrp="1"/>
          </p:cNvSpPr>
          <p:nvPr>
            <p:ph type="title"/>
          </p:nvPr>
        </p:nvSpPr>
        <p:spPr/>
        <p:txBody>
          <a:bodyPr>
            <a:noAutofit/>
          </a:bodyPr>
          <a:lstStyle/>
          <a:p>
            <a:r>
              <a:rPr lang="en-US" sz="3200" dirty="0" smtClean="0">
                <a:latin typeface="Aharoni" panose="02010803020104030203" pitchFamily="2" charset="-79"/>
                <a:cs typeface="Aharoni" panose="02010803020104030203" pitchFamily="2" charset="-79"/>
              </a:rPr>
              <a:t>Common majors</a:t>
            </a:r>
            <a:endParaRPr lang="en-US" sz="3200" dirty="0">
              <a:latin typeface="Aharoni" panose="02010803020104030203" pitchFamily="2" charset="-79"/>
              <a:cs typeface="Aharoni" panose="02010803020104030203" pitchFamily="2" charset="-79"/>
            </a:endParaRPr>
          </a:p>
        </p:txBody>
      </p:sp>
      <p:sp>
        <p:nvSpPr>
          <p:cNvPr id="4" name="Text Placeholder 3"/>
          <p:cNvSpPr>
            <a:spLocks noGrp="1"/>
          </p:cNvSpPr>
          <p:nvPr>
            <p:ph type="body" sz="half" idx="2"/>
          </p:nvPr>
        </p:nvSpPr>
        <p:spPr/>
        <p:txBody>
          <a:bodyPr>
            <a:normAutofit/>
          </a:bodyPr>
          <a:lstStyle/>
          <a:p>
            <a:r>
              <a:rPr lang="en-US" sz="1600" dirty="0" smtClean="0">
                <a:latin typeface="Harrington" panose="04040505050A02020702" pitchFamily="82" charset="0"/>
              </a:rPr>
              <a:t>New York University’s most common majors for the Fall Semester</a:t>
            </a:r>
            <a:endParaRPr lang="en-US" sz="1600" dirty="0">
              <a:latin typeface="Harrington" panose="04040505050A02020702" pitchFamily="82" charset="0"/>
            </a:endParaRPr>
          </a:p>
        </p:txBody>
      </p:sp>
      <p:sp>
        <p:nvSpPr>
          <p:cNvPr id="5" name="TextBox 4"/>
          <p:cNvSpPr txBox="1"/>
          <p:nvPr/>
        </p:nvSpPr>
        <p:spPr>
          <a:xfrm>
            <a:off x="609600" y="1771675"/>
            <a:ext cx="2590800" cy="2862322"/>
          </a:xfrm>
          <a:prstGeom prst="rect">
            <a:avLst/>
          </a:prstGeom>
          <a:noFill/>
        </p:spPr>
        <p:txBody>
          <a:bodyPr wrap="square" rtlCol="0">
            <a:spAutoFit/>
          </a:bodyPr>
          <a:lstStyle/>
          <a:p>
            <a:r>
              <a:rPr lang="en-US" dirty="0"/>
              <a:t>The most popular majors at New York University include: Visual </a:t>
            </a:r>
            <a:r>
              <a:rPr lang="en-US" dirty="0" smtClean="0"/>
              <a:t>and </a:t>
            </a:r>
            <a:r>
              <a:rPr lang="en-US" b="1" dirty="0" smtClean="0"/>
              <a:t>Performing </a:t>
            </a:r>
            <a:r>
              <a:rPr lang="en-US" b="1" dirty="0"/>
              <a:t>Arts</a:t>
            </a:r>
            <a:r>
              <a:rPr lang="en-US" dirty="0"/>
              <a:t>; </a:t>
            </a:r>
            <a:r>
              <a:rPr lang="en-US" b="1" dirty="0"/>
              <a:t>Social Sciences</a:t>
            </a:r>
            <a:r>
              <a:rPr lang="en-US" dirty="0"/>
              <a:t>; </a:t>
            </a:r>
            <a:r>
              <a:rPr lang="en-US" b="1" dirty="0" smtClean="0"/>
              <a:t>Business</a:t>
            </a:r>
            <a:r>
              <a:rPr lang="en-US" dirty="0" smtClean="0"/>
              <a:t>, </a:t>
            </a:r>
            <a:r>
              <a:rPr lang="en-US" b="1" dirty="0" smtClean="0"/>
              <a:t>Liberal </a:t>
            </a:r>
            <a:r>
              <a:rPr lang="en-US" b="1" dirty="0"/>
              <a:t>Arts and Sciences</a:t>
            </a:r>
            <a:r>
              <a:rPr lang="en-US" dirty="0"/>
              <a:t>, General Studies and Humanities; and </a:t>
            </a:r>
            <a:r>
              <a:rPr lang="en-US" b="1" dirty="0"/>
              <a:t>Health Professions and Related Programs</a:t>
            </a:r>
            <a:r>
              <a:rPr lang="en-US" dirty="0"/>
              <a:t>.</a:t>
            </a:r>
          </a:p>
        </p:txBody>
      </p:sp>
    </p:spTree>
    <p:extLst>
      <p:ext uri="{BB962C8B-B14F-4D97-AF65-F5344CB8AC3E}">
        <p14:creationId xmlns:p14="http://schemas.microsoft.com/office/powerpoint/2010/main" val="5876407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0"/>
            <a:ext cx="8458200" cy="762000"/>
          </a:xfrm>
        </p:spPr>
        <p:txBody>
          <a:bodyPr>
            <a:noAutofit/>
          </a:bodyPr>
          <a:lstStyle/>
          <a:p>
            <a:r>
              <a:rPr lang="en-US" sz="4800" cap="none"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Clubs &amp; Sports</a:t>
            </a:r>
            <a:endParaRPr lang="en-US" sz="4800" cap="none"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Text Placeholder 2"/>
          <p:cNvSpPr>
            <a:spLocks noGrp="1"/>
          </p:cNvSpPr>
          <p:nvPr>
            <p:ph type="body" idx="2"/>
          </p:nvPr>
        </p:nvSpPr>
        <p:spPr/>
        <p:txBody>
          <a:bodyPr>
            <a:normAutofit fontScale="55000" lnSpcReduction="20000"/>
          </a:bodyPr>
          <a:lstStyle/>
          <a:p>
            <a:pPr algn="ctr"/>
            <a:r>
              <a:rPr lang="en-US" sz="4400" b="1" dirty="0" smtClean="0"/>
              <a:t>Sports: </a:t>
            </a:r>
          </a:p>
          <a:p>
            <a:pPr marL="457200" indent="-457200">
              <a:buFont typeface="Arial" panose="020B0604020202020204" pitchFamily="34" charset="0"/>
              <a:buChar char="•"/>
            </a:pPr>
            <a:r>
              <a:rPr lang="en-US" sz="2400" b="1" dirty="0"/>
              <a:t>Badminton</a:t>
            </a:r>
            <a:br>
              <a:rPr lang="en-US" sz="2400" b="1" dirty="0"/>
            </a:br>
            <a:r>
              <a:rPr lang="en-US" sz="2400" b="1" dirty="0"/>
              <a:t>Baseball</a:t>
            </a:r>
            <a:br>
              <a:rPr lang="en-US" sz="2400" b="1" dirty="0"/>
            </a:br>
            <a:r>
              <a:rPr lang="en-US" sz="2400" b="1" dirty="0"/>
              <a:t>Cheerleading Squad</a:t>
            </a:r>
            <a:br>
              <a:rPr lang="en-US" sz="2400" b="1" dirty="0"/>
            </a:br>
            <a:r>
              <a:rPr lang="en-US" sz="2400" b="1" dirty="0"/>
              <a:t>Crew</a:t>
            </a:r>
            <a:br>
              <a:rPr lang="en-US" sz="2400" b="1" dirty="0"/>
            </a:br>
            <a:r>
              <a:rPr lang="en-US" sz="2400" b="1" dirty="0"/>
              <a:t>Cycling</a:t>
            </a:r>
            <a:br>
              <a:rPr lang="en-US" sz="2400" b="1" dirty="0"/>
            </a:br>
            <a:r>
              <a:rPr lang="en-US" sz="2400" b="1" dirty="0"/>
              <a:t>Dance Team</a:t>
            </a:r>
            <a:br>
              <a:rPr lang="en-US" sz="2400" b="1" dirty="0"/>
            </a:br>
            <a:r>
              <a:rPr lang="en-US" sz="2400" b="1" dirty="0"/>
              <a:t>Equestrian</a:t>
            </a:r>
            <a:br>
              <a:rPr lang="en-US" sz="2400" b="1" dirty="0"/>
            </a:br>
            <a:r>
              <a:rPr lang="en-US" sz="2400" b="1" dirty="0"/>
              <a:t>Figure Skating</a:t>
            </a:r>
            <a:br>
              <a:rPr lang="en-US" sz="2400" b="1" dirty="0"/>
            </a:br>
            <a:r>
              <a:rPr lang="en-US" sz="2400" b="1" dirty="0"/>
              <a:t>Ice Hockey</a:t>
            </a:r>
            <a:br>
              <a:rPr lang="en-US" sz="2400" b="1" dirty="0"/>
            </a:br>
            <a:r>
              <a:rPr lang="en-US" sz="2400" b="1" dirty="0"/>
              <a:t>Judo</a:t>
            </a:r>
            <a:br>
              <a:rPr lang="en-US" sz="2400" b="1" dirty="0"/>
            </a:br>
            <a:r>
              <a:rPr lang="en-US" sz="2400" b="1" dirty="0"/>
              <a:t>Kendo</a:t>
            </a:r>
            <a:br>
              <a:rPr lang="en-US" sz="2400" b="1" dirty="0"/>
            </a:br>
            <a:r>
              <a:rPr lang="en-US" sz="2400" b="1" dirty="0"/>
              <a:t>Men's Lacrosse</a:t>
            </a:r>
            <a:br>
              <a:rPr lang="en-US" sz="2400" b="1" dirty="0"/>
            </a:br>
            <a:r>
              <a:rPr lang="en-US" sz="2400" b="1" dirty="0"/>
              <a:t>Women's Lacrosse</a:t>
            </a:r>
            <a:br>
              <a:rPr lang="en-US" sz="2400" b="1" dirty="0"/>
            </a:br>
            <a:r>
              <a:rPr lang="en-US" sz="2400" b="1" dirty="0"/>
              <a:t>Latin and Ballroom Dance</a:t>
            </a:r>
            <a:br>
              <a:rPr lang="en-US" sz="2400" b="1" dirty="0"/>
            </a:br>
            <a:r>
              <a:rPr lang="en-US" sz="2400" b="1" dirty="0"/>
              <a:t>Mascots</a:t>
            </a:r>
            <a:br>
              <a:rPr lang="en-US" sz="2400" b="1" dirty="0"/>
            </a:br>
            <a:r>
              <a:rPr lang="en-US" sz="2400" b="1" dirty="0"/>
              <a:t>Racquetball</a:t>
            </a:r>
            <a:br>
              <a:rPr lang="en-US" sz="2400" b="1" dirty="0"/>
            </a:br>
            <a:r>
              <a:rPr lang="en-US" sz="2400" b="1" dirty="0"/>
              <a:t>Runners</a:t>
            </a:r>
            <a:br>
              <a:rPr lang="en-US" sz="2400" b="1" dirty="0"/>
            </a:br>
            <a:r>
              <a:rPr lang="en-US" sz="2400" b="1" dirty="0"/>
              <a:t>Softball</a:t>
            </a:r>
            <a:br>
              <a:rPr lang="en-US" sz="2400" b="1" dirty="0"/>
            </a:br>
            <a:r>
              <a:rPr lang="en-US" sz="2400" b="1" dirty="0"/>
              <a:t>Sport Taekwondo</a:t>
            </a:r>
            <a:br>
              <a:rPr lang="en-US" sz="2400" b="1" dirty="0"/>
            </a:br>
            <a:r>
              <a:rPr lang="en-US" sz="2400" b="1" dirty="0"/>
              <a:t>Squash</a:t>
            </a:r>
            <a:br>
              <a:rPr lang="en-US" sz="2400" b="1" dirty="0"/>
            </a:br>
            <a:r>
              <a:rPr lang="en-US" sz="2400" b="1" dirty="0"/>
              <a:t>Squash-Extramural</a:t>
            </a:r>
            <a:br>
              <a:rPr lang="en-US" sz="2400" b="1" dirty="0"/>
            </a:br>
            <a:r>
              <a:rPr lang="en-US" sz="2400" b="1" dirty="0"/>
              <a:t>Table Tennis</a:t>
            </a:r>
            <a:br>
              <a:rPr lang="en-US" sz="2400" b="1" dirty="0"/>
            </a:br>
            <a:r>
              <a:rPr lang="en-US" sz="2400" b="1" dirty="0"/>
              <a:t>Tae kwon do</a:t>
            </a:r>
            <a:br>
              <a:rPr lang="en-US" sz="2400" b="1" dirty="0"/>
            </a:br>
            <a:r>
              <a:rPr lang="en-US" sz="2400" b="1" dirty="0"/>
              <a:t>Triathlon</a:t>
            </a:r>
            <a:br>
              <a:rPr lang="en-US" sz="2400" b="1" dirty="0"/>
            </a:br>
            <a:r>
              <a:rPr lang="en-US" sz="2400" b="1" dirty="0"/>
              <a:t>Ultimate Frisbee</a:t>
            </a:r>
            <a:br>
              <a:rPr lang="en-US" sz="2400" b="1" dirty="0"/>
            </a:br>
            <a:r>
              <a:rPr lang="en-US" sz="2400" b="1" dirty="0"/>
              <a:t>Men's Water Polo</a:t>
            </a:r>
            <a:br>
              <a:rPr lang="en-US" sz="2400" b="1" dirty="0"/>
            </a:br>
            <a:r>
              <a:rPr lang="en-US" sz="2400" b="1" dirty="0"/>
              <a:t>Women's Water Polo</a:t>
            </a:r>
          </a:p>
        </p:txBody>
      </p:sp>
      <p:sp>
        <p:nvSpPr>
          <p:cNvPr id="4" name="Content Placeholder 3"/>
          <p:cNvSpPr>
            <a:spLocks noGrp="1"/>
          </p:cNvSpPr>
          <p:nvPr>
            <p:ph sz="half" idx="1"/>
          </p:nvPr>
        </p:nvSpPr>
        <p:spPr/>
        <p:txBody>
          <a:bodyPr>
            <a:normAutofit/>
          </a:bodyPr>
          <a:lstStyle/>
          <a:p>
            <a:pPr algn="ctr"/>
            <a:r>
              <a:rPr lang="en-US" dirty="0" smtClean="0"/>
              <a:t>Academic Clubs:</a:t>
            </a:r>
          </a:p>
          <a:p>
            <a:r>
              <a:rPr lang="en-US" sz="1400" b="1" dirty="0"/>
              <a:t>Gallatin Business Club</a:t>
            </a:r>
          </a:p>
          <a:p>
            <a:r>
              <a:rPr lang="en-US" sz="1400" b="1" dirty="0"/>
              <a:t>Gallatin Design Collective</a:t>
            </a:r>
          </a:p>
          <a:p>
            <a:r>
              <a:rPr lang="en-US" sz="1400" b="1" dirty="0"/>
              <a:t>Gallatin Research Journal</a:t>
            </a:r>
          </a:p>
          <a:p>
            <a:r>
              <a:rPr lang="en-US" sz="1400" b="1" dirty="0"/>
              <a:t>Gallatin Yoga Club</a:t>
            </a:r>
          </a:p>
          <a:p>
            <a:r>
              <a:rPr lang="en-US" sz="1400" b="1" dirty="0"/>
              <a:t>Journal of Global Affairs</a:t>
            </a:r>
          </a:p>
          <a:p>
            <a:r>
              <a:rPr lang="en-US" sz="1400" b="1" dirty="0"/>
              <a:t>League of Linguistics Students at NYU - All-Square</a:t>
            </a:r>
          </a:p>
          <a:p>
            <a:r>
              <a:rPr lang="en-US" sz="1400" b="1" dirty="0"/>
              <a:t>Phi Alpha Honor Society-Pi Pi </a:t>
            </a:r>
            <a:r>
              <a:rPr lang="en-US" sz="1400" b="1" dirty="0" smtClean="0"/>
              <a:t>Chapter</a:t>
            </a:r>
            <a:endParaRPr lang="en-US" sz="1400" b="1" dirty="0"/>
          </a:p>
          <a:p>
            <a:r>
              <a:rPr lang="en-US" sz="1400" b="1" dirty="0"/>
              <a:t>Pre-Finance Society</a:t>
            </a:r>
          </a:p>
          <a:p>
            <a:r>
              <a:rPr lang="en-US" sz="1400" b="1" dirty="0"/>
              <a:t>Quiz Bowl at NYU - All-Square</a:t>
            </a:r>
          </a:p>
          <a:p>
            <a:r>
              <a:rPr lang="en-US" sz="1400" b="1" dirty="0"/>
              <a:t>Stern Actuarial Society</a:t>
            </a:r>
          </a:p>
          <a:p>
            <a:r>
              <a:rPr lang="en-US" sz="1400" b="1" dirty="0"/>
              <a:t>The Gallatin Math and Science Society</a:t>
            </a:r>
          </a:p>
          <a:p>
            <a:endParaRPr lang="en-US" dirty="0"/>
          </a:p>
        </p:txBody>
      </p:sp>
      <p:pic>
        <p:nvPicPr>
          <p:cNvPr id="8194" name="Picture 2" descr="http://upload.wikimedia.org/wikipedia/commons/7/7a/David-ortiz-batters-bo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267200"/>
            <a:ext cx="3543300"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50566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5">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600" dirty="0" smtClean="0">
                <a:latin typeface="GungsuhChe" panose="02030609000101010101" pitchFamily="49" charset="-127"/>
                <a:ea typeface="GungsuhChe" panose="02030609000101010101" pitchFamily="49" charset="-127"/>
              </a:rPr>
              <a:t>Summary</a:t>
            </a:r>
            <a:endParaRPr lang="en-US" sz="6600" dirty="0">
              <a:latin typeface="GungsuhChe" panose="02030609000101010101" pitchFamily="49" charset="-127"/>
              <a:ea typeface="GungsuhChe" panose="02030609000101010101" pitchFamily="49" charset="-127"/>
            </a:endParaRPr>
          </a:p>
        </p:txBody>
      </p:sp>
      <p:sp>
        <p:nvSpPr>
          <p:cNvPr id="3" name="Content Placeholder 2"/>
          <p:cNvSpPr>
            <a:spLocks noGrp="1"/>
          </p:cNvSpPr>
          <p:nvPr>
            <p:ph idx="1"/>
          </p:nvPr>
        </p:nvSpPr>
        <p:spPr/>
        <p:txBody>
          <a:bodyPr/>
          <a:lstStyle/>
          <a:p>
            <a:pPr marL="0" indent="0">
              <a:buNone/>
            </a:pPr>
            <a:r>
              <a:rPr lang="en-US" dirty="0" smtClean="0"/>
              <a:t>I learned from this project that College is a completely different atmosphere than High School. In the small passing period between the two, you are expected to let your independence and individuality expand and grow. Through this process I have taken away the moral of never trying too hard to grow up too fast!</a:t>
            </a:r>
            <a:endParaRPr lang="en-US" dirty="0"/>
          </a:p>
        </p:txBody>
      </p:sp>
      <p:sp>
        <p:nvSpPr>
          <p:cNvPr id="4" name="Heart 3"/>
          <p:cNvSpPr/>
          <p:nvPr/>
        </p:nvSpPr>
        <p:spPr>
          <a:xfrm>
            <a:off x="6705600" y="4967287"/>
            <a:ext cx="1676400" cy="13716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410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solidFill>
                  <a:schemeClr val="accent4"/>
                </a:solidFill>
                <a:latin typeface="GungsuhChe" panose="02030609000101010101" pitchFamily="49" charset="-127"/>
                <a:ea typeface="GungsuhChe" panose="02030609000101010101" pitchFamily="49" charset="-127"/>
              </a:rPr>
              <a:t>What would I do differently?</a:t>
            </a:r>
            <a:endParaRPr lang="en-US" sz="4400" dirty="0">
              <a:solidFill>
                <a:schemeClr val="accent4"/>
              </a:solidFill>
              <a:latin typeface="GungsuhChe" panose="02030609000101010101" pitchFamily="49" charset="-127"/>
              <a:ea typeface="GungsuhChe" panose="02030609000101010101" pitchFamily="49" charset="-127"/>
            </a:endParaRPr>
          </a:p>
        </p:txBody>
      </p:sp>
      <p:sp>
        <p:nvSpPr>
          <p:cNvPr id="3" name="Content Placeholder 2"/>
          <p:cNvSpPr>
            <a:spLocks noGrp="1"/>
          </p:cNvSpPr>
          <p:nvPr>
            <p:ph idx="1"/>
          </p:nvPr>
        </p:nvSpPr>
        <p:spPr/>
        <p:txBody>
          <a:bodyPr/>
          <a:lstStyle/>
          <a:p>
            <a:pPr marL="0" indent="0" algn="ctr">
              <a:buNone/>
            </a:pPr>
            <a:r>
              <a:rPr lang="en-US" dirty="0" smtClean="0"/>
              <a:t>Next time, I would make sure to not procrastinate, and focus more in class. This project has taught me a lot and got me excited about College and what it has to offer. Overall, I am extremely proud of this PowerPoint and I am glad that I completed it and tried my best on each slide.</a:t>
            </a:r>
            <a:endParaRPr lang="en-US" dirty="0"/>
          </a:p>
        </p:txBody>
      </p:sp>
      <p:grpSp>
        <p:nvGrpSpPr>
          <p:cNvPr id="5" name="Group 4"/>
          <p:cNvGrpSpPr/>
          <p:nvPr/>
        </p:nvGrpSpPr>
        <p:grpSpPr>
          <a:xfrm>
            <a:off x="1447800" y="4991099"/>
            <a:ext cx="7010400" cy="1524001"/>
            <a:chOff x="1447800" y="4991099"/>
            <a:chExt cx="7010400" cy="1524001"/>
          </a:xfrm>
        </p:grpSpPr>
        <p:pic>
          <p:nvPicPr>
            <p:cNvPr id="7170" name="Picture 2" descr="http://emojipop.net/data/images/emoji_set_9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991099"/>
              <a:ext cx="1524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emojipop.net/data/images/emoji_set_9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991099"/>
              <a:ext cx="1524000" cy="15240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4747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500" u="sng" dirty="0" smtClean="0">
                <a:latin typeface="Baskerville Old Face" panose="02020602080505020303" pitchFamily="18" charset="0"/>
              </a:rPr>
              <a:t>My</a:t>
            </a:r>
            <a:r>
              <a:rPr lang="en-US" sz="4500" u="sng" dirty="0" smtClean="0"/>
              <a:t> </a:t>
            </a:r>
            <a:r>
              <a:rPr lang="en-US" sz="4500" u="sng" dirty="0">
                <a:latin typeface="Baskerville Old Face" panose="02020602080505020303" pitchFamily="18" charset="0"/>
              </a:rPr>
              <a:t>Two</a:t>
            </a:r>
            <a:r>
              <a:rPr lang="en-US" sz="4500" u="sng" dirty="0" smtClean="0"/>
              <a:t> </a:t>
            </a:r>
            <a:r>
              <a:rPr lang="en-US" sz="4500" u="sng" dirty="0" smtClean="0">
                <a:latin typeface="Baskerville Old Face" panose="02020602080505020303" pitchFamily="18" charset="0"/>
              </a:rPr>
              <a:t>Major Choices</a:t>
            </a:r>
            <a:endParaRPr lang="en-US" sz="4500" u="sng" dirty="0">
              <a:latin typeface="Baskerville Old Face" panose="02020602080505020303" pitchFamily="18" charset="0"/>
            </a:endParaRPr>
          </a:p>
        </p:txBody>
      </p:sp>
      <p:sp>
        <p:nvSpPr>
          <p:cNvPr id="3" name="Content Placeholder 2"/>
          <p:cNvSpPr>
            <a:spLocks noGrp="1"/>
          </p:cNvSpPr>
          <p:nvPr>
            <p:ph sz="half" idx="1"/>
          </p:nvPr>
        </p:nvSpPr>
        <p:spPr/>
        <p:txBody>
          <a:bodyPr/>
          <a:lstStyle/>
          <a:p>
            <a:pPr marL="0" indent="0" algn="ctr">
              <a:buClr>
                <a:schemeClr val="tx2"/>
              </a:buClr>
              <a:buNone/>
            </a:pPr>
            <a:r>
              <a:rPr lang="en-US" sz="3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English</a:t>
            </a:r>
          </a:p>
          <a:p>
            <a:pPr marL="0" indent="0" algn="ctr">
              <a:buClr>
                <a:schemeClr val="tx2"/>
              </a:buClr>
              <a:buNone/>
            </a:pPr>
            <a:endParaRPr 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marL="0" indent="0">
              <a:buClr>
                <a:schemeClr val="tx2"/>
              </a:buClr>
              <a:buNone/>
            </a:pPr>
            <a:r>
              <a:rPr lang="en-US" dirty="0" smtClean="0">
                <a:solidFill>
                  <a:schemeClr val="tx1"/>
                </a:solidFill>
                <a:latin typeface="+mj-lt"/>
              </a:rPr>
              <a:t>I would enjoy English because I have a passion for writing and the English language. Learning the history of English would be rewarding and extremely enjoyable for me.</a:t>
            </a:r>
            <a:endParaRPr lang="en-US" b="1" dirty="0" smtClean="0">
              <a:ln w="12700">
                <a:solidFill>
                  <a:schemeClr val="tx2">
                    <a:lumMod val="75000"/>
                  </a:schemeClr>
                </a:solidFill>
                <a:prstDash val="solid"/>
              </a:ln>
              <a:pattFill prst="dkUpDiag">
                <a:fgClr>
                  <a:schemeClr val="tx2"/>
                </a:fgClr>
                <a:bgClr>
                  <a:schemeClr val="tx2">
                    <a:lumMod val="20000"/>
                    <a:lumOff val="80000"/>
                  </a:schemeClr>
                </a:bgClr>
              </a:pattFill>
              <a:latin typeface="+mj-lt"/>
            </a:endParaRPr>
          </a:p>
          <a:p>
            <a:pPr>
              <a:buClr>
                <a:schemeClr val="tx2"/>
              </a:buClr>
              <a:buFont typeface="Wingdings" panose="05000000000000000000" pitchFamily="2" charset="2"/>
              <a:buChar char="v"/>
            </a:pPr>
            <a:endParaRPr lang="en-US" dirty="0"/>
          </a:p>
        </p:txBody>
      </p:sp>
      <p:sp>
        <p:nvSpPr>
          <p:cNvPr id="4" name="Content Placeholder 3"/>
          <p:cNvSpPr>
            <a:spLocks noGrp="1"/>
          </p:cNvSpPr>
          <p:nvPr>
            <p:ph sz="half" idx="2"/>
          </p:nvPr>
        </p:nvSpPr>
        <p:spPr/>
        <p:txBody>
          <a:bodyPr/>
          <a:lstStyle/>
          <a:p>
            <a:pPr marL="0" indent="0" algn="ctr">
              <a:buClr>
                <a:schemeClr val="tx2"/>
              </a:buClr>
              <a:buNone/>
            </a:pPr>
            <a:r>
              <a:rPr lang="en-US" sz="3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Psychology</a:t>
            </a:r>
          </a:p>
          <a:p>
            <a:pPr marL="0" indent="0" algn="ctr">
              <a:buClr>
                <a:schemeClr val="tx2"/>
              </a:buClr>
              <a:buNone/>
            </a:pPr>
            <a:endParaRPr 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marL="0" indent="0">
              <a:buClr>
                <a:schemeClr val="tx2"/>
              </a:buClr>
              <a:buNone/>
            </a:pPr>
            <a:r>
              <a:rPr lang="en-US" dirty="0" smtClean="0">
                <a:solidFill>
                  <a:schemeClr val="tx1"/>
                </a:solidFill>
                <a:latin typeface="+mj-lt"/>
              </a:rPr>
              <a:t>I would enjoy Psychology because the way our brains work is very complex and interesting. I feel that I would be fully captivated with every lesson and discovery in this subject.</a:t>
            </a:r>
            <a:endParaRPr 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endParaRPr>
          </a:p>
        </p:txBody>
      </p:sp>
    </p:spTree>
    <p:extLst>
      <p:ext uri="{BB962C8B-B14F-4D97-AF65-F5344CB8AC3E}">
        <p14:creationId xmlns:p14="http://schemas.microsoft.com/office/powerpoint/2010/main" val="3936665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pattFill prst="pct90">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t>Bibliography</a:t>
            </a:r>
            <a:endParaRPr lang="en-US" sz="4400" b="1" dirty="0"/>
          </a:p>
        </p:txBody>
      </p:sp>
      <p:sp>
        <p:nvSpPr>
          <p:cNvPr id="3" name="Content Placeholder 2"/>
          <p:cNvSpPr>
            <a:spLocks noGrp="1"/>
          </p:cNvSpPr>
          <p:nvPr>
            <p:ph idx="1"/>
          </p:nvPr>
        </p:nvSpPr>
        <p:spPr/>
        <p:txBody>
          <a:bodyPr/>
          <a:lstStyle/>
          <a:p>
            <a:r>
              <a:rPr lang="en-US" sz="2800" smtClean="0">
                <a:hlinkClick r:id="rId2"/>
              </a:rPr>
              <a:t>www.nyu.edu</a:t>
            </a:r>
            <a:endParaRPr lang="en-US" sz="2800" smtClean="0"/>
          </a:p>
          <a:p>
            <a:r>
              <a:rPr lang="en-US" sz="2800" smtClean="0">
                <a:hlinkClick r:id="rId3"/>
              </a:rPr>
              <a:t>http://nyulocal.com/wp-content/uploads/2009/09/-chart.png</a:t>
            </a:r>
            <a:endParaRPr lang="en-US" sz="2800" smtClean="0"/>
          </a:p>
          <a:p>
            <a:r>
              <a:rPr lang="en-US" sz="2800" smtClean="0">
                <a:hlinkClick r:id="rId4"/>
              </a:rPr>
              <a:t>www.google.com</a:t>
            </a:r>
            <a:endParaRPr lang="en-US" sz="2800" smtClean="0"/>
          </a:p>
          <a:p>
            <a:r>
              <a:rPr lang="en-US" sz="2800" smtClean="0">
                <a:hlinkClick r:id="rId5"/>
              </a:rPr>
              <a:t>www.answers.com</a:t>
            </a:r>
            <a:endParaRPr lang="en-US" sz="2800" smtClean="0"/>
          </a:p>
          <a:p>
            <a:r>
              <a:rPr lang="en-US" sz="2800" smtClean="0">
                <a:hlinkClick r:id="rId6"/>
              </a:rPr>
              <a:t>http://ak-hdl.buzzfed.com/static/enhanced/webdr06/2013</a:t>
            </a:r>
            <a:endParaRPr lang="en-US" sz="2800" smtClean="0"/>
          </a:p>
          <a:p>
            <a:endParaRPr lang="en-US" dirty="0"/>
          </a:p>
        </p:txBody>
      </p:sp>
      <p:sp>
        <p:nvSpPr>
          <p:cNvPr id="4" name="TextBox 3"/>
          <p:cNvSpPr txBox="1"/>
          <p:nvPr/>
        </p:nvSpPr>
        <p:spPr>
          <a:xfrm>
            <a:off x="685800" y="5410200"/>
            <a:ext cx="7772400" cy="707886"/>
          </a:xfrm>
          <a:prstGeom prst="rect">
            <a:avLst/>
          </a:prstGeom>
          <a:noFill/>
        </p:spPr>
        <p:txBody>
          <a:bodyPr wrap="square" rtlCol="0">
            <a:spAutoFit/>
          </a:bodyPr>
          <a:lstStyle/>
          <a:p>
            <a:pPr algn="ctr"/>
            <a:r>
              <a:rPr lang="en-US" sz="4000" dirty="0" smtClean="0">
                <a:solidFill>
                  <a:schemeClr val="tx2">
                    <a:lumMod val="90000"/>
                    <a:lumOff val="10000"/>
                  </a:schemeClr>
                </a:solidFill>
                <a:latin typeface="GungsuhChe" panose="02030609000101010101" pitchFamily="49" charset="-127"/>
                <a:ea typeface="GungsuhChe" panose="02030609000101010101" pitchFamily="49" charset="-127"/>
              </a:rPr>
              <a:t>Thanks for Watching! </a:t>
            </a:r>
            <a:endParaRPr lang="en-US" sz="4000" dirty="0">
              <a:solidFill>
                <a:schemeClr val="tx2">
                  <a:lumMod val="90000"/>
                  <a:lumOff val="10000"/>
                </a:schemeClr>
              </a:solidFill>
              <a:latin typeface="GungsuhChe" panose="02030609000101010101" pitchFamily="49" charset="-127"/>
              <a:ea typeface="GungsuhChe" panose="02030609000101010101" pitchFamily="49" charset="-127"/>
            </a:endParaRPr>
          </a:p>
        </p:txBody>
      </p:sp>
      <p:grpSp>
        <p:nvGrpSpPr>
          <p:cNvPr id="5" name="Group 4"/>
          <p:cNvGrpSpPr/>
          <p:nvPr/>
        </p:nvGrpSpPr>
        <p:grpSpPr>
          <a:xfrm>
            <a:off x="272143" y="5105400"/>
            <a:ext cx="8567057" cy="1573162"/>
            <a:chOff x="272143" y="5105400"/>
            <a:chExt cx="8567057" cy="1573162"/>
          </a:xfrm>
        </p:grpSpPr>
        <p:pic>
          <p:nvPicPr>
            <p:cNvPr id="9218" name="Picture 2" descr="http://www.geckorecruitment.com/wp-content/uploads/2013/10/smiley_face.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2143" y="5105400"/>
              <a:ext cx="1524000" cy="15731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2" descr="http://www.geckorecruitment.com/wp-content/uploads/2013/10/smiley_face.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5105400"/>
              <a:ext cx="1524000" cy="15731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41841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chemeClr val="bg1"/>
                </a:solidFill>
                <a:latin typeface="Algerian" panose="04020705040A02060702" pitchFamily="82" charset="0"/>
                <a:cs typeface="Aharoni" panose="02010803020104030203" pitchFamily="2" charset="-79"/>
              </a:rPr>
              <a:t>New York University</a:t>
            </a:r>
            <a:endParaRPr lang="en-US" sz="4000" dirty="0">
              <a:solidFill>
                <a:schemeClr val="bg1"/>
              </a:solidFill>
              <a:latin typeface="Algerian" panose="04020705040A02060702" pitchFamily="82" charset="0"/>
              <a:cs typeface="Aharoni" panose="02010803020104030203" pitchFamily="2" charset="-79"/>
            </a:endParaRPr>
          </a:p>
        </p:txBody>
      </p:sp>
      <p:pic>
        <p:nvPicPr>
          <p:cNvPr id="1026" name="Picture 2" descr="http://cdn.nyulocal.com/wp-content/uploads/2010/09/palladium_log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6013" y="1524000"/>
            <a:ext cx="4371975" cy="4401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8661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latin typeface="Ashby Medium" panose="02000503020000020003" pitchFamily="2" charset="0"/>
              </a:rPr>
              <a:t>Getting IN: </a:t>
            </a:r>
            <a:r>
              <a:rPr lang="en-US" dirty="0" smtClean="0"/>
              <a:t> </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Admission Requirements (ACT, SAT, GPA, etc.)</a:t>
            </a:r>
          </a:p>
          <a:p>
            <a:pPr fontAlgn="base"/>
            <a:r>
              <a:rPr lang="en-US" sz="2400" dirty="0"/>
              <a:t>The chances for admission look best for students with GPAs of 3.6 or better, ACT scores of 27 or better, and an SAT score of about 1900 or higher.</a:t>
            </a:r>
          </a:p>
          <a:p>
            <a:pPr fontAlgn="base"/>
            <a:r>
              <a:rPr lang="en-US" sz="2400" dirty="0"/>
              <a:t>Note also that a few students were accepted with test scores and grades below the </a:t>
            </a:r>
            <a:r>
              <a:rPr lang="en-US" sz="2400" dirty="0" smtClean="0"/>
              <a:t>norm. </a:t>
            </a:r>
            <a:r>
              <a:rPr lang="en-US" sz="2400" dirty="0"/>
              <a:t>NYU has </a:t>
            </a:r>
            <a:r>
              <a:rPr lang="en-US" sz="2400" u="sng" dirty="0"/>
              <a:t>holistic admissions</a:t>
            </a:r>
            <a:r>
              <a:rPr lang="en-US" sz="2400" dirty="0"/>
              <a:t>, so the admissions officers are evaluating students based on more than numerical data. Students who show some kind of remarkable talent or have a compelling story to tell will often get a </a:t>
            </a:r>
            <a:r>
              <a:rPr lang="en-US" sz="2400" dirty="0" smtClean="0"/>
              <a:t>closer </a:t>
            </a:r>
            <a:r>
              <a:rPr lang="en-US" sz="2400" dirty="0"/>
              <a:t>look even if grades and test scores aren't up to the ideal.</a:t>
            </a:r>
          </a:p>
          <a:p>
            <a:pPr marL="0" indent="0">
              <a:buNone/>
            </a:pPr>
            <a:endParaRPr lang="en-US" sz="2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marL="0" indent="0">
              <a:buNone/>
            </a:pPr>
            <a:endParaRPr lang="en-US"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45962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16" presetClass="entr" presetSubtype="37"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outVertical)">
                                      <p:cBhvr>
                                        <p:cTn id="10" dur="750"/>
                                        <p:tgtEl>
                                          <p:spTgt spid="3">
                                            <p:txEl>
                                              <p:pRg st="0" end="0"/>
                                            </p:txEl>
                                          </p:spTgt>
                                        </p:tgtEl>
                                      </p:cBhvr>
                                    </p:animEffect>
                                  </p:childTnLst>
                                </p:cTn>
                              </p:par>
                              <p:par>
                                <p:cTn id="11" presetID="16" presetClass="entr" presetSubtype="37"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outVertical)">
                                      <p:cBhvr>
                                        <p:cTn id="13" dur="750"/>
                                        <p:tgtEl>
                                          <p:spTgt spid="3">
                                            <p:txEl>
                                              <p:pRg st="1" end="1"/>
                                            </p:txEl>
                                          </p:spTgt>
                                        </p:tgtEl>
                                      </p:cBhvr>
                                    </p:animEffect>
                                  </p:childTnLst>
                                </p:cTn>
                              </p:par>
                              <p:par>
                                <p:cTn id="14" presetID="16" presetClass="entr" presetSubtype="37"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outVertical)">
                                      <p:cBhvr>
                                        <p:cTn id="16"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Ashby Medium" panose="02000503020000020003" pitchFamily="2" charset="0"/>
              </a:rPr>
              <a:t>Getting In:</a:t>
            </a:r>
            <a:endParaRPr lang="en-US" sz="4400" b="1" dirty="0">
              <a:latin typeface="Ashby Medium" panose="02000503020000020003" pitchFamily="2" charset="0"/>
            </a:endParaRPr>
          </a:p>
        </p:txBody>
      </p:sp>
      <p:sp>
        <p:nvSpPr>
          <p:cNvPr id="3" name="Content Placeholder 2"/>
          <p:cNvSpPr>
            <a:spLocks noGrp="1"/>
          </p:cNvSpPr>
          <p:nvPr>
            <p:ph idx="1"/>
          </p:nvPr>
        </p:nvSpPr>
        <p:spPr/>
        <p:txBody>
          <a:bodyPr>
            <a:normAutofit fontScale="40000" lnSpcReduction="20000"/>
          </a:bodyPr>
          <a:lstStyle/>
          <a:p>
            <a:pPr marL="0" indent="0">
              <a:buNone/>
            </a:pPr>
            <a:r>
              <a:rPr lang="en-US" sz="51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Proof of Graduation: </a:t>
            </a:r>
            <a:r>
              <a:rPr lang="en-US" dirty="0"/>
              <a:t/>
            </a:r>
            <a:br>
              <a:rPr lang="en-US" dirty="0"/>
            </a:br>
            <a:endParaRPr lang="en-US" dirty="0" smtClean="0"/>
          </a:p>
          <a:p>
            <a:pPr marL="0" indent="0">
              <a:buNone/>
            </a:pPr>
            <a:r>
              <a:rPr lang="en-US" dirty="0" smtClean="0"/>
              <a:t>Accepted </a:t>
            </a:r>
            <a:r>
              <a:rPr lang="en-US" dirty="0"/>
              <a:t>students must provide the Office of Undergraduate Admissions with proof of graduation by July 1 of the year they plan to enroll</a:t>
            </a:r>
            <a:r>
              <a:rPr lang="en-US" dirty="0" smtClean="0"/>
              <a:t>. </a:t>
            </a:r>
            <a:r>
              <a:rPr lang="en-US" dirty="0"/>
              <a:t>In all cases, proof of graduation must be provided prior to beginning the first semester of classes at NYU.</a:t>
            </a:r>
          </a:p>
          <a:p>
            <a:pPr marL="0" indent="0">
              <a:buNone/>
            </a:pPr>
            <a:endParaRPr lang="en-US" dirty="0" smtClean="0"/>
          </a:p>
          <a:p>
            <a:pPr marL="0" indent="0">
              <a:buNone/>
            </a:pPr>
            <a:r>
              <a:rPr lang="en-US" sz="51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Documents Required: </a:t>
            </a:r>
            <a:r>
              <a:rPr lang="en-US" dirty="0"/>
              <a:t/>
            </a:r>
            <a:br>
              <a:rPr lang="en-US" dirty="0"/>
            </a:br>
            <a:endParaRPr lang="en-US" dirty="0"/>
          </a:p>
          <a:p>
            <a:r>
              <a:rPr lang="en-US" dirty="0"/>
              <a:t>Results from the General Education Development (GED) Test. </a:t>
            </a:r>
          </a:p>
          <a:p>
            <a:r>
              <a:rPr lang="en-US" dirty="0"/>
              <a:t>Original or officially certified copies of nationally recognized high school graduation examination results, such as the Advanced Level General Certificate of Education or the International Baccalaureate Diploma</a:t>
            </a:r>
            <a:r>
              <a:rPr lang="en-US" dirty="0" smtClean="0"/>
              <a:t>.</a:t>
            </a:r>
          </a:p>
          <a:p>
            <a:endParaRPr lang="en-US" dirty="0"/>
          </a:p>
          <a:p>
            <a:pPr marL="0" indent="0">
              <a:buNone/>
            </a:pPr>
            <a:r>
              <a:rPr lang="en-US" sz="5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Process</a:t>
            </a:r>
            <a:r>
              <a:rPr lang="en-US" dirty="0" smtClean="0"/>
              <a:t>:</a:t>
            </a:r>
            <a:endParaRPr lang="en-US" dirty="0"/>
          </a:p>
          <a:p>
            <a:r>
              <a:rPr lang="en-US" sz="4000" b="1" dirty="0"/>
              <a:t>1. Fill out and submit the online application. </a:t>
            </a:r>
          </a:p>
          <a:p>
            <a:r>
              <a:rPr lang="en-US" sz="4000" dirty="0"/>
              <a:t>The application requires a </a:t>
            </a:r>
            <a:r>
              <a:rPr lang="en-US" sz="4000" b="1" dirty="0"/>
              <a:t>Personal Statement</a:t>
            </a:r>
            <a:endParaRPr lang="en-US" sz="4000" dirty="0"/>
          </a:p>
          <a:p>
            <a:endParaRPr lang="en-US" sz="4000" b="1" dirty="0" smtClean="0"/>
          </a:p>
          <a:p>
            <a:r>
              <a:rPr lang="en-US" sz="4000" b="1" dirty="0" smtClean="0"/>
              <a:t>2</a:t>
            </a:r>
            <a:r>
              <a:rPr lang="en-US" sz="4000" b="1" dirty="0"/>
              <a:t>. Send an official copy of your high school transcript.</a:t>
            </a:r>
          </a:p>
          <a:p>
            <a:r>
              <a:rPr lang="en-US" sz="4000" dirty="0"/>
              <a:t>Official copies can only be provided by your school office. Transcripts must be signed and stamped by your school office.</a:t>
            </a:r>
            <a:br>
              <a:rPr lang="en-US" sz="4000" dirty="0"/>
            </a:br>
            <a:endParaRPr lang="en-US" sz="4000" dirty="0"/>
          </a:p>
          <a:p>
            <a:r>
              <a:rPr lang="en-US" sz="4000" dirty="0"/>
              <a:t>Make sure your transcript includes all coursework beginning with 9th grade. </a:t>
            </a:r>
          </a:p>
          <a:p>
            <a:endParaRPr lang="en-US" dirty="0"/>
          </a:p>
          <a:p>
            <a:endParaRPr lang="en-US" dirty="0"/>
          </a:p>
        </p:txBody>
      </p:sp>
    </p:spTree>
    <p:extLst>
      <p:ext uri="{BB962C8B-B14F-4D97-AF65-F5344CB8AC3E}">
        <p14:creationId xmlns:p14="http://schemas.microsoft.com/office/powerpoint/2010/main" val="24063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Vertical)">
                                      <p:cBhvr>
                                        <p:cTn id="12" dur="750"/>
                                        <p:tgtEl>
                                          <p:spTgt spid="3">
                                            <p:txEl>
                                              <p:pRg st="1" end="1"/>
                                            </p:txEl>
                                          </p:spTgt>
                                        </p:tgtEl>
                                      </p:cBhvr>
                                    </p:animEffect>
                                  </p:childTnLst>
                                </p:cTn>
                              </p:par>
                              <p:par>
                                <p:cTn id="13" presetID="16" presetClass="entr" presetSubtype="37"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outVertical)">
                                      <p:cBhvr>
                                        <p:cTn id="15" dur="750"/>
                                        <p:tgtEl>
                                          <p:spTgt spid="3">
                                            <p:txEl>
                                              <p:pRg st="3" end="3"/>
                                            </p:txEl>
                                          </p:spTgt>
                                        </p:tgtEl>
                                      </p:cBhvr>
                                    </p:animEffect>
                                  </p:childTnLst>
                                </p:cTn>
                              </p:par>
                              <p:par>
                                <p:cTn id="16" presetID="16" presetClass="entr" presetSubtype="37"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outVertical)">
                                      <p:cBhvr>
                                        <p:cTn id="18" dur="750"/>
                                        <p:tgtEl>
                                          <p:spTgt spid="3">
                                            <p:txEl>
                                              <p:pRg st="4" end="4"/>
                                            </p:txEl>
                                          </p:spTgt>
                                        </p:tgtEl>
                                      </p:cBhvr>
                                    </p:animEffect>
                                  </p:childTnLst>
                                </p:cTn>
                              </p:par>
                              <p:par>
                                <p:cTn id="19" presetID="16" presetClass="entr" presetSubtype="37"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outVertical)">
                                      <p:cBhvr>
                                        <p:cTn id="21" dur="750"/>
                                        <p:tgtEl>
                                          <p:spTgt spid="3">
                                            <p:txEl>
                                              <p:pRg st="5" end="5"/>
                                            </p:txEl>
                                          </p:spTgt>
                                        </p:tgtEl>
                                      </p:cBhvr>
                                    </p:animEffect>
                                  </p:childTnLst>
                                </p:cTn>
                              </p:par>
                              <p:par>
                                <p:cTn id="22" presetID="16" presetClass="entr" presetSubtype="37"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arn(outVertical)">
                                      <p:cBhvr>
                                        <p:cTn id="24" dur="750"/>
                                        <p:tgtEl>
                                          <p:spTgt spid="3">
                                            <p:txEl>
                                              <p:pRg st="7" end="7"/>
                                            </p:txEl>
                                          </p:spTgt>
                                        </p:tgtEl>
                                      </p:cBhvr>
                                    </p:animEffect>
                                  </p:childTnLst>
                                </p:cTn>
                              </p:par>
                              <p:par>
                                <p:cTn id="25" presetID="16" presetClass="entr" presetSubtype="37"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outVertical)">
                                      <p:cBhvr>
                                        <p:cTn id="27" dur="750"/>
                                        <p:tgtEl>
                                          <p:spTgt spid="3">
                                            <p:txEl>
                                              <p:pRg st="8" end="8"/>
                                            </p:txEl>
                                          </p:spTgt>
                                        </p:tgtEl>
                                      </p:cBhvr>
                                    </p:animEffect>
                                  </p:childTnLst>
                                </p:cTn>
                              </p:par>
                              <p:par>
                                <p:cTn id="28" presetID="16" presetClass="entr" presetSubtype="37"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barn(outVertical)">
                                      <p:cBhvr>
                                        <p:cTn id="30" dur="750"/>
                                        <p:tgtEl>
                                          <p:spTgt spid="3">
                                            <p:txEl>
                                              <p:pRg st="9" end="9"/>
                                            </p:txEl>
                                          </p:spTgt>
                                        </p:tgtEl>
                                      </p:cBhvr>
                                    </p:animEffect>
                                  </p:childTnLst>
                                </p:cTn>
                              </p:par>
                              <p:par>
                                <p:cTn id="31" presetID="16" presetClass="entr" presetSubtype="37"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barn(outVertical)">
                                      <p:cBhvr>
                                        <p:cTn id="33" dur="750"/>
                                        <p:tgtEl>
                                          <p:spTgt spid="3">
                                            <p:txEl>
                                              <p:pRg st="11" end="11"/>
                                            </p:txEl>
                                          </p:spTgt>
                                        </p:tgtEl>
                                      </p:cBhvr>
                                    </p:animEffect>
                                  </p:childTnLst>
                                </p:cTn>
                              </p:par>
                              <p:par>
                                <p:cTn id="34" presetID="16" presetClass="entr" presetSubtype="37" fill="hold" nodeType="with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Effect transition="in" filter="barn(outVertical)">
                                      <p:cBhvr>
                                        <p:cTn id="36" dur="750"/>
                                        <p:tgtEl>
                                          <p:spTgt spid="3">
                                            <p:txEl>
                                              <p:pRg st="12" end="12"/>
                                            </p:txEl>
                                          </p:spTgt>
                                        </p:tgtEl>
                                      </p:cBhvr>
                                    </p:animEffect>
                                  </p:childTnLst>
                                </p:cTn>
                              </p:par>
                              <p:par>
                                <p:cTn id="37" presetID="16" presetClass="entr" presetSubtype="37"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animEffect transition="in" filter="barn(outVertical)">
                                      <p:cBhvr>
                                        <p:cTn id="39" dur="750"/>
                                        <p:tgtEl>
                                          <p:spTgt spid="3">
                                            <p:txEl>
                                              <p:pRg st="13" end="13"/>
                                            </p:txEl>
                                          </p:spTgt>
                                        </p:tgtEl>
                                      </p:cBhvr>
                                    </p:animEffect>
                                  </p:childTnLst>
                                </p:cTn>
                              </p:par>
                            </p:childTnLst>
                          </p:cTn>
                        </p:par>
                        <p:par>
                          <p:cTn id="40" fill="hold">
                            <p:stCondLst>
                              <p:cond delay="750"/>
                            </p:stCondLst>
                            <p:childTnLst>
                              <p:par>
                                <p:cTn id="41" presetID="21" presetClass="entr" presetSubtype="1"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heel(1)">
                                      <p:cBhvr>
                                        <p:cTn id="43"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zigZag">
          <a:fgClr>
            <a:schemeClr val="accent5">
              <a:lumMod val="60000"/>
              <a:lumOff val="40000"/>
            </a:schemeClr>
          </a:fgClr>
          <a:bgClr>
            <a:schemeClr val="accent6">
              <a:lumMod val="40000"/>
              <a:lumOff val="60000"/>
            </a:schemeClr>
          </a:bgClr>
        </a:patt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81000" y="4495800"/>
            <a:ext cx="5867400" cy="522288"/>
          </a:xfrm>
        </p:spPr>
        <p:txBody>
          <a:bodyPr>
            <a:normAutofit/>
          </a:bodyPr>
          <a:lstStyle/>
          <a:p>
            <a:r>
              <a:rPr lang="en-US" sz="2800" cap="none" dirty="0" smtClean="0">
                <a:ln w="18000">
                  <a:solidFill>
                    <a:schemeClr val="accent2">
                      <a:satMod val="140000"/>
                    </a:schemeClr>
                  </a:solidFill>
                  <a:prstDash val="solid"/>
                  <a:miter lim="800000"/>
                </a:ln>
                <a:solidFill>
                  <a:schemeClr val="accent6">
                    <a:lumMod val="50000"/>
                  </a:schemeClr>
                </a:solidFill>
                <a:effectLst>
                  <a:outerShdw blurRad="25500" dist="23000" dir="7020000" algn="tl">
                    <a:srgbClr val="000000">
                      <a:alpha val="50000"/>
                    </a:srgbClr>
                  </a:outerShdw>
                </a:effectLst>
                <a:latin typeface="Engravers MT" panose="02090707080505020304" pitchFamily="18" charset="0"/>
              </a:rPr>
              <a:t>Academic Probation</a:t>
            </a:r>
            <a:endParaRPr lang="en-US" sz="2800" cap="none" dirty="0">
              <a:ln w="18000">
                <a:solidFill>
                  <a:schemeClr val="accent2">
                    <a:satMod val="140000"/>
                  </a:schemeClr>
                </a:solidFill>
                <a:prstDash val="solid"/>
                <a:miter lim="800000"/>
              </a:ln>
              <a:solidFill>
                <a:schemeClr val="accent6">
                  <a:lumMod val="50000"/>
                </a:schemeClr>
              </a:solidFill>
              <a:effectLst>
                <a:outerShdw blurRad="25500" dist="23000" dir="7020000" algn="tl">
                  <a:srgbClr val="000000">
                    <a:alpha val="50000"/>
                  </a:srgbClr>
                </a:outerShdw>
              </a:effectLst>
              <a:latin typeface="Engravers MT" panose="02090707080505020304" pitchFamily="18" charset="0"/>
            </a:endParaRPr>
          </a:p>
        </p:txBody>
      </p:sp>
      <p:sp>
        <p:nvSpPr>
          <p:cNvPr id="4" name="Text Placeholder 3"/>
          <p:cNvSpPr>
            <a:spLocks noGrp="1"/>
          </p:cNvSpPr>
          <p:nvPr>
            <p:ph type="body" sz="half" idx="2"/>
          </p:nvPr>
        </p:nvSpPr>
        <p:spPr>
          <a:xfrm>
            <a:off x="381000" y="5105400"/>
            <a:ext cx="8458200" cy="1196168"/>
          </a:xfrm>
        </p:spPr>
        <p:txBody>
          <a:bodyPr>
            <a:noAutofit/>
          </a:bodyPr>
          <a:lstStyle/>
          <a:p>
            <a:r>
              <a:rPr lang="en-US" sz="1800" dirty="0"/>
              <a:t>Students are placed on academic probation when </a:t>
            </a:r>
            <a:r>
              <a:rPr lang="en-US" sz="1800" dirty="0" smtClean="0"/>
              <a:t>their </a:t>
            </a:r>
            <a:r>
              <a:rPr lang="en-US" sz="1800" dirty="0"/>
              <a:t>semester and/or cumulative GPAs fall below 2.0, but remain above the minimum standards of </a:t>
            </a:r>
            <a:r>
              <a:rPr lang="en-US" sz="1800" dirty="0" smtClean="0"/>
              <a:t>the schools requirements. Students </a:t>
            </a:r>
            <a:r>
              <a:rPr lang="en-US" sz="1800" dirty="0"/>
              <a:t>falling into </a:t>
            </a:r>
            <a:r>
              <a:rPr lang="en-US" sz="1800" dirty="0" smtClean="0"/>
              <a:t>this category </a:t>
            </a:r>
            <a:r>
              <a:rPr lang="en-US" sz="1800" dirty="0"/>
              <a:t>are notified by letter and are directed to meet with their advisers.</a:t>
            </a:r>
          </a:p>
        </p:txBody>
      </p:sp>
      <p:pic>
        <p:nvPicPr>
          <p:cNvPr id="1028" name="Picture 4" descr="http://www.qu.edu.qa/business/images/advising_student_at_ris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533400"/>
            <a:ext cx="3048000" cy="3795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53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normAutofit/>
          </a:bodyPr>
          <a:lstStyle/>
          <a:p>
            <a:r>
              <a:rPr lang="en-US" sz="4000" dirty="0" smtClean="0">
                <a:latin typeface="Ashby Medium" panose="02000503020000020003" pitchFamily="2" charset="0"/>
              </a:rPr>
              <a:t>New York University’s Location</a:t>
            </a:r>
            <a:endParaRPr lang="en-US" sz="4000" dirty="0">
              <a:latin typeface="Ashby Medium" panose="02000503020000020003" pitchFamily="2" charset="0"/>
            </a:endParaRPr>
          </a:p>
        </p:txBody>
      </p:sp>
      <p:sp>
        <p:nvSpPr>
          <p:cNvPr id="3" name="Content Placeholder 2"/>
          <p:cNvSpPr>
            <a:spLocks noGrp="1"/>
          </p:cNvSpPr>
          <p:nvPr>
            <p:ph idx="1"/>
          </p:nvPr>
        </p:nvSpPr>
        <p:spPr>
          <a:xfrm>
            <a:off x="457200" y="1166019"/>
            <a:ext cx="8686800" cy="4525963"/>
          </a:xfrm>
        </p:spPr>
        <p:txBody>
          <a:bodyPr>
            <a:normAutofit/>
          </a:bodyPr>
          <a:lstStyle/>
          <a:p>
            <a:pPr marL="0" indent="0">
              <a:buNone/>
            </a:pPr>
            <a:endParaRPr lang="en-US" dirty="0"/>
          </a:p>
          <a:p>
            <a:pPr marL="0" indent="0" algn="r">
              <a:buNone/>
            </a:pPr>
            <a:r>
              <a:rPr lang="en-US" sz="2400" dirty="0" smtClean="0"/>
              <a:t>New </a:t>
            </a:r>
            <a:r>
              <a:rPr lang="en-US" sz="2400" dirty="0"/>
              <a:t>York University </a:t>
            </a:r>
            <a:r>
              <a:rPr lang="en-US" sz="2400" b="1" i="1" dirty="0"/>
              <a:t>Brooklyn Campus</a:t>
            </a:r>
            <a:r>
              <a:rPr lang="en-US" sz="2400" dirty="0"/>
              <a:t>*</a:t>
            </a:r>
            <a:br>
              <a:rPr lang="en-US" sz="2400" dirty="0"/>
            </a:br>
            <a:r>
              <a:rPr lang="en-US" sz="2400" dirty="0"/>
              <a:t>Five MetroTech Center, 201 Dibner </a:t>
            </a:r>
            <a:r>
              <a:rPr lang="en-US" sz="2400" dirty="0" smtClean="0"/>
              <a:t>Building Office </a:t>
            </a:r>
            <a:r>
              <a:rPr lang="en-US" sz="2400" dirty="0"/>
              <a:t>of the Bursar</a:t>
            </a:r>
            <a:br>
              <a:rPr lang="en-US" sz="2400" dirty="0"/>
            </a:br>
            <a:r>
              <a:rPr lang="en-US" sz="2400" dirty="0"/>
              <a:t>105 East 17th street, 3rd Floor</a:t>
            </a:r>
            <a:br>
              <a:rPr lang="en-US" sz="2400" dirty="0"/>
            </a:br>
            <a:r>
              <a:rPr lang="en-US" sz="2400" dirty="0"/>
              <a:t>New York, NY 10003 </a:t>
            </a:r>
            <a:br>
              <a:rPr lang="en-US" sz="2400" dirty="0"/>
            </a:br>
            <a:r>
              <a:rPr lang="en-US" sz="2400" dirty="0"/>
              <a:t>Telephone: (212) 998-2806</a:t>
            </a:r>
            <a:br>
              <a:rPr lang="en-US" sz="2400" dirty="0"/>
            </a:br>
            <a:r>
              <a:rPr lang="en-US" sz="2400" dirty="0"/>
              <a:t>FAX: (212) 998-2817</a:t>
            </a:r>
          </a:p>
        </p:txBody>
      </p:sp>
      <p:pic>
        <p:nvPicPr>
          <p:cNvPr id="2051" name="Picture 3" descr="http://www.scps.nyu.edu/content/scps/visit-us/_jcr_content/main_content/textimage_0/image.img.png/14304936796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543" y="28956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57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none" dirty="0" smtClean="0">
                <a:ln w="18000">
                  <a:solidFill>
                    <a:schemeClr val="accent2">
                      <a:satMod val="140000"/>
                    </a:schemeClr>
                  </a:solidFill>
                  <a:prstDash val="solid"/>
                  <a:miter lim="800000"/>
                </a:ln>
                <a:solidFill>
                  <a:schemeClr val="accent6">
                    <a:lumMod val="50000"/>
                  </a:schemeClr>
                </a:solidFill>
                <a:effectLst>
                  <a:outerShdw blurRad="25500" dist="23000" dir="7020000" algn="tl">
                    <a:srgbClr val="000000">
                      <a:alpha val="50000"/>
                    </a:srgbClr>
                  </a:outerShdw>
                </a:effectLst>
                <a:latin typeface="Engravers MT" panose="02090707080505020304" pitchFamily="18" charset="0"/>
              </a:rPr>
              <a:t>Additional Information (pt.1)</a:t>
            </a:r>
            <a:endParaRPr lang="en-US" b="1" cap="none" dirty="0">
              <a:ln w="18000">
                <a:solidFill>
                  <a:schemeClr val="accent2">
                    <a:satMod val="140000"/>
                  </a:schemeClr>
                </a:solidFill>
                <a:prstDash val="solid"/>
                <a:miter lim="800000"/>
              </a:ln>
              <a:solidFill>
                <a:schemeClr val="accent6">
                  <a:lumMod val="50000"/>
                </a:schemeClr>
              </a:solidFill>
              <a:effectLst>
                <a:outerShdw blurRad="25500" dist="23000" dir="7020000" algn="tl">
                  <a:srgbClr val="000000">
                    <a:alpha val="50000"/>
                  </a:srgbClr>
                </a:outerShdw>
              </a:effectLst>
              <a:latin typeface="Engravers MT" panose="02090707080505020304" pitchFamily="18" charset="0"/>
            </a:endParaRPr>
          </a:p>
        </p:txBody>
      </p:sp>
      <p:sp>
        <p:nvSpPr>
          <p:cNvPr id="3" name="Content Placeholder 2"/>
          <p:cNvSpPr>
            <a:spLocks noGrp="1"/>
          </p:cNvSpPr>
          <p:nvPr>
            <p:ph sz="half" idx="1"/>
          </p:nvPr>
        </p:nvSpPr>
        <p:spPr/>
        <p:style>
          <a:lnRef idx="2">
            <a:schemeClr val="accent6"/>
          </a:lnRef>
          <a:fillRef idx="1">
            <a:schemeClr val="lt1"/>
          </a:fillRef>
          <a:effectRef idx="0">
            <a:schemeClr val="accent6"/>
          </a:effectRef>
          <a:fontRef idx="minor">
            <a:schemeClr val="dk1"/>
          </a:fontRef>
        </p:style>
        <p:txBody>
          <a:bodyPr>
            <a:normAutofit fontScale="32500" lnSpcReduction="20000"/>
          </a:bodyPr>
          <a:lstStyle/>
          <a:p>
            <a:pPr marL="0" indent="0" algn="ctr">
              <a:buNone/>
            </a:pPr>
            <a:r>
              <a:rPr lang="en-US" sz="8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Freshmen</a:t>
            </a:r>
            <a:r>
              <a:rPr lang="en-US" sz="12300" dirty="0" smtClean="0"/>
              <a:t> </a:t>
            </a:r>
            <a:r>
              <a:rPr lang="en-US" sz="8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Acceptance</a:t>
            </a:r>
            <a:r>
              <a:rPr lang="en-US" sz="12300" dirty="0" smtClean="0"/>
              <a:t> </a:t>
            </a:r>
          </a:p>
          <a:p>
            <a:r>
              <a:rPr lang="en-US" sz="7400" dirty="0" smtClean="0"/>
              <a:t>There are 18,000 freshmen spots available every fall semester</a:t>
            </a:r>
          </a:p>
          <a:p>
            <a:r>
              <a:rPr lang="en-US" sz="7400" dirty="0"/>
              <a:t>New York University received a record 52,727 applications from young men and women </a:t>
            </a:r>
            <a:endParaRPr lang="en-US" sz="7400" dirty="0" smtClean="0"/>
          </a:p>
          <a:p>
            <a:r>
              <a:rPr lang="en-US" sz="7400" dirty="0" smtClean="0"/>
              <a:t>About 6,000 students out of each class reach graduation</a:t>
            </a:r>
          </a:p>
          <a:p>
            <a:endParaRPr lang="en-US" sz="8600" dirty="0" smtClean="0"/>
          </a:p>
          <a:p>
            <a:endParaRPr lang="en-US" sz="8600" dirty="0"/>
          </a:p>
        </p:txBody>
      </p:sp>
      <p:sp>
        <p:nvSpPr>
          <p:cNvPr id="4" name="Content Placeholder 3"/>
          <p:cNvSpPr>
            <a:spLocks noGrp="1"/>
          </p:cNvSpPr>
          <p:nvPr>
            <p:ph sz="half" idx="2"/>
          </p:nvPr>
        </p:nvSpPr>
        <p:spPr/>
        <p:style>
          <a:lnRef idx="2">
            <a:schemeClr val="accent6"/>
          </a:lnRef>
          <a:fillRef idx="1">
            <a:schemeClr val="lt1"/>
          </a:fillRef>
          <a:effectRef idx="0">
            <a:schemeClr val="accent6"/>
          </a:effectRef>
          <a:fontRef idx="minor">
            <a:schemeClr val="dk1"/>
          </a:fontRef>
        </p:style>
        <p:txBody>
          <a:bodyPr>
            <a:normAutofit fontScale="32500" lnSpcReduction="20000"/>
          </a:bodyPr>
          <a:lstStyle/>
          <a:p>
            <a:pPr marL="0" indent="0" algn="ctr">
              <a:buNone/>
            </a:pPr>
            <a:r>
              <a:rPr lang="en-US" sz="8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Math</a:t>
            </a:r>
            <a:r>
              <a:rPr lang="en-US" sz="8600" dirty="0" smtClean="0"/>
              <a:t> </a:t>
            </a:r>
            <a:r>
              <a:rPr lang="en-US" sz="8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Requirements</a:t>
            </a:r>
            <a:r>
              <a:rPr lang="en-US" sz="8600" dirty="0" smtClean="0"/>
              <a:t> &amp; </a:t>
            </a:r>
            <a:r>
              <a:rPr lang="en-US" sz="8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Prerequisites</a:t>
            </a:r>
            <a:endParaRPr lang="en-US" sz="8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endParaRPr lang="en-US" sz="4300" b="1" u="sng" dirty="0" smtClean="0"/>
          </a:p>
          <a:p>
            <a:r>
              <a:rPr lang="en-US" sz="4400" b="1" u="sng" dirty="0" smtClean="0"/>
              <a:t>Acceptance into any math department include graduation from any three of these classes:</a:t>
            </a:r>
            <a:r>
              <a:rPr lang="en-US" sz="4400" dirty="0"/>
              <a:t/>
            </a:r>
            <a:br>
              <a:rPr lang="en-US" sz="4400" dirty="0"/>
            </a:br>
            <a:r>
              <a:rPr lang="en-US" sz="4400" dirty="0">
                <a:solidFill>
                  <a:schemeClr val="tx1"/>
                </a:solidFill>
              </a:rPr>
              <a:t/>
            </a:r>
            <a:br>
              <a:rPr lang="en-US" sz="4400" dirty="0">
                <a:solidFill>
                  <a:schemeClr val="tx1"/>
                </a:solidFill>
              </a:rPr>
            </a:br>
            <a:r>
              <a:rPr lang="en-US" sz="4400" u="sng" dirty="0">
                <a:solidFill>
                  <a:schemeClr val="tx1"/>
                </a:solidFill>
                <a:hlinkClick r:id="rId2"/>
              </a:rPr>
              <a:t>MATH-UA 325 Analysis</a:t>
            </a:r>
            <a:r>
              <a:rPr lang="en-US" sz="4400" dirty="0">
                <a:solidFill>
                  <a:schemeClr val="tx1"/>
                </a:solidFill>
              </a:rPr>
              <a:t/>
            </a:r>
            <a:br>
              <a:rPr lang="en-US" sz="4400" dirty="0">
                <a:solidFill>
                  <a:schemeClr val="tx1"/>
                </a:solidFill>
              </a:rPr>
            </a:br>
            <a:r>
              <a:rPr lang="en-US" sz="4400" u="sng" dirty="0" smtClean="0">
                <a:solidFill>
                  <a:schemeClr val="tx1"/>
                </a:solidFill>
                <a:hlinkClick r:id="rId3"/>
              </a:rPr>
              <a:t>MATH-UA </a:t>
            </a:r>
            <a:r>
              <a:rPr lang="en-US" sz="4400" u="sng" dirty="0">
                <a:solidFill>
                  <a:schemeClr val="tx1"/>
                </a:solidFill>
                <a:hlinkClick r:id="rId3"/>
              </a:rPr>
              <a:t>343 </a:t>
            </a:r>
            <a:r>
              <a:rPr lang="en-US" sz="4400" u="sng" dirty="0" smtClean="0">
                <a:solidFill>
                  <a:schemeClr val="tx1"/>
                </a:solidFill>
                <a:hlinkClick r:id="rId3"/>
              </a:rPr>
              <a:t>Algebra</a:t>
            </a:r>
            <a:endParaRPr lang="en-US" sz="4400" dirty="0" smtClean="0">
              <a:solidFill>
                <a:schemeClr val="tx1"/>
              </a:solidFill>
            </a:endParaRPr>
          </a:p>
          <a:p>
            <a:r>
              <a:rPr lang="en-US" sz="4400" u="sng" dirty="0" smtClean="0">
                <a:solidFill>
                  <a:schemeClr val="tx1"/>
                </a:solidFill>
                <a:hlinkClick r:id="rId4"/>
              </a:rPr>
              <a:t>MATH-UA </a:t>
            </a:r>
            <a:r>
              <a:rPr lang="en-US" sz="4400" u="sng" dirty="0">
                <a:solidFill>
                  <a:schemeClr val="tx1"/>
                </a:solidFill>
                <a:hlinkClick r:id="rId4"/>
              </a:rPr>
              <a:t>252 Numerical Analysis</a:t>
            </a:r>
            <a:endParaRPr lang="en-US" sz="4400" dirty="0">
              <a:solidFill>
                <a:schemeClr val="tx1"/>
              </a:solidFill>
            </a:endParaRPr>
          </a:p>
          <a:p>
            <a:r>
              <a:rPr lang="en-US" sz="4400" u="sng" dirty="0">
                <a:solidFill>
                  <a:schemeClr val="tx1"/>
                </a:solidFill>
                <a:hlinkClick r:id="rId5"/>
              </a:rPr>
              <a:t>MATH-UA 263 Partial Differential Equations</a:t>
            </a:r>
            <a:endParaRPr lang="en-US" sz="4400" dirty="0">
              <a:solidFill>
                <a:schemeClr val="tx1"/>
              </a:solidFill>
            </a:endParaRPr>
          </a:p>
          <a:p>
            <a:r>
              <a:rPr lang="en-US" sz="4400" u="sng" dirty="0">
                <a:solidFill>
                  <a:schemeClr val="tx1"/>
                </a:solidFill>
                <a:hlinkClick r:id="rId6"/>
              </a:rPr>
              <a:t>MATH-UA 282 Functions of a Complex Variable</a:t>
            </a:r>
            <a:endParaRPr lang="en-US" sz="4400" dirty="0">
              <a:solidFill>
                <a:schemeClr val="tx1"/>
              </a:solidFill>
            </a:endParaRPr>
          </a:p>
          <a:p>
            <a:r>
              <a:rPr lang="en-US" sz="4400" u="sng" dirty="0">
                <a:solidFill>
                  <a:schemeClr val="tx1"/>
                </a:solidFill>
                <a:hlinkClick r:id="rId7"/>
              </a:rPr>
              <a:t>MATH-UA 329 Honors Analysis II</a:t>
            </a:r>
            <a:endParaRPr lang="en-US" sz="4400" dirty="0">
              <a:solidFill>
                <a:schemeClr val="tx1"/>
              </a:solidFill>
            </a:endParaRPr>
          </a:p>
          <a:p>
            <a:r>
              <a:rPr lang="en-US" sz="4400" u="sng" dirty="0">
                <a:solidFill>
                  <a:schemeClr val="tx1"/>
                </a:solidFill>
                <a:hlinkClick r:id="rId8"/>
              </a:rPr>
              <a:t>MATH-UA 349 Honors Algebra II</a:t>
            </a:r>
            <a:endParaRPr lang="en-US" sz="4400" dirty="0">
              <a:solidFill>
                <a:schemeClr val="tx1"/>
              </a:solidFill>
            </a:endParaRPr>
          </a:p>
          <a:p>
            <a:r>
              <a:rPr lang="en-US" sz="4400" dirty="0"/>
              <a:t>MATH-UA 377 Differential Geometry</a:t>
            </a:r>
          </a:p>
          <a:p>
            <a:r>
              <a:rPr lang="en-US" sz="4400" dirty="0"/>
              <a:t>MATH-UA 393 Honors I</a:t>
            </a:r>
          </a:p>
          <a:p>
            <a:r>
              <a:rPr lang="en-US" sz="4400" dirty="0"/>
              <a:t>MATH-UA 394 Honors II</a:t>
            </a:r>
          </a:p>
          <a:p>
            <a:r>
              <a:rPr lang="en-US" sz="4400" dirty="0"/>
              <a:t>MATH-UA 397 Honors III</a:t>
            </a:r>
          </a:p>
          <a:p>
            <a:r>
              <a:rPr lang="en-US" sz="4400" dirty="0"/>
              <a:t>MATH-UA 398 Honors </a:t>
            </a:r>
            <a:r>
              <a:rPr lang="en-US" sz="4400" dirty="0" smtClean="0"/>
              <a:t>IV</a:t>
            </a:r>
            <a:endParaRPr lang="en-US" sz="4400" dirty="0"/>
          </a:p>
        </p:txBody>
      </p:sp>
    </p:spTree>
    <p:extLst>
      <p:ext uri="{BB962C8B-B14F-4D97-AF65-F5344CB8AC3E}">
        <p14:creationId xmlns:p14="http://schemas.microsoft.com/office/powerpoint/2010/main" val="39152119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ustom 1">
      <a:dk1>
        <a:sysClr val="windowText" lastClr="000000"/>
      </a:dk1>
      <a:lt1>
        <a:sysClr val="window" lastClr="FFFFFF"/>
      </a:lt1>
      <a:dk2>
        <a:srgbClr val="5F0060"/>
      </a:dk2>
      <a:lt2>
        <a:srgbClr val="EEECE1"/>
      </a:lt2>
      <a:accent1>
        <a:srgbClr val="FEB2FF"/>
      </a:accent1>
      <a:accent2>
        <a:srgbClr val="B2A2C7"/>
      </a:accent2>
      <a:accent3>
        <a:srgbClr val="E5E0EC"/>
      </a:accent3>
      <a:accent4>
        <a:srgbClr val="FE19FF"/>
      </a:accent4>
      <a:accent5>
        <a:srgbClr val="4BACC6"/>
      </a:accent5>
      <a:accent6>
        <a:srgbClr val="3F3151"/>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1470</TotalTime>
  <Words>1295</Words>
  <Application>Microsoft Office PowerPoint</Application>
  <PresentationFormat>On-screen Show (4:3)</PresentationFormat>
  <Paragraphs>174</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Trek</vt:lpstr>
      <vt:lpstr>New York University</vt:lpstr>
      <vt:lpstr>Why NYU? </vt:lpstr>
      <vt:lpstr>My Two Major Choices</vt:lpstr>
      <vt:lpstr>New York University</vt:lpstr>
      <vt:lpstr>Getting IN:  </vt:lpstr>
      <vt:lpstr>Getting In:</vt:lpstr>
      <vt:lpstr>Academic Probation</vt:lpstr>
      <vt:lpstr>New York University’s Location</vt:lpstr>
      <vt:lpstr>Additional Information (pt.1)</vt:lpstr>
      <vt:lpstr>English- Degree requirements and prerequisites</vt:lpstr>
      <vt:lpstr>Pass or fail &amp; Online Classes</vt:lpstr>
      <vt:lpstr>(English offers a Bachelor of arts)</vt:lpstr>
      <vt:lpstr>Additional Information (pt.2)</vt:lpstr>
      <vt:lpstr>Required and elective courses: </vt:lpstr>
      <vt:lpstr>English – (major information)</vt:lpstr>
      <vt:lpstr>Average and Overall Salary for Journalism</vt:lpstr>
      <vt:lpstr>Job opportunities- New York university</vt:lpstr>
      <vt:lpstr>Tuition Rates and Expenses </vt:lpstr>
      <vt:lpstr>Loans and Grants</vt:lpstr>
      <vt:lpstr>Financial Aid</vt:lpstr>
      <vt:lpstr>My Living plan and Expenses</vt:lpstr>
      <vt:lpstr>Social Activities</vt:lpstr>
      <vt:lpstr>Jobs Open on Campus</vt:lpstr>
      <vt:lpstr>Transferring Rules</vt:lpstr>
      <vt:lpstr>Changing majors</vt:lpstr>
      <vt:lpstr>Common majors</vt:lpstr>
      <vt:lpstr>Clubs &amp; Sports</vt:lpstr>
      <vt:lpstr>Summary</vt:lpstr>
      <vt:lpstr>What would I do differently?</vt:lpstr>
      <vt:lpstr>Bibliography</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 university</dc:title>
  <dc:creator>student</dc:creator>
  <cp:lastModifiedBy>student</cp:lastModifiedBy>
  <cp:revision>71</cp:revision>
  <dcterms:created xsi:type="dcterms:W3CDTF">2015-05-20T18:29:53Z</dcterms:created>
  <dcterms:modified xsi:type="dcterms:W3CDTF">2015-06-03T18:15:23Z</dcterms:modified>
</cp:coreProperties>
</file>