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92" r:id="rId5"/>
    <p:sldId id="293"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30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B8E0AE53-1F41-40ED-B4D2-CB323D3E9C10}" type="datetimeFigureOut">
              <a:rPr lang="en-US" smtClean="0"/>
              <a:t>6/3/2015</a:t>
            </a:fld>
            <a:endParaRPr lang="en-US" dirty="0"/>
          </a:p>
        </p:txBody>
      </p:sp>
      <p:sp>
        <p:nvSpPr>
          <p:cNvPr id="16" name="Slide Number Placeholder 15"/>
          <p:cNvSpPr>
            <a:spLocks noGrp="1"/>
          </p:cNvSpPr>
          <p:nvPr>
            <p:ph type="sldNum" sz="quarter" idx="11"/>
          </p:nvPr>
        </p:nvSpPr>
        <p:spPr/>
        <p:txBody>
          <a:bodyPr/>
          <a:lstStyle/>
          <a:p>
            <a:fld id="{BA0C16C9-40AD-43FD-A13C-1D6E0DD42C62}"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E0AE53-1F41-40ED-B4D2-CB323D3E9C10}" type="datetimeFigureOut">
              <a:rPr lang="en-US" smtClean="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C16C9-40AD-43FD-A13C-1D6E0DD42C6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E0AE53-1F41-40ED-B4D2-CB323D3E9C10}" type="datetimeFigureOut">
              <a:rPr lang="en-US" smtClean="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C16C9-40AD-43FD-A13C-1D6E0DD42C6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8E0AE53-1F41-40ED-B4D2-CB323D3E9C10}" type="datetimeFigureOut">
              <a:rPr lang="en-US" smtClean="0"/>
              <a:t>6/3/2015</a:t>
            </a:fld>
            <a:endParaRPr lang="en-US" dirty="0"/>
          </a:p>
        </p:txBody>
      </p:sp>
      <p:sp>
        <p:nvSpPr>
          <p:cNvPr id="15" name="Slide Number Placeholder 14"/>
          <p:cNvSpPr>
            <a:spLocks noGrp="1"/>
          </p:cNvSpPr>
          <p:nvPr>
            <p:ph type="sldNum" sz="quarter" idx="15"/>
          </p:nvPr>
        </p:nvSpPr>
        <p:spPr/>
        <p:txBody>
          <a:bodyPr/>
          <a:lstStyle>
            <a:lvl1pPr algn="ctr">
              <a:defRPr/>
            </a:lvl1pPr>
          </a:lstStyle>
          <a:p>
            <a:fld id="{BA0C16C9-40AD-43FD-A13C-1D6E0DD42C62}"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E0AE53-1F41-40ED-B4D2-CB323D3E9C10}" type="datetimeFigureOut">
              <a:rPr lang="en-US" smtClean="0"/>
              <a:t>6/3/2015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C16C9-40AD-43FD-A13C-1D6E0DD42C62}" type="slidenum">
              <a:rPr lang="en-US" smtClean="0"/>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E0AE53-1F41-40ED-B4D2-CB323D3E9C10}" type="datetimeFigureOut">
              <a:rPr lang="en-US" smtClean="0"/>
              <a:t>6/3/2015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C16C9-40AD-43FD-A13C-1D6E0DD42C62}"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A0C16C9-40AD-43FD-A13C-1D6E0DD42C62}"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B8E0AE53-1F41-40ED-B4D2-CB323D3E9C10}" type="datetimeFigureOut">
              <a:rPr lang="en-US" smtClean="0"/>
              <a:t>6/3/2015</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E0AE53-1F41-40ED-B4D2-CB323D3E9C10}" type="datetimeFigureOut">
              <a:rPr lang="en-US" smtClean="0"/>
              <a:t>6/3/2015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0C16C9-40AD-43FD-A13C-1D6E0DD42C62}"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0AE53-1F41-40ED-B4D2-CB323D3E9C10}" type="datetimeFigureOut">
              <a:rPr lang="en-US" smtClean="0"/>
              <a:t>6/3/2015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0C16C9-40AD-43FD-A13C-1D6E0DD42C6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8E0AE53-1F41-40ED-B4D2-CB323D3E9C10}" type="datetimeFigureOut">
              <a:rPr lang="en-US" smtClean="0"/>
              <a:t>6/3/2015</a:t>
            </a:fld>
            <a:endParaRPr lang="en-US" dirty="0"/>
          </a:p>
        </p:txBody>
      </p:sp>
      <p:sp>
        <p:nvSpPr>
          <p:cNvPr id="9" name="Slide Number Placeholder 8"/>
          <p:cNvSpPr>
            <a:spLocks noGrp="1"/>
          </p:cNvSpPr>
          <p:nvPr>
            <p:ph type="sldNum" sz="quarter" idx="15"/>
          </p:nvPr>
        </p:nvSpPr>
        <p:spPr/>
        <p:txBody>
          <a:bodyPr/>
          <a:lstStyle/>
          <a:p>
            <a:fld id="{BA0C16C9-40AD-43FD-A13C-1D6E0DD42C62}"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8E0AE53-1F41-40ED-B4D2-CB323D3E9C10}" type="datetimeFigureOut">
              <a:rPr lang="en-US" smtClean="0"/>
              <a:t>6/3/2015</a:t>
            </a:fld>
            <a:endParaRPr lang="en-US" dirty="0"/>
          </a:p>
        </p:txBody>
      </p:sp>
      <p:sp>
        <p:nvSpPr>
          <p:cNvPr id="9" name="Slide Number Placeholder 8"/>
          <p:cNvSpPr>
            <a:spLocks noGrp="1"/>
          </p:cNvSpPr>
          <p:nvPr>
            <p:ph type="sldNum" sz="quarter" idx="11"/>
          </p:nvPr>
        </p:nvSpPr>
        <p:spPr/>
        <p:txBody>
          <a:bodyPr/>
          <a:lstStyle/>
          <a:p>
            <a:fld id="{BA0C16C9-40AD-43FD-A13C-1D6E0DD42C62}"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8E0AE53-1F41-40ED-B4D2-CB323D3E9C10}" type="datetimeFigureOut">
              <a:rPr lang="en-US" smtClean="0"/>
              <a:t>6/3/2015</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A0C16C9-40AD-43FD-A13C-1D6E0DD42C62}" type="slidenum">
              <a:rPr lang="en-US" smtClean="0"/>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6.wdp"/><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afsa.ed.gov" TargetMode="External"/><Relationship Id="rId2" Type="http://schemas.openxmlformats.org/officeDocument/2006/relationships/hyperlink" Target="javascript:ExternalSite('http://studentaid.ed.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bestvalueschools.com/faq/what-is-the-difference-between-a-b-a-and-a-b-s/" TargetMode="External"/><Relationship Id="rId13" Type="http://schemas.openxmlformats.org/officeDocument/2006/relationships/hyperlink" Target="http://www.collegesimply.com/colleges/california/university-of-california-irvine/price/" TargetMode="External"/><Relationship Id="rId3" Type="http://schemas.openxmlformats.org/officeDocument/2006/relationships/hyperlink" Target="https://www.admissions.uci.edu/applicants/key_dates.html" TargetMode="External"/><Relationship Id="rId7" Type="http://schemas.openxmlformats.org/officeDocument/2006/relationships/hyperlink" Target="http://unex.uci.edu/courses/" TargetMode="External"/><Relationship Id="rId12" Type="http://schemas.openxmlformats.org/officeDocument/2006/relationships/hyperlink" Target="https://www.reg.uci.edu/fees/2014-2015/graduate.html" TargetMode="External"/><Relationship Id="rId2" Type="http://schemas.openxmlformats.org/officeDocument/2006/relationships/hyperlink" Target="http://uci.edu" TargetMode="External"/><Relationship Id="rId16" Type="http://schemas.openxmlformats.org/officeDocument/2006/relationships/hyperlink" Target="http://www.changeofmajor.uci.edu/CoM_principles.html" TargetMode="External"/><Relationship Id="rId1" Type="http://schemas.openxmlformats.org/officeDocument/2006/relationships/slideLayout" Target="../slideLayouts/slideLayout2.xml"/><Relationship Id="rId6" Type="http://schemas.openxmlformats.org/officeDocument/2006/relationships/hyperlink" Target="http://admission.universityofcalifornia.edu/freshman/requirements/a-g-requirements/" TargetMode="External"/><Relationship Id="rId11" Type="http://schemas.openxmlformats.org/officeDocument/2006/relationships/hyperlink" Target="http://www.healthcare-salaries.com/physicians/allergist-salary" TargetMode="External"/><Relationship Id="rId5" Type="http://schemas.openxmlformats.org/officeDocument/2006/relationships/hyperlink" Target="http://work.chron.com/qualifications-allergist-21485.html" TargetMode="External"/><Relationship Id="rId15" Type="http://schemas.openxmlformats.org/officeDocument/2006/relationships/hyperlink" Target="https://www.admissions.uci.edu/applicants/transfer_admission.html" TargetMode="External"/><Relationship Id="rId10" Type="http://schemas.openxmlformats.org/officeDocument/2006/relationships/hyperlink" Target="http://www1.salary.com/Physician-Immunology-Allergy-Salary.html" TargetMode="External"/><Relationship Id="rId4" Type="http://schemas.openxmlformats.org/officeDocument/2006/relationships/hyperlink" Target="http://www.editor.uci.edu/11-12/intro/intro.16.htm" TargetMode="External"/><Relationship Id="rId9" Type="http://schemas.openxmlformats.org/officeDocument/2006/relationships/hyperlink" Target="http://classroom.synonym.com/better-ba-bs-medical-school-5388.html" TargetMode="External"/><Relationship Id="rId14" Type="http://schemas.openxmlformats.org/officeDocument/2006/relationships/hyperlink" Target="https://fafsa.ed.gov/help/fftoc05l.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other stuff\MCHS\9th grade\Avid\UCI pictures\Visit-StudentC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2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2400" y="5696753"/>
            <a:ext cx="3048000" cy="1143000"/>
          </a:xfrm>
        </p:spPr>
        <p:txBody>
          <a:bodyPr/>
          <a:lstStyle/>
          <a:p>
            <a:pPr>
              <a:spcBef>
                <a:spcPct val="0"/>
              </a:spcBef>
            </a:pPr>
            <a:r>
              <a:rPr lang="en-US" sz="2800" spc="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Brando Urquiza</a:t>
            </a:r>
          </a:p>
          <a:p>
            <a:pPr>
              <a:spcBef>
                <a:spcPct val="0"/>
              </a:spcBef>
            </a:pPr>
            <a:r>
              <a:rPr lang="en-US" sz="2800" spc="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Period </a:t>
            </a:r>
            <a:r>
              <a:rPr lang="en-US" sz="2800"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1</a:t>
            </a:r>
          </a:p>
        </p:txBody>
      </p:sp>
      <p:sp>
        <p:nvSpPr>
          <p:cNvPr id="2" name="Title 1"/>
          <p:cNvSpPr>
            <a:spLocks noGrp="1"/>
          </p:cNvSpPr>
          <p:nvPr>
            <p:ph type="ctrTitle"/>
          </p:nvPr>
        </p:nvSpPr>
        <p:spPr/>
        <p:txBody>
          <a:bodyPr/>
          <a:lstStyle/>
          <a:p>
            <a:r>
              <a:rPr lang="en-US" spc="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University of California, Irvine (UCI)</a:t>
            </a:r>
            <a:endParaRPr lang="en-US"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endParaRPr>
          </a:p>
        </p:txBody>
      </p:sp>
      <p:sp>
        <p:nvSpPr>
          <p:cNvPr id="4" name="TextBox 3"/>
          <p:cNvSpPr txBox="1"/>
          <p:nvPr/>
        </p:nvSpPr>
        <p:spPr>
          <a:xfrm>
            <a:off x="6172200" y="5791200"/>
            <a:ext cx="2819400" cy="954107"/>
          </a:xfrm>
          <a:prstGeom prst="rect">
            <a:avLst/>
          </a:prstGeom>
          <a:noFill/>
        </p:spPr>
        <p:txBody>
          <a:bodyPr wrap="square" rtlCol="0">
            <a:sp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Mascot: Peter the Anteater</a:t>
            </a:r>
          </a:p>
        </p:txBody>
      </p:sp>
      <p:sp>
        <p:nvSpPr>
          <p:cNvPr id="5" name="TextBox 4"/>
          <p:cNvSpPr txBox="1"/>
          <p:nvPr/>
        </p:nvSpPr>
        <p:spPr>
          <a:xfrm>
            <a:off x="5867400" y="32886"/>
            <a:ext cx="2362200" cy="1384995"/>
          </a:xfrm>
          <a:prstGeom prst="rect">
            <a:avLst/>
          </a:prstGeom>
          <a:noFill/>
        </p:spPr>
        <p:txBody>
          <a:bodyPr wrap="square" rtlCol="0">
            <a:spAutoFit/>
          </a:bodyPr>
          <a:lstStyle/>
          <a:p>
            <a:pPr algn="ctr">
              <a:spcBef>
                <a:spcPct val="0"/>
              </a:spcBef>
              <a:buClr>
                <a:schemeClr val="accent2"/>
              </a:buClr>
              <a:buSzPct val="85000"/>
            </a:pPr>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Location: Irvine</a:t>
            </a: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 CA </a:t>
            </a:r>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92697</a:t>
            </a:r>
            <a:endPar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153397075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962400"/>
          </a:xfrm>
        </p:spPr>
        <p:txBody>
          <a:bodyPr/>
          <a:lstStyle/>
          <a:p>
            <a:r>
              <a:rPr lang="en-US" sz="36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Medical schools (also in UCI) will not accept P/F grades for pre-required courses. Any course that you plan to use to fulfill requirements for admission must have a grade</a:t>
            </a:r>
            <a:r>
              <a:rPr lang="en-US" dirty="0"/>
              <a:t>.</a:t>
            </a:r>
          </a:p>
        </p:txBody>
      </p:sp>
      <p:sp>
        <p:nvSpPr>
          <p:cNvPr id="3" name="Title 2"/>
          <p:cNvSpPr>
            <a:spLocks noGrp="1"/>
          </p:cNvSpPr>
          <p:nvPr>
            <p:ph type="title"/>
          </p:nvPr>
        </p:nvSpPr>
        <p:spPr>
          <a:xfrm>
            <a:off x="457200" y="762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Pass/fail classes available at UCI</a:t>
            </a:r>
          </a:p>
        </p:txBody>
      </p:sp>
      <p:pic>
        <p:nvPicPr>
          <p:cNvPr id="2050" name="Picture 2" descr="E:\other stuff\MCHS\9th grade\Avid\UCI pictures\fail p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40930"/>
            <a:ext cx="2054277" cy="13620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3459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81200"/>
            <a:ext cx="8229600" cy="4572000"/>
          </a:xfrm>
        </p:spPr>
        <p:txBody>
          <a:bodyPr>
            <a:noAutofit/>
          </a:bodyPr>
          <a:lstStyle/>
          <a:p>
            <a:pPr>
              <a:lnSpc>
                <a:spcPct val="160000"/>
              </a:lnSpc>
              <a:spcBef>
                <a:spcPct val="0"/>
              </a:spcBef>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Business and management: Business Administration, Contact Management, Legal Risk Management, Meeting &amp; Event Management, Sports Management, and Supply Chain Management</a:t>
            </a:r>
          </a:p>
          <a:p>
            <a:pPr>
              <a:lnSpc>
                <a:spcPct val="160000"/>
              </a:lnSpc>
              <a:spcBef>
                <a:spcPct val="0"/>
              </a:spcBef>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Educational classes, such as a </a:t>
            </a:r>
            <a:r>
              <a:rPr lang="en-US" sz="20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virtual </a:t>
            </a: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teaching class</a:t>
            </a:r>
          </a:p>
          <a:p>
            <a:pPr>
              <a:lnSpc>
                <a:spcPct val="160000"/>
              </a:lnSpc>
              <a:spcBef>
                <a:spcPct val="0"/>
              </a:spcBef>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Business classes</a:t>
            </a:r>
          </a:p>
          <a:p>
            <a:pPr>
              <a:lnSpc>
                <a:spcPct val="160000"/>
              </a:lnSpc>
              <a:spcBef>
                <a:spcPct val="0"/>
              </a:spcBef>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Clinical research and trial classes</a:t>
            </a:r>
          </a:p>
          <a:p>
            <a:pPr>
              <a:lnSpc>
                <a:spcPct val="160000"/>
              </a:lnSpc>
              <a:spcBef>
                <a:spcPct val="0"/>
              </a:spcBef>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Engineering tech: Communication System </a:t>
            </a:r>
            <a:r>
              <a:rPr lang="en-US" sz="20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Engineering, </a:t>
            </a: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Device Software Engineering, Digital Signaling Processing, and Embedded System Engineering.</a:t>
            </a:r>
          </a:p>
        </p:txBody>
      </p:sp>
      <p:sp>
        <p:nvSpPr>
          <p:cNvPr id="3" name="Title 2"/>
          <p:cNvSpPr>
            <a:spLocks noGrp="1"/>
          </p:cNvSpPr>
          <p:nvPr>
            <p:ph type="title"/>
          </p:nvPr>
        </p:nvSpPr>
        <p:spPr>
          <a:xfrm>
            <a:off x="533400" y="762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Classes available in line at UCI</a:t>
            </a:r>
          </a:p>
        </p:txBody>
      </p:sp>
    </p:spTree>
    <p:extLst>
      <p:ext uri="{BB962C8B-B14F-4D97-AF65-F5344CB8AC3E}">
        <p14:creationId xmlns:p14="http://schemas.microsoft.com/office/powerpoint/2010/main" val="2708286429"/>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572000"/>
          </a:xfrm>
        </p:spPr>
        <p:txBody>
          <a:bodyPr>
            <a:noAutofit/>
          </a:bodyPr>
          <a:lstStyle/>
          <a:p>
            <a:pPr>
              <a:lnSpc>
                <a:spcPct val="170000"/>
              </a:lnSpc>
              <a:spcBef>
                <a:spcPct val="0"/>
              </a:spcBef>
            </a:pPr>
            <a:r>
              <a:rPr lang="en-US" sz="1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Bachelor of the Arts, and the B.S., or Bachelor of Science, are four-year undergraduate degrees. The primary difference between the two types of degrees is the focus of the coursework students are required to complete in order to earn them.</a:t>
            </a:r>
          </a:p>
          <a:p>
            <a:pPr>
              <a:lnSpc>
                <a:spcPct val="170000"/>
              </a:lnSpc>
              <a:spcBef>
                <a:spcPct val="0"/>
              </a:spcBef>
            </a:pPr>
            <a:r>
              <a:rPr lang="en-US" sz="1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 Bachelor of the Arts degree program provides students with a more expansive education, requiring fewer credits that are directly linked to a particular major</a:t>
            </a:r>
          </a:p>
          <a:p>
            <a:pPr>
              <a:lnSpc>
                <a:spcPct val="170000"/>
              </a:lnSpc>
              <a:spcBef>
                <a:spcPct val="0"/>
              </a:spcBef>
            </a:pPr>
            <a:r>
              <a:rPr lang="en-US" sz="1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Bachelor of Science degree are generally more strictly focused on their subject matter, requiring more credits that are directly linked to the major</a:t>
            </a:r>
          </a:p>
        </p:txBody>
      </p:sp>
      <p:sp>
        <p:nvSpPr>
          <p:cNvPr id="3" name="Title 2"/>
          <p:cNvSpPr>
            <a:spLocks noGrp="1"/>
          </p:cNvSpPr>
          <p:nvPr>
            <p:ph type="title"/>
          </p:nvPr>
        </p:nvSpPr>
        <p:spPr>
          <a:xfrm>
            <a:off x="457200" y="762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is the difference between a BA and a BS?</a:t>
            </a:r>
          </a:p>
        </p:txBody>
      </p:sp>
    </p:spTree>
    <p:extLst>
      <p:ext uri="{BB962C8B-B14F-4D97-AF65-F5344CB8AC3E}">
        <p14:creationId xmlns:p14="http://schemas.microsoft.com/office/powerpoint/2010/main" val="3363668571"/>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4572000"/>
          </a:xfrm>
        </p:spPr>
        <p:txBody>
          <a:bodyPr>
            <a:normAutofit/>
          </a:bodyPr>
          <a:lstStyle/>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 medical degree allows both a BA degree and a BS degree</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It is known that an BA is easier to obtain than a BS in the medical field</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It depends on what you want to do in the medical field that is more suitable for a BA/BA degree.</a:t>
            </a:r>
          </a:p>
        </p:txBody>
      </p:sp>
      <p:sp>
        <p:nvSpPr>
          <p:cNvPr id="3" name="Title 2"/>
          <p:cNvSpPr>
            <a:spLocks noGrp="1"/>
          </p:cNvSpPr>
          <p:nvPr>
            <p:ph type="title"/>
          </p:nvPr>
        </p:nvSpPr>
        <p:spPr>
          <a:xfrm>
            <a:off x="457200" y="762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Does my major allow for a BA of BS or what ?</a:t>
            </a:r>
          </a:p>
        </p:txBody>
      </p:sp>
    </p:spTree>
    <p:extLst>
      <p:ext uri="{BB962C8B-B14F-4D97-AF65-F5344CB8AC3E}">
        <p14:creationId xmlns:p14="http://schemas.microsoft.com/office/powerpoint/2010/main" val="2192907385"/>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819400"/>
            <a:ext cx="8229600" cy="4572000"/>
          </a:xfrm>
        </p:spPr>
        <p:txBody>
          <a:bodyPr/>
          <a:lstStyle/>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An GPA score that is close to 3.4 would be </a:t>
            </a:r>
            <a:r>
              <a:rPr lang="en-US" sz="24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required </a:t>
            </a: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for a medical degree</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It isn’t just the GPA that determines if you graduate for a medical degree. The classes you take, activities, and test scores are the things that are looked at for graduation</a:t>
            </a:r>
            <a:r>
              <a:rPr lang="en-US" dirty="0" smtClean="0"/>
              <a:t>.</a:t>
            </a:r>
            <a:endParaRPr lang="en-US" dirty="0"/>
          </a:p>
        </p:txBody>
      </p:sp>
      <p:sp>
        <p:nvSpPr>
          <p:cNvPr id="3" name="Title 2"/>
          <p:cNvSpPr>
            <a:spLocks noGrp="1"/>
          </p:cNvSpPr>
          <p:nvPr>
            <p:ph type="title"/>
          </p:nvPr>
        </p:nvSpPr>
        <p:spPr>
          <a:xfrm>
            <a:off x="381000" y="1524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GPA do I need in order to graduate for my major?</a:t>
            </a:r>
          </a:p>
        </p:txBody>
      </p:sp>
    </p:spTree>
    <p:extLst>
      <p:ext uri="{BB962C8B-B14F-4D97-AF65-F5344CB8AC3E}">
        <p14:creationId xmlns:p14="http://schemas.microsoft.com/office/powerpoint/2010/main" val="20504015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229600" cy="4572000"/>
          </a:xfrm>
        </p:spPr>
        <p:txBody>
          <a:bodyPr>
            <a:normAutofit/>
          </a:bodyPr>
          <a:lstStyle/>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 can receive tutoring in UCI’s Learning and Academic Resource Center, which is dedicated to their student’s needs of tutoring</a:t>
            </a:r>
          </a:p>
        </p:txBody>
      </p:sp>
      <p:sp>
        <p:nvSpPr>
          <p:cNvPr id="3" name="Title 2"/>
          <p:cNvSpPr>
            <a:spLocks noGrp="1"/>
          </p:cNvSpPr>
          <p:nvPr>
            <p:ph type="title"/>
          </p:nvPr>
        </p:nvSpPr>
        <p:spPr>
          <a:xfrm>
            <a:off x="457200" y="762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Where can I receive help (tutoring) on campus?</a:t>
            </a:r>
          </a:p>
        </p:txBody>
      </p:sp>
      <p:pic>
        <p:nvPicPr>
          <p:cNvPr id="3074" name="Picture 2" descr="E:\other stuff\MCHS\9th grade\Avid\UCI pictures\tuto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419600"/>
            <a:ext cx="5639784" cy="17811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190859"/>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09800"/>
            <a:ext cx="8229600" cy="4572000"/>
          </a:xfrm>
        </p:spPr>
        <p:txBody>
          <a:bodyPr>
            <a:normAutofit/>
          </a:bodyPr>
          <a:lstStyle/>
          <a:p>
            <a:pPr>
              <a:lnSpc>
                <a:spcPct val="170000"/>
              </a:lnSpc>
              <a:spcBef>
                <a:spcPct val="0"/>
              </a:spcBef>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Academic Advising is an opportunity to exchange information designed to help students reach their educational and career goals</a:t>
            </a:r>
          </a:p>
          <a:p>
            <a:pPr>
              <a:lnSpc>
                <a:spcPct val="170000"/>
              </a:lnSpc>
              <a:spcBef>
                <a:spcPct val="0"/>
              </a:spcBef>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Academic advising is provided both within the Division of Undergraduate Education and in Academic Schools around campus</a:t>
            </a:r>
          </a:p>
        </p:txBody>
      </p:sp>
      <p:sp>
        <p:nvSpPr>
          <p:cNvPr id="3" name="Title 2"/>
          <p:cNvSpPr>
            <a:spLocks noGrp="1"/>
          </p:cNvSpPr>
          <p:nvPr>
            <p:ph type="title"/>
          </p:nvPr>
        </p:nvSpPr>
        <p:spPr>
          <a:xfrm>
            <a:off x="457200" y="8382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and where is academic advising?</a:t>
            </a:r>
          </a:p>
        </p:txBody>
      </p:sp>
      <p:pic>
        <p:nvPicPr>
          <p:cNvPr id="4098" name="Picture 2" descr="E:\other stuff\MCHS\9th grade\Avid\UCI pictures\academic advis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015" y="4568189"/>
            <a:ext cx="3581400" cy="18789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19848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267200"/>
          </a:xfrm>
        </p:spPr>
        <p:txBody>
          <a:bodyPr numCol="2">
            <a:normAutofit lnSpcReduction="10000"/>
          </a:bodyPr>
          <a:lstStyle/>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Biology</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English</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Math</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Physics</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Social science</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Chemistry</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Biochemistry</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Anatomy</a:t>
            </a:r>
          </a:p>
          <a:p>
            <a:pPr>
              <a:lnSpc>
                <a:spcPct val="170000"/>
              </a:lnSpc>
              <a:spcBef>
                <a:spcPct val="0"/>
              </a:spcBef>
            </a:pPr>
            <a:r>
              <a:rPr lang="en-US" sz="24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Phycology</a:t>
            </a:r>
            <a:endPar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endParaRP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Microbiology</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Pathology</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Medical ethics</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nursing</a:t>
            </a:r>
          </a:p>
        </p:txBody>
      </p:sp>
      <p:sp>
        <p:nvSpPr>
          <p:cNvPr id="3" name="Title 2"/>
          <p:cNvSpPr>
            <a:spLocks noGrp="1"/>
          </p:cNvSpPr>
          <p:nvPr>
            <p:ph type="title"/>
          </p:nvPr>
        </p:nvSpPr>
        <p:spPr>
          <a:xfrm>
            <a:off x="457200" y="6858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Required courses and electives I plan to take</a:t>
            </a:r>
          </a:p>
        </p:txBody>
      </p:sp>
    </p:spTree>
    <p:extLst>
      <p:ext uri="{BB962C8B-B14F-4D97-AF65-F5344CB8AC3E}">
        <p14:creationId xmlns:p14="http://schemas.microsoft.com/office/powerpoint/2010/main" val="361843042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0"/>
            <a:ext cx="8229600" cy="4572000"/>
          </a:xfrm>
        </p:spPr>
        <p:txBody>
          <a:bodyPr>
            <a:normAutofit/>
          </a:bodyPr>
          <a:lstStyle/>
          <a:p>
            <a:pPr>
              <a:lnSpc>
                <a:spcPct val="170000"/>
              </a:lnSpc>
              <a:spcBef>
                <a:spcPct val="0"/>
              </a:spcBef>
            </a:pPr>
            <a:r>
              <a:rPr lang="en-US" sz="32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Since UCI is specialized in </a:t>
            </a:r>
            <a:r>
              <a:rPr lang="en-US" sz="32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medicine, </a:t>
            </a:r>
            <a:r>
              <a:rPr lang="en-US" sz="32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they have all the classes that I will need to take for my medical degree.</a:t>
            </a:r>
          </a:p>
        </p:txBody>
      </p:sp>
      <p:sp>
        <p:nvSpPr>
          <p:cNvPr id="3" name="Title 2"/>
          <p:cNvSpPr>
            <a:spLocks noGrp="1"/>
          </p:cNvSpPr>
          <p:nvPr>
            <p:ph type="title"/>
          </p:nvPr>
        </p:nvSpPr>
        <p:spPr>
          <a:xfrm>
            <a:off x="457200" y="16764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Are there any classes not offered or under special </a:t>
            </a:r>
            <a:r>
              <a:rPr lang="en-US" sz="5400" b="1" spc="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perquisites?</a:t>
            </a:r>
            <a:endPar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400739626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4572000"/>
          </a:xfrm>
        </p:spPr>
        <p:txBody>
          <a:bodyPr>
            <a:normAutofit/>
          </a:bodyPr>
          <a:lstStyle/>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With my medical degree, I will complete the rest of my required education, in order to become an allergist. After I get my degree, I will do special training and </a:t>
            </a:r>
            <a:r>
              <a:rPr lang="en-US" sz="24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internships </a:t>
            </a: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for my requirements of a future allergist position.</a:t>
            </a:r>
          </a:p>
        </p:txBody>
      </p:sp>
      <p:sp>
        <p:nvSpPr>
          <p:cNvPr id="3" name="Title 2"/>
          <p:cNvSpPr>
            <a:spLocks noGrp="1"/>
          </p:cNvSpPr>
          <p:nvPr>
            <p:ph type="title"/>
          </p:nvPr>
        </p:nvSpPr>
        <p:spPr>
          <a:xfrm>
            <a:off x="457200" y="762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I will do with my degree</a:t>
            </a:r>
          </a:p>
        </p:txBody>
      </p:sp>
      <p:pic>
        <p:nvPicPr>
          <p:cNvPr id="5122" name="Picture 2" descr="E:\other stuff\MCHS\9th grade\Avid\UCI pictures\medic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48200"/>
            <a:ext cx="2779712" cy="208478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4704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362200"/>
            <a:ext cx="8229600" cy="4343400"/>
          </a:xfrm>
        </p:spPr>
        <p:txBody>
          <a:bodyPr/>
          <a:lstStyle/>
          <a:p>
            <a:pPr>
              <a:spcBef>
                <a:spcPct val="0"/>
              </a:spcBef>
            </a:pPr>
            <a:r>
              <a:rPr lang="en-US" sz="36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My first choice for a major, is a medical major, since I want to be an allergist.</a:t>
            </a:r>
          </a:p>
          <a:p>
            <a:pPr>
              <a:spcBef>
                <a:spcPct val="0"/>
              </a:spcBef>
            </a:pPr>
            <a:endParaRPr lang="en-US" sz="36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endParaRPr>
          </a:p>
          <a:p>
            <a:pPr>
              <a:spcBef>
                <a:spcPct val="0"/>
              </a:spcBef>
            </a:pPr>
            <a:r>
              <a:rPr lang="en-US" sz="36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My second major, is architect design, since I want to become an architect.</a:t>
            </a:r>
            <a:r>
              <a:rPr lang="en-US" dirty="0" smtClean="0"/>
              <a:t> </a:t>
            </a:r>
            <a:endParaRPr lang="en-US" dirty="0"/>
          </a:p>
        </p:txBody>
      </p:sp>
      <p:sp>
        <p:nvSpPr>
          <p:cNvPr id="3" name="Title 2"/>
          <p:cNvSpPr>
            <a:spLocks noGrp="1"/>
          </p:cNvSpPr>
          <p:nvPr>
            <p:ph type="title"/>
          </p:nvPr>
        </p:nvSpPr>
        <p:spPr>
          <a:xfrm>
            <a:off x="457200" y="8382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First and second choice for majors</a:t>
            </a:r>
          </a:p>
        </p:txBody>
      </p:sp>
    </p:spTree>
    <p:extLst>
      <p:ext uri="{BB962C8B-B14F-4D97-AF65-F5344CB8AC3E}">
        <p14:creationId xmlns:p14="http://schemas.microsoft.com/office/powerpoint/2010/main" val="284953537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229600" cy="3962400"/>
          </a:xfrm>
        </p:spPr>
        <p:txBody>
          <a:bodyPr>
            <a:normAutofit/>
          </a:bodyPr>
          <a:lstStyle/>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An allergist will usually earn an overall annual salary between 144,000 through 216,000</a:t>
            </a:r>
          </a:p>
          <a:p>
            <a:pPr>
              <a:lnSpc>
                <a:spcPct val="17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 </a:t>
            </a:r>
            <a:r>
              <a:rPr lang="en-US" sz="24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typical </a:t>
            </a: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base salary for an allergist, would be </a:t>
            </a:r>
            <a:r>
              <a:rPr lang="en-US" sz="24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between </a:t>
            </a: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39$ through 74$</a:t>
            </a:r>
          </a:p>
        </p:txBody>
      </p:sp>
      <p:sp>
        <p:nvSpPr>
          <p:cNvPr id="3" name="Title 2"/>
          <p:cNvSpPr>
            <a:spLocks noGrp="1"/>
          </p:cNvSpPr>
          <p:nvPr>
            <p:ph type="title"/>
          </p:nvPr>
        </p:nvSpPr>
        <p:spPr>
          <a:xfrm>
            <a:off x="457200" y="838200"/>
            <a:ext cx="8229600" cy="1752600"/>
          </a:xfrm>
        </p:spPr>
        <p:txBody>
          <a:bodyPr>
            <a:noAutofit/>
          </a:bodyPr>
          <a:lstStyle/>
          <a:p>
            <a:pPr algn="ctr"/>
            <a:r>
              <a:rPr lang="en-US" sz="4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is </a:t>
            </a:r>
            <a:r>
              <a:rPr lang="en-US" sz="4400" b="1" spc="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the </a:t>
            </a:r>
            <a:r>
              <a:rPr lang="en-US" sz="4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average base salary and overall salary for someone in my profession?</a:t>
            </a:r>
          </a:p>
        </p:txBody>
      </p:sp>
      <p:pic>
        <p:nvPicPr>
          <p:cNvPr id="6146" name="Picture 2" descr="E:\other stuff\MCHS\9th grade\Avid\UCI pictures\paycheck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854574"/>
            <a:ext cx="303847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other stuff\MCHS\9th grade\Avid\UCI pictures\payche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860129"/>
            <a:ext cx="2226471" cy="14843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524762"/>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971800"/>
            <a:ext cx="8229600" cy="4572000"/>
          </a:xfrm>
        </p:spPr>
        <p:txBody>
          <a:bodyPr>
            <a:norm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Since UCI has a medical school, I could go to their medical school. From there, I could perform medical and nursing placement opportunities.</a:t>
            </a:r>
            <a:r>
              <a:rPr lang="en-US" sz="2800" dirty="0" smtClean="0"/>
              <a:t> </a:t>
            </a:r>
            <a:endParaRPr lang="en-US" sz="2800" dirty="0"/>
          </a:p>
        </p:txBody>
      </p:sp>
      <p:sp>
        <p:nvSpPr>
          <p:cNvPr id="3" name="Title 2"/>
          <p:cNvSpPr>
            <a:spLocks noGrp="1"/>
          </p:cNvSpPr>
          <p:nvPr>
            <p:ph type="title"/>
          </p:nvPr>
        </p:nvSpPr>
        <p:spPr>
          <a:xfrm>
            <a:off x="457200" y="16002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job placement opportunities does my university offer?</a:t>
            </a:r>
          </a:p>
        </p:txBody>
      </p:sp>
      <p:pic>
        <p:nvPicPr>
          <p:cNvPr id="7170" name="Picture 2" descr="E:\other stuff\MCHS\9th grade\Avid\UCI pictures\medical 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660899"/>
            <a:ext cx="3362325" cy="13620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171" name="Picture 3" descr="E:\other stuff\MCHS\9th grade\Avid\UCI pictures\medici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343400"/>
            <a:ext cx="2997200" cy="22479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442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9400"/>
            <a:ext cx="8229600" cy="4572000"/>
          </a:xfrm>
        </p:spPr>
        <p:txBody>
          <a:bodyPr>
            <a:norm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UCI’s tuition fee is $11,220 for in-state students</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UCI’s Reduced tuition fee is $5,610 for in-state students</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Looking at both tuition fees, UCI will help with my needs by 50%!</a:t>
            </a:r>
          </a:p>
        </p:txBody>
      </p:sp>
      <p:sp>
        <p:nvSpPr>
          <p:cNvPr id="3" name="Title 2"/>
          <p:cNvSpPr>
            <a:spLocks noGrp="1"/>
          </p:cNvSpPr>
          <p:nvPr>
            <p:ph type="title"/>
          </p:nvPr>
        </p:nvSpPr>
        <p:spPr>
          <a:xfrm>
            <a:off x="457200" y="1219200"/>
            <a:ext cx="8229600" cy="1219200"/>
          </a:xfrm>
        </p:spPr>
        <p:txBody>
          <a:bodyPr>
            <a:noAutofit/>
          </a:bodyPr>
          <a:lstStyle/>
          <a:p>
            <a:pPr algn="ctr"/>
            <a:r>
              <a:rPr lang="en-US" sz="4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are university tuition rates and how much of my need will they meet?</a:t>
            </a:r>
          </a:p>
        </p:txBody>
      </p:sp>
    </p:spTree>
    <p:extLst>
      <p:ext uri="{BB962C8B-B14F-4D97-AF65-F5344CB8AC3E}">
        <p14:creationId xmlns:p14="http://schemas.microsoft.com/office/powerpoint/2010/main" val="292343247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03646"/>
            <a:ext cx="8229600" cy="4572000"/>
          </a:xfrm>
        </p:spPr>
        <p:txBody>
          <a:bodyPr>
            <a:norm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The following expenses are in-state annual expenses</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$12,073 (board and room)</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1,583 (books and supplies)</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1,929 (other fees)</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These expenses are $15,585, which gathers up to 26,805 when the tuition fee is added ($11,220)</a:t>
            </a:r>
          </a:p>
        </p:txBody>
      </p:sp>
      <p:sp>
        <p:nvSpPr>
          <p:cNvPr id="3" name="Title 2"/>
          <p:cNvSpPr>
            <a:spLocks noGrp="1"/>
          </p:cNvSpPr>
          <p:nvPr>
            <p:ph type="title"/>
          </p:nvPr>
        </p:nvSpPr>
        <p:spPr>
          <a:xfrm>
            <a:off x="457200" y="838200"/>
            <a:ext cx="8229600" cy="1219200"/>
          </a:xfrm>
        </p:spPr>
        <p:txBody>
          <a:bodyPr>
            <a:noAutofit/>
          </a:bodyPr>
          <a:lstStyle/>
          <a:p>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are other expenses?</a:t>
            </a:r>
          </a:p>
        </p:txBody>
      </p:sp>
      <p:pic>
        <p:nvPicPr>
          <p:cNvPr id="8194" name="Picture 2" descr="E:\other stuff\MCHS\9th grade\Avid\UCI pictures\school supplie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029200" y="2819400"/>
            <a:ext cx="2514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other stuff\MCHS\9th grade\Avid\UCI pictures\books.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67400" y="533400"/>
            <a:ext cx="198517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87018"/>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24200"/>
            <a:ext cx="8229600" cy="4572000"/>
          </a:xfrm>
        </p:spPr>
        <p:txBody>
          <a:bodyPr>
            <a:norm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Grants are money you don't have to repay and are usually based on your financial need while loans are money you borrow that you must pay back, usually with interest costs.</a:t>
            </a:r>
          </a:p>
        </p:txBody>
      </p:sp>
      <p:sp>
        <p:nvSpPr>
          <p:cNvPr id="3" name="Title 2"/>
          <p:cNvSpPr>
            <a:spLocks noGrp="1"/>
          </p:cNvSpPr>
          <p:nvPr>
            <p:ph type="title"/>
          </p:nvPr>
        </p:nvSpPr>
        <p:spPr>
          <a:xfrm>
            <a:off x="457200" y="16764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is the difference between loans and grants?</a:t>
            </a:r>
          </a:p>
        </p:txBody>
      </p:sp>
      <p:pic>
        <p:nvPicPr>
          <p:cNvPr id="9218" name="Picture 2" descr="E:\other stuff\MCHS\9th grade\Avid\UCI pictures\loand.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324600" y="44958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other stuff\MCHS\9th grade\Avid\UCI pictures\scholarship.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419600" y="4724400"/>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E:\other stuff\MCHS\9th grade\Avid\UCI pictures\loan applic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5192713"/>
            <a:ext cx="2445871" cy="128428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375445"/>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95600"/>
            <a:ext cx="8229600" cy="4572000"/>
          </a:xfrm>
        </p:spPr>
        <p:txBody>
          <a:bodyPr>
            <a:norm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In order to qualify for a loan, you will have to apply and prove that you can pay back the cash, including the interests. </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For Grants, people or companies will </a:t>
            </a:r>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sponsor </a:t>
            </a: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you when they see that you are normally getting excellent grades and always giving </a:t>
            </a:r>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extraordinary </a:t>
            </a: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effort. The requirement is </a:t>
            </a:r>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basically </a:t>
            </a: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to be a good student, and stay like that</a:t>
            </a:r>
          </a:p>
        </p:txBody>
      </p:sp>
      <p:sp>
        <p:nvSpPr>
          <p:cNvPr id="3" name="Title 2"/>
          <p:cNvSpPr>
            <a:spLocks noGrp="1"/>
          </p:cNvSpPr>
          <p:nvPr>
            <p:ph type="title"/>
          </p:nvPr>
        </p:nvSpPr>
        <p:spPr>
          <a:xfrm>
            <a:off x="457200" y="1524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is the difference between qualifying for loans and grants?</a:t>
            </a:r>
          </a:p>
        </p:txBody>
      </p:sp>
    </p:spTree>
    <p:extLst>
      <p:ext uri="{BB962C8B-B14F-4D97-AF65-F5344CB8AC3E}">
        <p14:creationId xmlns:p14="http://schemas.microsoft.com/office/powerpoint/2010/main" val="2189894387"/>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4572000"/>
          </a:xfrm>
        </p:spPr>
        <p:txBody>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Visit the financial aid office at the college you plan to attend</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Visit the Federal Student Aid YouTube page</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Updates and information from the Federal Student Aid Facebook page and @FAFSA Twitter feed</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Visit </a:t>
            </a: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hlinkClick r:id="rId2"/>
              </a:rPr>
              <a:t>StudentAid.gov</a:t>
            </a:r>
            <a:endPar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endParaRP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Visit </a:t>
            </a:r>
            <a:r>
              <a:rPr lang="en-US" sz="2800" dirty="0">
                <a:ln w="18415" cmpd="sng">
                  <a:solidFill>
                    <a:srgbClr val="FFFF00"/>
                  </a:solidFill>
                  <a:prstDash val="solid"/>
                </a:ln>
                <a:solidFill>
                  <a:schemeClr val="bg1"/>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hlinkClick r:id="rId3"/>
              </a:rPr>
              <a:t>https://fafsa.ed.gov</a:t>
            </a:r>
            <a:endParaRPr lang="en-US" sz="2800" dirty="0">
              <a:ln w="18415" cmpd="sng">
                <a:solidFill>
                  <a:srgbClr val="FFFF00"/>
                </a:solidFill>
                <a:prstDash val="solid"/>
              </a:ln>
              <a:solidFill>
                <a:schemeClr val="bg1"/>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endParaRPr>
          </a:p>
          <a:p>
            <a:endParaRPr lang="en-US" dirty="0"/>
          </a:p>
        </p:txBody>
      </p:sp>
      <p:sp>
        <p:nvSpPr>
          <p:cNvPr id="3" name="Title 2"/>
          <p:cNvSpPr>
            <a:spLocks noGrp="1"/>
          </p:cNvSpPr>
          <p:nvPr>
            <p:ph type="title"/>
          </p:nvPr>
        </p:nvSpPr>
        <p:spPr>
          <a:xfrm>
            <a:off x="457200" y="9144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Where can I find out about financial aid?</a:t>
            </a:r>
          </a:p>
        </p:txBody>
      </p:sp>
    </p:spTree>
    <p:extLst>
      <p:ext uri="{BB962C8B-B14F-4D97-AF65-F5344CB8AC3E}">
        <p14:creationId xmlns:p14="http://schemas.microsoft.com/office/powerpoint/2010/main" val="37261502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9400"/>
            <a:ext cx="8229600" cy="4572000"/>
          </a:xfrm>
        </p:spPr>
        <p:txBody>
          <a:bodyPr>
            <a:norm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 will have to apply for financial aid every academic year</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 Also, I will have to sign up to any other extra financial aid opportunities at any time they allow me to during each academic school year</a:t>
            </a:r>
          </a:p>
        </p:txBody>
      </p:sp>
      <p:sp>
        <p:nvSpPr>
          <p:cNvPr id="3" name="Title 2"/>
          <p:cNvSpPr>
            <a:spLocks noGrp="1"/>
          </p:cNvSpPr>
          <p:nvPr>
            <p:ph type="title"/>
          </p:nvPr>
        </p:nvSpPr>
        <p:spPr>
          <a:xfrm>
            <a:off x="457200" y="1447800"/>
            <a:ext cx="8229600" cy="1219200"/>
          </a:xfrm>
        </p:spPr>
        <p:txBody>
          <a:bodyPr>
            <a:noAutofit/>
          </a:bodyPr>
          <a:lstStyle/>
          <a:p>
            <a:pPr algn="ctr"/>
            <a:r>
              <a:rPr lang="en-US" sz="5100" b="1" spc="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Where and how often do I need to apply for financial aid?</a:t>
            </a:r>
            <a:endParaRPr lang="en-US" sz="51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4281657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 plan to live in my parents house since I live close to UCI. </a:t>
            </a:r>
          </a:p>
        </p:txBody>
      </p:sp>
      <p:sp>
        <p:nvSpPr>
          <p:cNvPr id="3" name="Title 2"/>
          <p:cNvSpPr>
            <a:spLocks noGrp="1"/>
          </p:cNvSpPr>
          <p:nvPr>
            <p:ph type="title"/>
          </p:nvPr>
        </p:nvSpPr>
        <p:spPr/>
        <p:txBody>
          <a:bodyPr>
            <a:norm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Where do I plan to live?</a:t>
            </a:r>
          </a:p>
        </p:txBody>
      </p:sp>
      <p:pic>
        <p:nvPicPr>
          <p:cNvPr id="10242" name="Picture 2" descr="E:\other stuff\MCHS\9th grade\Avid\UCI pictures\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7200900" cy="324040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29017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572000"/>
          </a:xfrm>
        </p:spPr>
        <p:txBody>
          <a:bodyPr>
            <a:norm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As I previously mention, I will be living with my parents house since it is close to UCI. Logically, my living expense will zero dollars through out all the academic years I attend UCI.</a:t>
            </a:r>
          </a:p>
        </p:txBody>
      </p:sp>
      <p:sp>
        <p:nvSpPr>
          <p:cNvPr id="3" name="Title 2"/>
          <p:cNvSpPr>
            <a:spLocks noGrp="1"/>
          </p:cNvSpPr>
          <p:nvPr>
            <p:ph type="title"/>
          </p:nvPr>
        </p:nvSpPr>
        <p:spPr>
          <a:xfrm>
            <a:off x="457200" y="762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are my living expenses?</a:t>
            </a:r>
          </a:p>
        </p:txBody>
      </p:sp>
      <p:pic>
        <p:nvPicPr>
          <p:cNvPr id="11266" name="Picture 2" descr="E:\other stuff\MCHS\9th grade\Avid\UCI pictures\x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5" y="3962400"/>
            <a:ext cx="2466975" cy="184785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411377"/>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756" y="1828800"/>
            <a:ext cx="8229600" cy="4572000"/>
          </a:xfrm>
        </p:spPr>
        <p:txBody>
          <a:bodyPr>
            <a:noAutofit/>
          </a:bodyPr>
          <a:lstStyle/>
          <a:p>
            <a:pPr marL="0" indent="0">
              <a:spcBef>
                <a:spcPct val="0"/>
              </a:spcBef>
              <a:buNone/>
            </a:pPr>
            <a:r>
              <a:rPr lang="en-US" sz="32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 picked UCI because it is the closest university from where I live. Also, I picked UCI because I wouldn’t have to waste money living in a house, since I could live in my parent’s house</a:t>
            </a:r>
            <a:r>
              <a:rPr lang="en-US" sz="32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 UCI is focused on the medical field, which is what I want a degree on.</a:t>
            </a:r>
            <a:endParaRPr lang="en-US" sz="32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endParaRPr>
          </a:p>
        </p:txBody>
      </p:sp>
      <p:sp>
        <p:nvSpPr>
          <p:cNvPr id="3" name="Title 2"/>
          <p:cNvSpPr>
            <a:spLocks noGrp="1"/>
          </p:cNvSpPr>
          <p:nvPr>
            <p:ph type="title"/>
          </p:nvPr>
        </p:nvSpPr>
        <p:spPr/>
        <p:txBody>
          <a:bodyPr>
            <a:normAutofit/>
          </a:bodyPr>
          <a:lstStyle/>
          <a:p>
            <a:r>
              <a:rPr lang="en-US" sz="48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Why did I pick UCI?</a:t>
            </a:r>
          </a:p>
        </p:txBody>
      </p:sp>
      <p:pic>
        <p:nvPicPr>
          <p:cNvPr id="1027" name="Picture 3" descr="E:\other stuff\MCHS\9th grade\Avid\UCI pictures\image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477000" y="152400"/>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other stuff\MCHS\9th grade\Avid\UCI pictures\masc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876800"/>
            <a:ext cx="3200400" cy="17444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other stuff\MCHS\9th grade\Avid\UCI pictures\UCI.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010400" y="4495800"/>
            <a:ext cx="1752600" cy="195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4118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Since I am living in my parents house, I am logically going to live with my parents.</a:t>
            </a:r>
          </a:p>
        </p:txBody>
      </p:sp>
      <p:sp>
        <p:nvSpPr>
          <p:cNvPr id="3" name="Title 2"/>
          <p:cNvSpPr>
            <a:spLocks noGrp="1"/>
          </p:cNvSpPr>
          <p:nvPr>
            <p:ph type="title"/>
          </p:nvPr>
        </p:nvSpPr>
        <p:spPr/>
        <p:txBody>
          <a:bodyPr>
            <a:norm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Who will I live with?</a:t>
            </a:r>
          </a:p>
        </p:txBody>
      </p:sp>
      <p:pic>
        <p:nvPicPr>
          <p:cNvPr id="12290" name="Picture 2" descr="E:\other stuff\MCHS\9th grade\Avid\UCI pictures\fami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200400"/>
            <a:ext cx="4052888" cy="270192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6889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572000"/>
          </a:xfrm>
        </p:spPr>
        <p:txBody>
          <a:bodyPr>
            <a:norm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Any job that isn’t required to work full-time would be an available job as a student</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Any job that I am allowed to </a:t>
            </a:r>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work in UCI’s campus</a:t>
            </a:r>
            <a:endPar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endParaRPr>
          </a:p>
          <a:p>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Internships </a:t>
            </a: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that are required in order to become an allergist</a:t>
            </a:r>
          </a:p>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Any job that offers flexible work hours.</a:t>
            </a:r>
          </a:p>
        </p:txBody>
      </p:sp>
      <p:sp>
        <p:nvSpPr>
          <p:cNvPr id="3" name="Title 2"/>
          <p:cNvSpPr>
            <a:spLocks noGrp="1"/>
          </p:cNvSpPr>
          <p:nvPr>
            <p:ph type="title"/>
          </p:nvPr>
        </p:nvSpPr>
        <p:spPr>
          <a:xfrm>
            <a:off x="457200" y="8382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jobs are available for me as a student?</a:t>
            </a:r>
          </a:p>
        </p:txBody>
      </p:sp>
      <p:pic>
        <p:nvPicPr>
          <p:cNvPr id="13314" name="Picture 2" descr="E:\other stuff\MCHS\9th grade\Avid\UCI pictures\job-vacancies-550x210.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50" y="5147912"/>
            <a:ext cx="4003900" cy="13716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357891"/>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4191000"/>
          </a:xfrm>
        </p:spPr>
        <p:txBody>
          <a:bodyPr>
            <a:normAutofit/>
          </a:bodyPr>
          <a:lstStyle/>
          <a:p>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The requirement for underclassmen to live on campus, is that you are allowed to live there as you attend UCI.</a:t>
            </a:r>
          </a:p>
        </p:txBody>
      </p:sp>
      <p:sp>
        <p:nvSpPr>
          <p:cNvPr id="3" name="Title 2"/>
          <p:cNvSpPr>
            <a:spLocks noGrp="1"/>
          </p:cNvSpPr>
          <p:nvPr>
            <p:ph type="title"/>
          </p:nvPr>
        </p:nvSpPr>
        <p:spPr>
          <a:xfrm>
            <a:off x="457200" y="152400"/>
            <a:ext cx="8229600" cy="1905000"/>
          </a:xfrm>
        </p:spPr>
        <p:txBody>
          <a:bodyPr>
            <a:noAutofit/>
          </a:bodyPr>
          <a:lstStyle/>
          <a:p>
            <a:pPr algn="ctr"/>
            <a:r>
              <a:rPr lang="en-US" sz="36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Are these conditions for underclassmen to live on campus for a certain number of years?</a:t>
            </a:r>
          </a:p>
        </p:txBody>
      </p:sp>
      <p:pic>
        <p:nvPicPr>
          <p:cNvPr id="14338" name="Picture 2" descr="E:\other stuff\MCHS\9th grade\Avid\UCI pictures\dor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962400"/>
            <a:ext cx="2640806" cy="184785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51859"/>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229600" cy="4572000"/>
          </a:xfrm>
        </p:spPr>
        <p:txBody>
          <a:bodyPr numCol="2">
            <a:normAutofit/>
          </a:bodyPr>
          <a:lstStyle/>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100 Black College Women of UCI</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A.B.C. (Anteater Book Club ABC)</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Accounting Association</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Acrobatics Everyday</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Active Minds at UCI</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Afghanistan Development Project</a:t>
            </a:r>
          </a:p>
          <a:p>
            <a:pPr>
              <a:lnSpc>
                <a:spcPct val="120000"/>
              </a:lnSpc>
            </a:pPr>
            <a:r>
              <a:rPr lang="en-US" sz="20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African </a:t>
            </a: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Black Coalition</a:t>
            </a:r>
          </a:p>
          <a:p>
            <a:pPr>
              <a:lnSpc>
                <a:spcPct val="120000"/>
              </a:lnSpc>
            </a:pPr>
            <a:r>
              <a:rPr lang="en-US" sz="20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Welcome </a:t>
            </a: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Picnics</a:t>
            </a:r>
          </a:p>
          <a:p>
            <a:pPr>
              <a:lnSpc>
                <a:spcPct val="120000"/>
              </a:lnSpc>
            </a:pPr>
            <a:r>
              <a:rPr lang="en-US" sz="20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International </a:t>
            </a: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Potlucks</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Beach Bonfire</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Summer Pool Party</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Halloween Festival</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Soccer Tournaments</a:t>
            </a:r>
          </a:p>
          <a:p>
            <a:pPr>
              <a:lnSpc>
                <a:spcPct val="120000"/>
              </a:lnSpc>
            </a:pP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Field trips</a:t>
            </a:r>
          </a:p>
          <a:p>
            <a:pPr>
              <a:lnSpc>
                <a:spcPct val="120000"/>
              </a:lnSpc>
            </a:pPr>
            <a:r>
              <a:rPr lang="en-US" sz="20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Volunteering </a:t>
            </a:r>
            <a:r>
              <a:rPr lang="en-US" sz="20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opportunities</a:t>
            </a:r>
          </a:p>
        </p:txBody>
      </p:sp>
      <p:sp>
        <p:nvSpPr>
          <p:cNvPr id="3" name="Title 2"/>
          <p:cNvSpPr>
            <a:spLocks noGrp="1"/>
          </p:cNvSpPr>
          <p:nvPr>
            <p:ph type="title"/>
          </p:nvPr>
        </p:nvSpPr>
        <p:spPr>
          <a:xfrm>
            <a:off x="457200" y="8382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social activities are offered?</a:t>
            </a:r>
          </a:p>
        </p:txBody>
      </p:sp>
    </p:spTree>
    <p:extLst>
      <p:ext uri="{BB962C8B-B14F-4D97-AF65-F5344CB8AC3E}">
        <p14:creationId xmlns:p14="http://schemas.microsoft.com/office/powerpoint/2010/main" val="4084766345"/>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572000"/>
          </a:xfrm>
        </p:spPr>
        <p:txBody>
          <a:bodyPr>
            <a:noAutofit/>
          </a:bodyPr>
          <a:lstStyle/>
          <a:p>
            <a:pPr>
              <a:lnSpc>
                <a:spcPct val="110000"/>
              </a:lnSpc>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60 semester or 90 quarter UC transferable units with a minimum 2.4 GPA</a:t>
            </a:r>
          </a:p>
          <a:p>
            <a:pPr>
              <a:lnSpc>
                <a:spcPct val="110000"/>
              </a:lnSpc>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Complete the following seven transferable college courses (with a grade of a C or better in each course)</a:t>
            </a:r>
          </a:p>
          <a:p>
            <a:pPr>
              <a:lnSpc>
                <a:spcPct val="110000"/>
              </a:lnSpc>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Two UC transferable courses in English composition</a:t>
            </a:r>
          </a:p>
          <a:p>
            <a:pPr>
              <a:lnSpc>
                <a:spcPct val="110000"/>
              </a:lnSpc>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One UC transferable course in mathematical concepts and quantitative reasoning</a:t>
            </a:r>
          </a:p>
          <a:p>
            <a:pPr>
              <a:lnSpc>
                <a:spcPct val="110000"/>
              </a:lnSpc>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Four UC transferable courses chosen from at least two of the following areas: the arts and humanities, the social and behavioral sciences, or the physical and biological sciences</a:t>
            </a:r>
          </a:p>
        </p:txBody>
      </p:sp>
      <p:sp>
        <p:nvSpPr>
          <p:cNvPr id="3" name="Title 2"/>
          <p:cNvSpPr>
            <a:spLocks noGrp="1"/>
          </p:cNvSpPr>
          <p:nvPr>
            <p:ph type="title"/>
          </p:nvPr>
        </p:nvSpPr>
        <p:spPr>
          <a:xfrm>
            <a:off x="457200" y="609600"/>
            <a:ext cx="8229600" cy="1219200"/>
          </a:xfrm>
        </p:spPr>
        <p:txBody>
          <a:bodyPr>
            <a:noAutofit/>
          </a:bodyPr>
          <a:lstStyle/>
          <a:p>
            <a:pPr algn="ctr"/>
            <a:r>
              <a:rPr lang="en-US" sz="4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are the transferring rules to get in UCI?</a:t>
            </a:r>
          </a:p>
        </p:txBody>
      </p:sp>
    </p:spTree>
    <p:extLst>
      <p:ext uri="{BB962C8B-B14F-4D97-AF65-F5344CB8AC3E}">
        <p14:creationId xmlns:p14="http://schemas.microsoft.com/office/powerpoint/2010/main" val="273157863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4572000"/>
          </a:xfrm>
        </p:spPr>
        <p:txBody>
          <a:bodyPr>
            <a:normAutofit/>
          </a:bodyPr>
          <a:lstStyle/>
          <a:p>
            <a:pPr>
              <a:lnSpc>
                <a:spcPct val="110000"/>
              </a:lnSpc>
            </a:pPr>
            <a:r>
              <a:rPr lang="en-US"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Transferring rules to transfer to another university, are passing letter grades in all your classes, excellent GPA, and </a:t>
            </a:r>
            <a:r>
              <a:rPr lang="en-US"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satisfactory </a:t>
            </a:r>
            <a:r>
              <a:rPr lang="en-US"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test </a:t>
            </a:r>
            <a:r>
              <a:rPr lang="en-US"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scores. Also, you will have to make sure that your classes are transferable.</a:t>
            </a:r>
            <a:endParaRPr lang="en-US"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endParaRPr>
          </a:p>
        </p:txBody>
      </p:sp>
      <p:sp>
        <p:nvSpPr>
          <p:cNvPr id="3" name="Title 2"/>
          <p:cNvSpPr>
            <a:spLocks noGrp="1"/>
          </p:cNvSpPr>
          <p:nvPr>
            <p:ph type="title"/>
          </p:nvPr>
        </p:nvSpPr>
        <p:spPr>
          <a:xfrm>
            <a:off x="457200" y="1219200"/>
            <a:ext cx="8229600" cy="1219200"/>
          </a:xfrm>
        </p:spPr>
        <p:txBody>
          <a:bodyPr>
            <a:noAutofit/>
          </a:bodyPr>
          <a:lstStyle/>
          <a:p>
            <a:pPr algn="ctr"/>
            <a:r>
              <a:rPr lang="en-US" sz="4400" b="1" spc="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are the transferring rules to transfer to another university?</a:t>
            </a:r>
            <a:endParaRPr lang="en-US" sz="4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endParaRPr>
          </a:p>
        </p:txBody>
      </p:sp>
      <p:pic>
        <p:nvPicPr>
          <p:cNvPr id="15362" name="Picture 2" descr="E:\other stuff\MCHS\9th grade\Avid\UCI pictures\stay tranasf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4576612"/>
            <a:ext cx="2266950" cy="18669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75821"/>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229600" cy="4572000"/>
          </a:xfrm>
        </p:spPr>
        <p:txBody>
          <a:bodyPr>
            <a:normAutofit/>
          </a:bodyPr>
          <a:lstStyle/>
          <a:p>
            <a:pPr>
              <a:lnSpc>
                <a:spcPct val="110000"/>
              </a:lnSpc>
            </a:pPr>
            <a:r>
              <a:rPr lang="en-US"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My classes that I plan to take don</a:t>
            </a:r>
            <a:r>
              <a:rPr lang="fr-FR"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t>
            </a:r>
            <a:r>
              <a:rPr lang="en-US"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 fill my requirements/conditions of my second major, because I am focusing on a medical degree, meanwhile my second major is an architect major. These two majors are completely different, requiring different skills, classes, and involvement.</a:t>
            </a:r>
          </a:p>
        </p:txBody>
      </p:sp>
      <p:sp>
        <p:nvSpPr>
          <p:cNvPr id="3" name="Title 2"/>
          <p:cNvSpPr>
            <a:spLocks noGrp="1"/>
          </p:cNvSpPr>
          <p:nvPr>
            <p:ph type="title"/>
          </p:nvPr>
        </p:nvSpPr>
        <p:spPr>
          <a:xfrm>
            <a:off x="457200" y="1295400"/>
            <a:ext cx="8229600" cy="1219200"/>
          </a:xfrm>
        </p:spPr>
        <p:txBody>
          <a:bodyPr>
            <a:noAutofit/>
          </a:bodyPr>
          <a:lstStyle/>
          <a:p>
            <a:pPr algn="ctr"/>
            <a:r>
              <a:rPr lang="en-US" sz="4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Do the courses that you are taking also fill the conditions of my second major?</a:t>
            </a:r>
          </a:p>
        </p:txBody>
      </p:sp>
    </p:spTree>
    <p:extLst>
      <p:ext uri="{BB962C8B-B14F-4D97-AF65-F5344CB8AC3E}">
        <p14:creationId xmlns:p14="http://schemas.microsoft.com/office/powerpoint/2010/main" val="15744747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71800"/>
            <a:ext cx="8229600" cy="228600"/>
          </a:xfrm>
        </p:spPr>
        <p:txBody>
          <a:bodyPr>
            <a:normAutofit fontScale="40000" lnSpcReduction="20000"/>
          </a:bodyPr>
          <a:lstStyle/>
          <a:p>
            <a:endParaRPr lang="en-US" dirty="0"/>
          </a:p>
        </p:txBody>
      </p:sp>
      <p:sp>
        <p:nvSpPr>
          <p:cNvPr id="3" name="Title 2"/>
          <p:cNvSpPr>
            <a:spLocks noGrp="1"/>
          </p:cNvSpPr>
          <p:nvPr>
            <p:ph type="title"/>
          </p:nvPr>
        </p:nvSpPr>
        <p:spPr>
          <a:xfrm>
            <a:off x="457200" y="8382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is the procedure for changing majors?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140" b="22947"/>
          <a:stretch/>
        </p:blipFill>
        <p:spPr>
          <a:xfrm>
            <a:off x="264895" y="2286000"/>
            <a:ext cx="8572500" cy="4114800"/>
          </a:xfrm>
          <a:prstGeom prst="rect">
            <a:avLst/>
          </a:prstGeom>
          <a:ln w="3810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74003512"/>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4572000"/>
          </a:xfrm>
        </p:spPr>
        <p:txBody>
          <a:bodyPr>
            <a:normAutofit/>
          </a:bodyPr>
          <a:lstStyle/>
          <a:p>
            <a:pPr marL="0" indent="0">
              <a:buNone/>
            </a:pPr>
            <a:r>
              <a:rPr lang="en-US"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I learned that UCI offers a variety of clubs, giving it’s campus a diversity of students. I also learned that UCI will help my tuition and other fees by 50% What I found surprising, is that UCI received the most </a:t>
            </a:r>
            <a:r>
              <a:rPr lang="en-US"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Latino </a:t>
            </a:r>
            <a:r>
              <a:rPr lang="en-US"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applicants out of all the UCs. UCI has an academic center that is dedicated to student’s tutoring needs. </a:t>
            </a:r>
          </a:p>
        </p:txBody>
      </p:sp>
      <p:sp>
        <p:nvSpPr>
          <p:cNvPr id="3" name="Title 2"/>
          <p:cNvSpPr>
            <a:spLocks noGrp="1"/>
          </p:cNvSpPr>
          <p:nvPr>
            <p:ph type="title"/>
          </p:nvPr>
        </p:nvSpPr>
        <p:spPr>
          <a:xfrm>
            <a:off x="457200" y="9906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I learned from this project</a:t>
            </a:r>
          </a:p>
        </p:txBody>
      </p:sp>
      <p:pic>
        <p:nvPicPr>
          <p:cNvPr id="16386" name="Picture 2" descr="E:\other stuff\MCHS\9th grade\Avid\UCI pictures\lear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071637"/>
            <a:ext cx="2819400" cy="14097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16387" name="Picture 3" descr="E:\other stuff\MCHS\9th grade\Avid\UCI pictures\learnedd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086075"/>
            <a:ext cx="1828800" cy="146449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97261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u="sng" dirty="0">
                <a:hlinkClick r:id="rId2"/>
              </a:rPr>
              <a:t>http://uci.edu</a:t>
            </a:r>
            <a:endParaRPr lang="en-US" dirty="0"/>
          </a:p>
          <a:p>
            <a:r>
              <a:rPr lang="en-US" u="sng" dirty="0">
                <a:hlinkClick r:id="rId3"/>
              </a:rPr>
              <a:t>https://www.admissions.uci.edu/applicants/key_dates.html</a:t>
            </a:r>
            <a:endParaRPr lang="en-US" dirty="0"/>
          </a:p>
          <a:p>
            <a:r>
              <a:rPr lang="en-US" u="sng" dirty="0">
                <a:hlinkClick r:id="rId4"/>
              </a:rPr>
              <a:t>http://www.editor.uci.edu/11-12/intro/intro.16.htm</a:t>
            </a:r>
            <a:endParaRPr lang="en-US" dirty="0"/>
          </a:p>
          <a:p>
            <a:r>
              <a:rPr lang="en-US" u="sng" dirty="0">
                <a:hlinkClick r:id="rId5"/>
              </a:rPr>
              <a:t>http://work.chron.com/qualifications-allergist-21485.html</a:t>
            </a:r>
            <a:endParaRPr lang="en-US" dirty="0"/>
          </a:p>
          <a:p>
            <a:r>
              <a:rPr lang="en-US" u="sng" dirty="0">
                <a:hlinkClick r:id="rId6"/>
              </a:rPr>
              <a:t>http://admission.universityofcalifornia.edu/freshman/requirements/a-g-requirements/</a:t>
            </a:r>
            <a:endParaRPr lang="en-US" dirty="0"/>
          </a:p>
          <a:p>
            <a:r>
              <a:rPr lang="en-US" u="sng" dirty="0">
                <a:hlinkClick r:id="rId7"/>
              </a:rPr>
              <a:t>http://unex.uci.edu/courses/</a:t>
            </a:r>
            <a:endParaRPr lang="en-US" dirty="0"/>
          </a:p>
          <a:p>
            <a:r>
              <a:rPr lang="en-US" u="sng" dirty="0">
                <a:hlinkClick r:id="rId8"/>
              </a:rPr>
              <a:t>http://www.bestvalueschools.com/faq/what-is-the-difference-between-a-b-a-and-a-b-s/</a:t>
            </a:r>
            <a:endParaRPr lang="en-US" dirty="0"/>
          </a:p>
          <a:p>
            <a:r>
              <a:rPr lang="en-US" u="sng" dirty="0">
                <a:hlinkClick r:id="rId9"/>
              </a:rPr>
              <a:t>http://classroom.synonym.com/better-ba-bs-medical-school-5388.html</a:t>
            </a:r>
            <a:endParaRPr lang="en-US" dirty="0"/>
          </a:p>
          <a:p>
            <a:r>
              <a:rPr lang="en-US" u="sng" dirty="0">
                <a:hlinkClick r:id="rId10"/>
              </a:rPr>
              <a:t>http://www1.salary.com/Physician-Immunology-Allergy-Salary.html</a:t>
            </a:r>
            <a:endParaRPr lang="en-US" dirty="0"/>
          </a:p>
          <a:p>
            <a:r>
              <a:rPr lang="en-US" u="sng" dirty="0">
                <a:hlinkClick r:id="rId11"/>
              </a:rPr>
              <a:t>http://www.healthcare-salaries.com/physicians/allergist-salary</a:t>
            </a:r>
            <a:endParaRPr lang="en-US" dirty="0"/>
          </a:p>
          <a:p>
            <a:r>
              <a:rPr lang="en-US" u="sng" dirty="0">
                <a:hlinkClick r:id="rId12"/>
              </a:rPr>
              <a:t>https://www.reg.uci.edu/fees/2014-2015/graduate.html</a:t>
            </a:r>
            <a:endParaRPr lang="en-US" dirty="0"/>
          </a:p>
          <a:p>
            <a:r>
              <a:rPr lang="en-US" u="sng" dirty="0">
                <a:hlinkClick r:id="rId13"/>
              </a:rPr>
              <a:t>http://www.collegesimply.com/colleges/california/university-of-california-irvine/price/</a:t>
            </a:r>
            <a:endParaRPr lang="en-US" dirty="0"/>
          </a:p>
          <a:p>
            <a:r>
              <a:rPr lang="en-US" u="sng" dirty="0">
                <a:hlinkClick r:id="rId14"/>
              </a:rPr>
              <a:t>https://fafsa.ed.gov/help/fftoc05l.htm</a:t>
            </a:r>
            <a:endParaRPr lang="en-US" dirty="0"/>
          </a:p>
          <a:p>
            <a:r>
              <a:rPr lang="en-US" u="sng" dirty="0">
                <a:hlinkClick r:id="rId15"/>
              </a:rPr>
              <a:t>https://www.admissions.uci.edu/applicants/transfer_admission.html</a:t>
            </a:r>
            <a:endParaRPr lang="en-US" dirty="0"/>
          </a:p>
          <a:p>
            <a:r>
              <a:rPr lang="en-US" u="sng" dirty="0">
                <a:hlinkClick r:id="rId16"/>
              </a:rPr>
              <a:t>http://www.changeofmajor.uci.edu/</a:t>
            </a:r>
            <a:r>
              <a:rPr lang="en-US" u="sng" dirty="0" smtClean="0">
                <a:hlinkClick r:id="rId16"/>
              </a:rPr>
              <a:t>CoM_principles.html</a:t>
            </a:r>
            <a:endParaRPr lang="en-US" dirty="0"/>
          </a:p>
        </p:txBody>
      </p:sp>
      <p:sp>
        <p:nvSpPr>
          <p:cNvPr id="3" name="Title 2"/>
          <p:cNvSpPr>
            <a:spLocks noGrp="1"/>
          </p:cNvSpPr>
          <p:nvPr>
            <p:ph type="title"/>
          </p:nvPr>
        </p:nvSpPr>
        <p:spPr/>
        <p:txBody>
          <a:bodyPr>
            <a:norm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Bibliography</a:t>
            </a:r>
          </a:p>
        </p:txBody>
      </p:sp>
    </p:spTree>
    <p:extLst>
      <p:ext uri="{BB962C8B-B14F-4D97-AF65-F5344CB8AC3E}">
        <p14:creationId xmlns:p14="http://schemas.microsoft.com/office/powerpoint/2010/main" val="4051484494"/>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530" y="2286000"/>
            <a:ext cx="8229600" cy="4038600"/>
          </a:xfrm>
        </p:spPr>
        <p:txBody>
          <a:bodyPr>
            <a:noAutofit/>
          </a:bodyPr>
          <a:lstStyle/>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You must receive a 3.0 GPA or higher in the required A-G subjects, during 10th and 11th grade.</a:t>
            </a:r>
          </a:p>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Receive a overall minimum of a 3.4 GPA in order to be eligible for the UC system</a:t>
            </a:r>
          </a:p>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you will have to complete your required A-G courses</a:t>
            </a:r>
          </a:p>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Excellent standardized test scores/exams, such as your SAT and ACT test scores</a:t>
            </a:r>
          </a:p>
        </p:txBody>
      </p:sp>
      <p:sp>
        <p:nvSpPr>
          <p:cNvPr id="3" name="Title 2"/>
          <p:cNvSpPr>
            <a:spLocks noGrp="1"/>
          </p:cNvSpPr>
          <p:nvPr>
            <p:ph type="title"/>
          </p:nvPr>
        </p:nvSpPr>
        <p:spPr>
          <a:xfrm>
            <a:off x="430530" y="838200"/>
            <a:ext cx="8229600" cy="1219200"/>
          </a:xfrm>
        </p:spPr>
        <p:txBody>
          <a:bodyPr>
            <a:noAutofit/>
          </a:bodyPr>
          <a:lstStyle/>
          <a:p>
            <a:pPr algn="ctr"/>
            <a:r>
              <a:rPr lang="en-US" sz="5400" b="1" spc="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are the admissions requirements for UCI?</a:t>
            </a:r>
            <a:endPar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937424255"/>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217670"/>
          </a:xfrm>
        </p:spPr>
        <p:txBody>
          <a:bodyPr>
            <a:normAutofit/>
          </a:bodyPr>
          <a:lstStyle/>
          <a:p>
            <a:pPr>
              <a:lnSpc>
                <a:spcPct val="150000"/>
              </a:lnSpc>
              <a:spcBef>
                <a:spcPct val="0"/>
              </a:spcBef>
            </a:pP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The application date for the UCs opens in August 1</a:t>
            </a:r>
          </a:p>
          <a:p>
            <a:pPr>
              <a:lnSpc>
                <a:spcPct val="150000"/>
              </a:lnSpc>
              <a:spcBef>
                <a:spcPct val="0"/>
              </a:spcBef>
            </a:pP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An online application must be submitted, along with a 70$ nonrefundable application for in-state applicants, or 80$ for international applicants</a:t>
            </a:r>
          </a:p>
        </p:txBody>
      </p:sp>
      <p:sp>
        <p:nvSpPr>
          <p:cNvPr id="3" name="Title 2"/>
          <p:cNvSpPr>
            <a:spLocks noGrp="1"/>
          </p:cNvSpPr>
          <p:nvPr>
            <p:ph type="title"/>
          </p:nvPr>
        </p:nvSpPr>
        <p:spPr>
          <a:xfrm>
            <a:off x="457200" y="7620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is the application process?</a:t>
            </a:r>
          </a:p>
        </p:txBody>
      </p:sp>
    </p:spTree>
    <p:extLst>
      <p:ext uri="{BB962C8B-B14F-4D97-AF65-F5344CB8AC3E}">
        <p14:creationId xmlns:p14="http://schemas.microsoft.com/office/powerpoint/2010/main" val="15836900"/>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72000"/>
          </a:xfrm>
        </p:spPr>
        <p:txBody>
          <a:bodyPr>
            <a:normAutofit/>
          </a:bodyPr>
          <a:lstStyle/>
          <a:p>
            <a:pPr>
              <a:lnSpc>
                <a:spcPct val="150000"/>
              </a:lnSpc>
              <a:spcBef>
                <a:spcPct val="0"/>
              </a:spcBef>
            </a:pP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Probation is when students are placed on an academic restriction for what classes they could take, if they have a 2.0 GPA, or lower</a:t>
            </a:r>
          </a:p>
          <a:p>
            <a:pPr>
              <a:lnSpc>
                <a:spcPct val="150000"/>
              </a:lnSpc>
              <a:spcBef>
                <a:spcPct val="0"/>
              </a:spcBef>
            </a:pP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Probation means that you are not eligible to take a letter graded class, meaning that you can only take pass/fail classes</a:t>
            </a:r>
          </a:p>
        </p:txBody>
      </p:sp>
      <p:sp>
        <p:nvSpPr>
          <p:cNvPr id="3" name="Title 2"/>
          <p:cNvSpPr>
            <a:spLocks noGrp="1"/>
          </p:cNvSpPr>
          <p:nvPr>
            <p:ph type="title"/>
          </p:nvPr>
        </p:nvSpPr>
        <p:spPr/>
        <p:txBody>
          <a:bodyPr>
            <a:norm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What is probation?</a:t>
            </a:r>
          </a:p>
        </p:txBody>
      </p:sp>
    </p:spTree>
    <p:extLst>
      <p:ext uri="{BB962C8B-B14F-4D97-AF65-F5344CB8AC3E}">
        <p14:creationId xmlns:p14="http://schemas.microsoft.com/office/powerpoint/2010/main" val="18785647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spcBef>
                <a:spcPct val="0"/>
              </a:spcBef>
            </a:pP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88,792 students from in and out of state applied to UCI</a:t>
            </a:r>
          </a:p>
          <a:p>
            <a:pPr>
              <a:lnSpc>
                <a:spcPct val="150000"/>
              </a:lnSpc>
              <a:spcBef>
                <a:spcPct val="0"/>
              </a:spcBef>
            </a:pP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Out of these applicants, 18474 are in-state freshman </a:t>
            </a:r>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Latinos, </a:t>
            </a: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the largest </a:t>
            </a:r>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number </a:t>
            </a: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among the nine university of California’s (UC) </a:t>
            </a:r>
            <a:r>
              <a:rPr lang="en-US" sz="2800" dirty="0" smtClean="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campuses</a:t>
            </a:r>
            <a:endPar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endParaRPr>
          </a:p>
          <a:p>
            <a:pPr>
              <a:lnSpc>
                <a:spcPct val="150000"/>
              </a:lnSpc>
              <a:spcBef>
                <a:spcPct val="0"/>
              </a:spcBef>
            </a:pP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There was a 35.4 acceptance rate in UCI</a:t>
            </a:r>
          </a:p>
          <a:p>
            <a:pPr>
              <a:lnSpc>
                <a:spcPct val="150000"/>
              </a:lnSpc>
              <a:spcBef>
                <a:spcPct val="0"/>
              </a:spcBef>
            </a:pPr>
            <a:r>
              <a:rPr lang="en-US" sz="28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All this information was recorded in 2014</a:t>
            </a:r>
          </a:p>
          <a:p>
            <a:pPr marL="0" indent="0">
              <a:buNone/>
            </a:pPr>
            <a:endParaRPr lang="en-US" dirty="0"/>
          </a:p>
        </p:txBody>
      </p:sp>
      <p:sp>
        <p:nvSpPr>
          <p:cNvPr id="3" name="Title 2"/>
          <p:cNvSpPr>
            <a:spLocks noGrp="1"/>
          </p:cNvSpPr>
          <p:nvPr>
            <p:ph type="title"/>
          </p:nvPr>
        </p:nvSpPr>
        <p:spPr/>
        <p:txBody>
          <a:bodyPr>
            <a:norm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Acceptance rates</a:t>
            </a:r>
          </a:p>
        </p:txBody>
      </p:sp>
    </p:spTree>
    <p:extLst>
      <p:ext uri="{BB962C8B-B14F-4D97-AF65-F5344CB8AC3E}">
        <p14:creationId xmlns:p14="http://schemas.microsoft.com/office/powerpoint/2010/main" val="2656714687"/>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419600"/>
          </a:xfrm>
        </p:spPr>
        <p:txBody>
          <a:bodyPr>
            <a:noAutofit/>
          </a:bodyPr>
          <a:lstStyle/>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 bachelor's degree and successful completion of medical school, which involve four years of undergraduate study and four years of medical school</a:t>
            </a:r>
          </a:p>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Completion of at least one year of biology, physics and English, and two years of organic chemistry as part of their undergraduate education.</a:t>
            </a:r>
          </a:p>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A medical degree is majored in UCI</a:t>
            </a:r>
          </a:p>
        </p:txBody>
      </p:sp>
      <p:sp>
        <p:nvSpPr>
          <p:cNvPr id="3" name="Title 2"/>
          <p:cNvSpPr>
            <a:spLocks noGrp="1"/>
          </p:cNvSpPr>
          <p:nvPr>
            <p:ph type="title"/>
          </p:nvPr>
        </p:nvSpPr>
        <p:spPr>
          <a:xfrm>
            <a:off x="457200" y="152400"/>
            <a:ext cx="8229600" cy="1219200"/>
          </a:xfrm>
        </p:spPr>
        <p:txBody>
          <a:bodyPr>
            <a:norm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Degree requirements</a:t>
            </a:r>
          </a:p>
        </p:txBody>
      </p:sp>
    </p:spTree>
    <p:extLst>
      <p:ext uri="{BB962C8B-B14F-4D97-AF65-F5344CB8AC3E}">
        <p14:creationId xmlns:p14="http://schemas.microsoft.com/office/powerpoint/2010/main" val="911459666"/>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8229600" cy="4114800"/>
          </a:xfrm>
        </p:spPr>
        <p:txBody>
          <a:bodyPr>
            <a:normAutofit/>
          </a:bodyPr>
          <a:lstStyle/>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Three years (four years recommended) of college-preparatory mathematics</a:t>
            </a:r>
          </a:p>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Required classes are algebra, geometry, and advanced algebra</a:t>
            </a:r>
          </a:p>
          <a:p>
            <a:pPr>
              <a:lnSpc>
                <a:spcPct val="150000"/>
              </a:lnSpc>
              <a:spcBef>
                <a:spcPct val="0"/>
              </a:spcBef>
            </a:pPr>
            <a:r>
              <a:rPr lang="en-US" sz="240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latin typeface="+mj-lt"/>
                <a:ea typeface="+mj-ea"/>
                <a:cs typeface="+mj-cs"/>
              </a:rPr>
              <a:t>You must have a letter grade of C or better in any transferable mathematics course, in order for it to become valid</a:t>
            </a:r>
          </a:p>
        </p:txBody>
      </p:sp>
      <p:sp>
        <p:nvSpPr>
          <p:cNvPr id="3" name="Title 2"/>
          <p:cNvSpPr>
            <a:spLocks noGrp="1"/>
          </p:cNvSpPr>
          <p:nvPr>
            <p:ph type="title"/>
          </p:nvPr>
        </p:nvSpPr>
        <p:spPr>
          <a:xfrm>
            <a:off x="434340" y="685800"/>
            <a:ext cx="8229600" cy="1219200"/>
          </a:xfrm>
        </p:spPr>
        <p:txBody>
          <a:bodyPr>
            <a:noAutofit/>
          </a:bodyPr>
          <a:lstStyle/>
          <a:p>
            <a:pPr algn="ctr"/>
            <a:r>
              <a:rPr lang="en-US" sz="5400" b="1" spc="0" dirty="0">
                <a:ln w="18415" cmpd="sng">
                  <a:solidFill>
                    <a:srgbClr val="FFFF00"/>
                  </a:solidFill>
                  <a:prstDash val="solid"/>
                </a:ln>
                <a:solidFill>
                  <a:srgbClr val="FFFF00"/>
                </a:solidFill>
                <a:effectLst>
                  <a:glow rad="139700">
                    <a:schemeClr val="accent1">
                      <a:satMod val="175000"/>
                      <a:alpha val="40000"/>
                    </a:schemeClr>
                  </a:glow>
                  <a:outerShdw blurRad="50800" dist="38100" dir="5400000" algn="t" rotWithShape="0">
                    <a:prstClr val="black">
                      <a:alpha val="40000"/>
                    </a:prstClr>
                  </a:outerShdw>
                </a:effectLst>
              </a:rPr>
              <a:t>Specific math requirements</a:t>
            </a:r>
          </a:p>
        </p:txBody>
      </p:sp>
    </p:spTree>
    <p:extLst>
      <p:ext uri="{BB962C8B-B14F-4D97-AF65-F5344CB8AC3E}">
        <p14:creationId xmlns:p14="http://schemas.microsoft.com/office/powerpoint/2010/main" val="1655401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4">
      <a:dk1>
        <a:sysClr val="windowText" lastClr="000000"/>
      </a:dk1>
      <a:lt1>
        <a:srgbClr val="000000"/>
      </a:lt1>
      <a:dk2>
        <a:srgbClr val="4F81BD"/>
      </a:dk2>
      <a:lt2>
        <a:srgbClr val="4BACC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Custom 14">
    <a:dk1>
      <a:sysClr val="windowText" lastClr="000000"/>
    </a:dk1>
    <a:lt1>
      <a:srgbClr val="000000"/>
    </a:lt1>
    <a:dk2>
      <a:srgbClr val="4F81BD"/>
    </a:dk2>
    <a:lt2>
      <a:srgbClr val="4BACC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14">
    <a:dk1>
      <a:sysClr val="windowText" lastClr="000000"/>
    </a:dk1>
    <a:lt1>
      <a:srgbClr val="000000"/>
    </a:lt1>
    <a:dk2>
      <a:srgbClr val="4F81BD"/>
    </a:dk2>
    <a:lt2>
      <a:srgbClr val="4BACC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14">
    <a:dk1>
      <a:sysClr val="windowText" lastClr="000000"/>
    </a:dk1>
    <a:lt1>
      <a:srgbClr val="000000"/>
    </a:lt1>
    <a:dk2>
      <a:srgbClr val="4F81BD"/>
    </a:dk2>
    <a:lt2>
      <a:srgbClr val="4BACC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14">
    <a:dk1>
      <a:sysClr val="windowText" lastClr="000000"/>
    </a:dk1>
    <a:lt1>
      <a:srgbClr val="000000"/>
    </a:lt1>
    <a:dk2>
      <a:srgbClr val="4F81BD"/>
    </a:dk2>
    <a:lt2>
      <a:srgbClr val="4BACC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603</TotalTime>
  <Words>1934</Words>
  <Application>Microsoft Office PowerPoint</Application>
  <PresentationFormat>On-screen Show (4:3)</PresentationFormat>
  <Paragraphs>164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Paper</vt:lpstr>
      <vt:lpstr>University of California, Irvine (UCI)</vt:lpstr>
      <vt:lpstr>First and second choice for majors</vt:lpstr>
      <vt:lpstr>Why did I pick UCI?</vt:lpstr>
      <vt:lpstr>What are the admissions requirements for UCI?</vt:lpstr>
      <vt:lpstr>What is the application process?</vt:lpstr>
      <vt:lpstr>What is probation?</vt:lpstr>
      <vt:lpstr>Acceptance rates</vt:lpstr>
      <vt:lpstr>Degree requirements</vt:lpstr>
      <vt:lpstr>Specific math requirements</vt:lpstr>
      <vt:lpstr>Pass/fail classes available at UCI</vt:lpstr>
      <vt:lpstr>Classes available in line at UCI</vt:lpstr>
      <vt:lpstr>What is the difference between a BA and a BS?</vt:lpstr>
      <vt:lpstr>Does my major allow for a BA of BS or what ?</vt:lpstr>
      <vt:lpstr>What GPA do I need in order to graduate for my major?</vt:lpstr>
      <vt:lpstr>Where can I receive help (tutoring) on campus?</vt:lpstr>
      <vt:lpstr>What and where is academic advising?</vt:lpstr>
      <vt:lpstr>Required courses and electives I plan to take</vt:lpstr>
      <vt:lpstr>Are there any classes not offered or under special perquisites?</vt:lpstr>
      <vt:lpstr>What I will do with my degree</vt:lpstr>
      <vt:lpstr>What is the average base salary and overall salary for someone in my profession?</vt:lpstr>
      <vt:lpstr>What job placement opportunities does my university offer?</vt:lpstr>
      <vt:lpstr>What are university tuition rates and how much of my need will they meet?</vt:lpstr>
      <vt:lpstr>What are other expenses?</vt:lpstr>
      <vt:lpstr>What is the difference between loans and grants?</vt:lpstr>
      <vt:lpstr>What is the difference between qualifying for loans and grants?</vt:lpstr>
      <vt:lpstr>Where can I find out about financial aid?</vt:lpstr>
      <vt:lpstr>Where and how often do I need to apply for financial aid?</vt:lpstr>
      <vt:lpstr>Where do I plan to live?</vt:lpstr>
      <vt:lpstr>What are my living expenses?</vt:lpstr>
      <vt:lpstr>Who will I live with?</vt:lpstr>
      <vt:lpstr>What jobs are available for me as a student?</vt:lpstr>
      <vt:lpstr>Are these conditions for underclassmen to live on campus for a certain number of years?</vt:lpstr>
      <vt:lpstr>What social activities are offered?</vt:lpstr>
      <vt:lpstr>What are the transferring rules to get in UCI?</vt:lpstr>
      <vt:lpstr>What are the transferring rules to transfer to another university?</vt:lpstr>
      <vt:lpstr>Do the courses that you are taking also fill the conditions of my second major?</vt:lpstr>
      <vt:lpstr>What is the procedure for changing majors?</vt:lpstr>
      <vt:lpstr>What I learned from this project</vt:lpstr>
      <vt:lpstr>Bibliography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California Irvine (UCI)</dc:title>
  <dc:creator>Student</dc:creator>
  <cp:lastModifiedBy>user</cp:lastModifiedBy>
  <cp:revision>60</cp:revision>
  <dcterms:created xsi:type="dcterms:W3CDTF">2015-05-29T15:00:46Z</dcterms:created>
  <dcterms:modified xsi:type="dcterms:W3CDTF">2015-06-03T15:58:56Z</dcterms:modified>
</cp:coreProperties>
</file>