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56" r:id="rId2"/>
    <p:sldId id="259" r:id="rId3"/>
    <p:sldId id="274" r:id="rId4"/>
    <p:sldId id="275" r:id="rId5"/>
    <p:sldId id="264" r:id="rId6"/>
    <p:sldId id="257" r:id="rId7"/>
    <p:sldId id="260" r:id="rId8"/>
    <p:sldId id="262" r:id="rId9"/>
    <p:sldId id="266" r:id="rId10"/>
    <p:sldId id="268" r:id="rId11"/>
    <p:sldId id="270" r:id="rId12"/>
    <p:sldId id="272" r:id="rId13"/>
    <p:sldId id="282" r:id="rId14"/>
    <p:sldId id="280" r:id="rId15"/>
    <p:sldId id="263" r:id="rId16"/>
    <p:sldId id="258" r:id="rId17"/>
    <p:sldId id="261" r:id="rId18"/>
    <p:sldId id="265" r:id="rId19"/>
    <p:sldId id="267" r:id="rId20"/>
    <p:sldId id="269" r:id="rId21"/>
    <p:sldId id="271" r:id="rId22"/>
    <p:sldId id="283" r:id="rId23"/>
    <p:sldId id="281" r:id="rId24"/>
    <p:sldId id="273" r:id="rId25"/>
    <p:sldId id="276" r:id="rId26"/>
    <p:sldId id="278" r:id="rId27"/>
    <p:sldId id="277" r:id="rId28"/>
    <p:sldId id="279"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0" autoAdjust="0"/>
  </p:normalViewPr>
  <p:slideViewPr>
    <p:cSldViewPr>
      <p:cViewPr varScale="1">
        <p:scale>
          <a:sx n="74" d="100"/>
          <a:sy n="74" d="100"/>
        </p:scale>
        <p:origin x="-317" y="-82"/>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0CF3D1-D2F5-4843-829A-1684D6E97889}"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2DC52-642C-4D1F-B70F-2DD2B82F3C9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0CF3D1-D2F5-4843-829A-1684D6E97889}"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2DC52-642C-4D1F-B70F-2DD2B82F3C9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0CF3D1-D2F5-4843-829A-1684D6E97889}"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2DC52-642C-4D1F-B70F-2DD2B82F3C9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0CF3D1-D2F5-4843-829A-1684D6E97889}"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2DC52-642C-4D1F-B70F-2DD2B82F3C9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00CF3D1-D2F5-4843-829A-1684D6E97889}"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2DC52-642C-4D1F-B70F-2DD2B82F3C9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0CF3D1-D2F5-4843-829A-1684D6E97889}"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2DC52-642C-4D1F-B70F-2DD2B82F3C96}"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0CF3D1-D2F5-4843-829A-1684D6E97889}" type="datetimeFigureOut">
              <a:rPr lang="en-US" smtClean="0"/>
              <a:t>5/6/2015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62DC52-642C-4D1F-B70F-2DD2B82F3C9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0CF3D1-D2F5-4843-829A-1684D6E97889}" type="datetimeFigureOut">
              <a:rPr lang="en-US" smtClean="0"/>
              <a:t>5/6/2015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62DC52-642C-4D1F-B70F-2DD2B82F3C9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0CF3D1-D2F5-4843-829A-1684D6E97889}" type="datetimeFigureOut">
              <a:rPr lang="en-US" smtClean="0"/>
              <a:t>5/6/2015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62DC52-642C-4D1F-B70F-2DD2B82F3C9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00CF3D1-D2F5-4843-829A-1684D6E97889}" type="datetimeFigureOut">
              <a:rPr lang="en-US" smtClean="0"/>
              <a:t>5/6/2015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7862DC52-642C-4D1F-B70F-2DD2B82F3C9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0CF3D1-D2F5-4843-829A-1684D6E97889}"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2DC52-642C-4D1F-B70F-2DD2B82F3C9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00CF3D1-D2F5-4843-829A-1684D6E97889}" type="datetimeFigureOut">
              <a:rPr lang="en-US" smtClean="0"/>
              <a:t>5/6/2015</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862DC52-642C-4D1F-B70F-2DD2B82F3C9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469948" y="522167"/>
            <a:ext cx="8674052" cy="1204306"/>
          </a:xfrm>
        </p:spPr>
        <p:txBody>
          <a:bodyPr>
            <a:normAutofit fontScale="90000"/>
          </a:bodyPr>
          <a:lstStyle/>
          <a:p>
            <a:r>
              <a:rPr lang="en-US" sz="11500" b="1" cap="none" dirty="0" smtClean="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latin typeface="Arial Rounded MT Bold" panose="020F0704030504030204" pitchFamily="34" charset="0"/>
                <a:ea typeface="Batang" panose="02030600000101010101" pitchFamily="18" charset="-127"/>
              </a:rPr>
              <a:t>Lawyer</a:t>
            </a:r>
            <a:endParaRPr lang="en-US" sz="16600" b="1" cap="none" dirty="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latin typeface="Arial Rounded MT Bold" panose="020F0704030504030204" pitchFamily="34" charset="0"/>
              <a:ea typeface="Batang" panose="02030600000101010101" pitchFamily="18" charset="-127"/>
            </a:endParaRPr>
          </a:p>
        </p:txBody>
      </p:sp>
      <p:sp>
        <p:nvSpPr>
          <p:cNvPr id="3" name="Subtitle 2"/>
          <p:cNvSpPr>
            <a:spLocks noGrp="1"/>
          </p:cNvSpPr>
          <p:nvPr>
            <p:ph type="subTitle" idx="1"/>
          </p:nvPr>
        </p:nvSpPr>
        <p:spPr>
          <a:xfrm>
            <a:off x="5410200" y="1981200"/>
            <a:ext cx="6511131" cy="450660"/>
          </a:xfrm>
        </p:spPr>
        <p:txBody>
          <a:bodyPr>
            <a:noAutofit/>
          </a:bodyPr>
          <a:lstStyle/>
          <a:p>
            <a:pPr algn="just"/>
            <a:r>
              <a:rPr lang="en-US" sz="3200" b="1" cap="none" spc="50" dirty="0" smtClean="0">
                <a:ln w="12700" cmpd="sng">
                  <a:solidFill>
                    <a:schemeClr val="accent6">
                      <a:satMod val="120000"/>
                      <a:shade val="80000"/>
                    </a:schemeClr>
                  </a:solidFill>
                  <a:prstDash val="solid"/>
                </a:ln>
                <a:solidFill>
                  <a:schemeClr val="tx2"/>
                </a:solidFill>
                <a:effectLst>
                  <a:glow rad="53100">
                    <a:schemeClr val="accent6">
                      <a:satMod val="180000"/>
                      <a:alpha val="30000"/>
                    </a:schemeClr>
                  </a:glow>
                </a:effectLst>
              </a:rPr>
              <a:t>By: Berenice Cortez</a:t>
            </a:r>
            <a:endParaRPr lang="en-US" sz="3200" b="1" cap="none" spc="50" dirty="0">
              <a:ln w="12700" cmpd="sng">
                <a:solidFill>
                  <a:schemeClr val="accent6">
                    <a:satMod val="120000"/>
                    <a:shade val="80000"/>
                  </a:schemeClr>
                </a:solidFill>
                <a:prstDash val="solid"/>
              </a:ln>
              <a:solidFill>
                <a:schemeClr val="tx2"/>
              </a:solidFill>
              <a:effectLst>
                <a:glow rad="53100">
                  <a:schemeClr val="accent6">
                    <a:satMod val="180000"/>
                    <a:alpha val="30000"/>
                  </a:schemeClr>
                </a:glow>
              </a:effectLst>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0" b="99515" l="3396" r="100000">
                        <a14:foregroundMark x1="52971" y1="66424" x2="52971" y2="66424"/>
                        <a14:foregroundMark x1="42954" y1="67879" x2="42954" y2="67879"/>
                        <a14:foregroundMark x1="46350" y1="66061" x2="46350" y2="66061"/>
                        <a14:foregroundMark x1="44992" y1="66424" x2="44992" y2="66424"/>
                        <a14:foregroundMark x1="40747" y1="93333" x2="40747" y2="93333"/>
                        <a14:foregroundMark x1="52971" y1="95152" x2="52971" y2="95152"/>
                        <a14:foregroundMark x1="8489" y1="11273" x2="8489" y2="11273"/>
                        <a14:foregroundMark x1="16978" y1="7152" x2="16978" y2="7152"/>
                        <a14:foregroundMark x1="25637" y1="5576" x2="25637" y2="5576"/>
                        <a14:foregroundMark x1="32767" y1="5939" x2="32767" y2="5939"/>
                        <a14:foregroundMark x1="39898" y1="6788" x2="39898" y2="6788"/>
                        <a14:foregroundMark x1="50424" y1="5576" x2="50424" y2="5576"/>
                        <a14:foregroundMark x1="64686" y1="6788" x2="64686" y2="6788"/>
                        <a14:foregroundMark x1="76061" y1="7152" x2="76061" y2="7152"/>
                        <a14:foregroundMark x1="83192" y1="8000" x2="83192" y2="8000"/>
                        <a14:foregroundMark x1="80645" y1="6182" x2="80645" y2="6182"/>
                        <a14:foregroundMark x1="91171" y1="5576" x2="91171" y2="5576"/>
                        <a14:foregroundMark x1="21053" y1="17576" x2="21053" y2="17576"/>
                        <a14:foregroundMark x1="34126" y1="16970" x2="34126" y2="16970"/>
                        <a14:foregroundMark x1="40747" y1="17576" x2="40747" y2="17576"/>
                        <a14:foregroundMark x1="58065" y1="17576" x2="58065" y2="17576"/>
                        <a14:foregroundMark x1="66893" y1="16727" x2="66893" y2="16727"/>
                        <a14:foregroundMark x1="76570" y1="16970" x2="76570" y2="16970"/>
                        <a14:foregroundMark x1="83701" y1="6182" x2="83701" y2="6182"/>
                        <a14:backgroundMark x1="32767" y1="20000" x2="32767" y2="20000"/>
                        <a14:backgroundMark x1="77419" y1="19030" x2="77419" y2="19030"/>
                      </a14:backgroundRemoval>
                    </a14:imgEffect>
                  </a14:imgLayer>
                </a14:imgProps>
              </a:ext>
              <a:ext uri="{28A0092B-C50C-407E-A947-70E740481C1C}">
                <a14:useLocalDpi xmlns:a14="http://schemas.microsoft.com/office/drawing/2010/main" val="0"/>
              </a:ext>
            </a:extLst>
          </a:blip>
          <a:stretch>
            <a:fillRect/>
          </a:stretch>
        </p:blipFill>
        <p:spPr>
          <a:xfrm>
            <a:off x="6248400" y="3259297"/>
            <a:ext cx="2514600" cy="3522503"/>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047" y="4746338"/>
            <a:ext cx="3622667" cy="2035462"/>
          </a:xfrm>
          <a:prstGeom prst="rect">
            <a:avLst/>
          </a:prstGeom>
        </p:spPr>
      </p:pic>
      <p:sp>
        <p:nvSpPr>
          <p:cNvPr id="2" name="TextBox 1"/>
          <p:cNvSpPr txBox="1"/>
          <p:nvPr/>
        </p:nvSpPr>
        <p:spPr>
          <a:xfrm>
            <a:off x="6705600" y="2553910"/>
            <a:ext cx="2438400" cy="523220"/>
          </a:xfrm>
          <a:prstGeom prst="rect">
            <a:avLst/>
          </a:prstGeom>
          <a:noFill/>
        </p:spPr>
        <p:txBody>
          <a:bodyPr wrap="square" rtlCol="0">
            <a:spAutoFit/>
          </a:bodyPr>
          <a:lstStyle/>
          <a:p>
            <a:r>
              <a:rPr lang="en-US" sz="2800" b="1" dirty="0" smtClean="0">
                <a:ln w="6600">
                  <a:solidFill>
                    <a:schemeClr val="accent2"/>
                  </a:solidFill>
                  <a:prstDash val="solid"/>
                </a:ln>
                <a:solidFill>
                  <a:srgbClr val="FFFFFF"/>
                </a:solidFill>
                <a:effectLst>
                  <a:outerShdw dist="38100" dir="2700000" algn="tl" rotWithShape="0">
                    <a:schemeClr val="accent2"/>
                  </a:outerShdw>
                </a:effectLst>
              </a:rPr>
              <a:t>April 28, 2015</a:t>
            </a:r>
            <a:endParaRPr lang="en-US" sz="28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794991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algn="ctr"/>
            <a:r>
              <a:rPr lang="en-US" b="1" dirty="0" smtClean="0">
                <a:solidFill>
                  <a:schemeClr val="dk1"/>
                </a:solidFill>
                <a:latin typeface="Sakkal Majalla" panose="02000000000000000000" pitchFamily="2" charset="-78"/>
                <a:ea typeface="+mn-ea"/>
                <a:cs typeface="Sakkal Majalla" panose="02000000000000000000" pitchFamily="2" charset="-78"/>
              </a:rPr>
              <a:t>What different kind of jobs can you have?</a:t>
            </a:r>
            <a:endParaRPr lang="en-US" b="1" dirty="0">
              <a:solidFill>
                <a:schemeClr val="dk1"/>
              </a:solidFill>
              <a:latin typeface="Sakkal Majalla" panose="02000000000000000000" pitchFamily="2" charset="-78"/>
              <a:ea typeface="+mn-ea"/>
              <a:cs typeface="Sakkal Majalla" panose="02000000000000000000" pitchFamily="2" charset="-78"/>
            </a:endParaRPr>
          </a:p>
        </p:txBody>
      </p:sp>
      <p:sp>
        <p:nvSpPr>
          <p:cNvPr id="3" name="Content Placeholder 2"/>
          <p:cNvSpPr>
            <a:spLocks noGrp="1"/>
          </p:cNvSpPr>
          <p:nvPr>
            <p:ph idx="1"/>
          </p:nvPr>
        </p:nvSpPr>
        <p:spPr>
          <a:xfrm>
            <a:off x="822960" y="1371600"/>
            <a:ext cx="7520940" cy="3090372"/>
          </a:xfrm>
          <a:solidFill>
            <a:schemeClr val="accent2">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0" indent="0" algn="ctr">
              <a:spcBef>
                <a:spcPts val="0"/>
              </a:spcBef>
            </a:pPr>
            <a:r>
              <a:rPr lang="en-US" sz="2800" b="0" dirty="0" smtClean="0">
                <a:solidFill>
                  <a:srgbClr val="7030A0"/>
                </a:solidFill>
                <a:latin typeface="Andalus" panose="02020603050405020304" pitchFamily="18" charset="-78"/>
                <a:cs typeface="Andalus" panose="02020603050405020304" pitchFamily="18" charset="-78"/>
              </a:rPr>
              <a:t>Becoming a lawyer can open many branches of jobs! A lawyer has many categories to choose from. You can be a civil lawyer, criminal lawyer, immigration lawyer, business lawyer, divorce lawyer or family lawyer. You can also become a attorney after you’ve been a lawyer for many years.</a:t>
            </a:r>
            <a:endParaRPr lang="en-US" sz="2800" b="0" dirty="0">
              <a:solidFill>
                <a:srgbClr val="7030A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710776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algn="ctr"/>
            <a:r>
              <a:rPr lang="en-US" b="1" dirty="0" smtClean="0">
                <a:solidFill>
                  <a:schemeClr val="dk1"/>
                </a:solidFill>
                <a:latin typeface="Sakkal Majalla" panose="02000000000000000000" pitchFamily="2" charset="-78"/>
                <a:ea typeface="+mn-ea"/>
                <a:cs typeface="Sakkal Majalla" panose="02000000000000000000" pitchFamily="2" charset="-78"/>
              </a:rPr>
              <a:t>What are the outlooks of being a lawyer?</a:t>
            </a:r>
            <a:endParaRPr lang="en-US" b="1" dirty="0">
              <a:solidFill>
                <a:schemeClr val="dk1"/>
              </a:solidFill>
              <a:latin typeface="Sakkal Majalla" panose="02000000000000000000" pitchFamily="2" charset="-78"/>
              <a:ea typeface="+mn-ea"/>
              <a:cs typeface="Sakkal Majalla" panose="02000000000000000000" pitchFamily="2" charset="-78"/>
            </a:endParaRPr>
          </a:p>
        </p:txBody>
      </p:sp>
      <p:sp>
        <p:nvSpPr>
          <p:cNvPr id="3" name="Content Placeholder 2"/>
          <p:cNvSpPr>
            <a:spLocks noGrp="1"/>
          </p:cNvSpPr>
          <p:nvPr>
            <p:ph idx="1"/>
          </p:nvPr>
        </p:nvSpPr>
        <p:spPr>
          <a:xfrm>
            <a:off x="822960" y="1100628"/>
            <a:ext cx="7520940" cy="5147772"/>
          </a:xfrm>
          <a:solidFill>
            <a:schemeClr val="accent2">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a:spcBef>
                <a:spcPts val="0"/>
              </a:spcBef>
              <a:buFont typeface="Arial" panose="020B0604020202020204" pitchFamily="34" charset="0"/>
              <a:buChar char="•"/>
            </a:pPr>
            <a:r>
              <a:rPr lang="en-US" sz="2400" b="0" dirty="0" smtClean="0">
                <a:solidFill>
                  <a:srgbClr val="7030A0"/>
                </a:solidFill>
                <a:latin typeface="Andalus" panose="02020603050405020304" pitchFamily="18" charset="-78"/>
                <a:cs typeface="Andalus" panose="02020603050405020304" pitchFamily="18" charset="-78"/>
              </a:rPr>
              <a:t>Job outlook of a lawyer is that the employment rate will grow about 10 percent from 2012 to 2022.</a:t>
            </a:r>
          </a:p>
          <a:p>
            <a:pPr>
              <a:spcBef>
                <a:spcPts val="0"/>
              </a:spcBef>
              <a:buFont typeface="Arial" panose="020B0604020202020204" pitchFamily="34" charset="0"/>
              <a:buChar char="•"/>
            </a:pPr>
            <a:r>
              <a:rPr lang="en-US" sz="2400" b="0" dirty="0" smtClean="0">
                <a:solidFill>
                  <a:srgbClr val="7030A0"/>
                </a:solidFill>
                <a:latin typeface="Andalus" panose="02020603050405020304" pitchFamily="18" charset="-78"/>
                <a:cs typeface="Andalus" panose="02020603050405020304" pitchFamily="18" charset="-78"/>
              </a:rPr>
              <a:t>Competition to find a job will still continue to be strong. This is because a lot more students are graduating from law school.  </a:t>
            </a:r>
          </a:p>
          <a:p>
            <a:pPr>
              <a:spcBef>
                <a:spcPts val="0"/>
              </a:spcBef>
              <a:buFont typeface="Arial" panose="020B0604020202020204" pitchFamily="34" charset="0"/>
              <a:buChar char="•"/>
            </a:pPr>
            <a:r>
              <a:rPr lang="en-US" sz="2400" b="0" dirty="0" smtClean="0">
                <a:solidFill>
                  <a:srgbClr val="7030A0"/>
                </a:solidFill>
                <a:latin typeface="Andalus" panose="02020603050405020304" pitchFamily="18" charset="-78"/>
                <a:cs typeface="Andalus" panose="02020603050405020304" pitchFamily="18" charset="-78"/>
              </a:rPr>
              <a:t>There is a need of lawyers today but due to money some people can’t afford one. This makes it harder for lawyers to get a job.</a:t>
            </a:r>
          </a:p>
          <a:p>
            <a:pPr>
              <a:spcBef>
                <a:spcPts val="0"/>
              </a:spcBef>
              <a:buFont typeface="Arial" panose="020B0604020202020204" pitchFamily="34" charset="0"/>
              <a:buChar char="•"/>
            </a:pPr>
            <a:r>
              <a:rPr lang="en-US" sz="2400" b="0" dirty="0" smtClean="0">
                <a:solidFill>
                  <a:srgbClr val="7030A0"/>
                </a:solidFill>
                <a:latin typeface="Andalus" panose="02020603050405020304" pitchFamily="18" charset="-78"/>
                <a:cs typeface="Andalus" panose="02020603050405020304" pitchFamily="18" charset="-78"/>
              </a:rPr>
              <a:t>In the future there still will be a need of lawyers. In the future it will probably be easier to become a lawyer. This is because not many students are applying for law school so those who do have a greater chance of getting in.</a:t>
            </a:r>
          </a:p>
        </p:txBody>
      </p:sp>
    </p:spTree>
    <p:extLst>
      <p:ext uri="{BB962C8B-B14F-4D97-AF65-F5344CB8AC3E}">
        <p14:creationId xmlns:p14="http://schemas.microsoft.com/office/powerpoint/2010/main" val="1235270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algn="ctr"/>
            <a:r>
              <a:rPr lang="en-US" b="1" dirty="0" smtClean="0">
                <a:solidFill>
                  <a:schemeClr val="dk1"/>
                </a:solidFill>
                <a:latin typeface="Sakkal Majalla" panose="02000000000000000000" pitchFamily="2" charset="-78"/>
                <a:ea typeface="+mn-ea"/>
                <a:cs typeface="Sakkal Majalla" panose="02000000000000000000" pitchFamily="2" charset="-78"/>
              </a:rPr>
              <a:t>How muc</a:t>
            </a:r>
            <a:r>
              <a:rPr lang="en-US" b="1" dirty="0" smtClean="0">
                <a:latin typeface="Sakkal Majalla" panose="02000000000000000000" pitchFamily="2" charset="-78"/>
                <a:cs typeface="Sakkal Majalla" panose="02000000000000000000" pitchFamily="2" charset="-78"/>
              </a:rPr>
              <a:t>h money does a lawyer make?</a:t>
            </a:r>
            <a:endParaRPr lang="en-US" b="1" dirty="0">
              <a:solidFill>
                <a:schemeClr val="dk1"/>
              </a:solidFill>
              <a:latin typeface="Sakkal Majalla" panose="02000000000000000000" pitchFamily="2" charset="-78"/>
              <a:ea typeface="+mn-ea"/>
              <a:cs typeface="Sakkal Majalla" panose="02000000000000000000" pitchFamily="2" charset="-78"/>
            </a:endParaRPr>
          </a:p>
        </p:txBody>
      </p:sp>
      <p:sp>
        <p:nvSpPr>
          <p:cNvPr id="3" name="Content Placeholder 2"/>
          <p:cNvSpPr>
            <a:spLocks noGrp="1"/>
          </p:cNvSpPr>
          <p:nvPr>
            <p:ph idx="1"/>
          </p:nvPr>
        </p:nvSpPr>
        <p:spPr>
          <a:xfrm>
            <a:off x="609600" y="1295400"/>
            <a:ext cx="8168640" cy="2286000"/>
          </a:xfrm>
          <a:solidFill>
            <a:schemeClr val="accent2">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0" indent="0" algn="ctr">
              <a:spcBef>
                <a:spcPts val="0"/>
              </a:spcBef>
            </a:pPr>
            <a:r>
              <a:rPr lang="en-US" sz="3600" b="0" dirty="0" smtClean="0">
                <a:solidFill>
                  <a:srgbClr val="7030A0"/>
                </a:solidFill>
                <a:latin typeface="Andalus" panose="02020603050405020304" pitchFamily="18" charset="-78"/>
                <a:cs typeface="Andalus" panose="02020603050405020304" pitchFamily="18" charset="-78"/>
              </a:rPr>
              <a:t>A lawyer makes approximately $113, 530 per year and $54.58 per hour. If you become a trial lawyer you can make millions!!!</a:t>
            </a:r>
            <a:endParaRPr lang="en-US" sz="3600" b="0" dirty="0">
              <a:solidFill>
                <a:srgbClr val="7030A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267240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algn="ctr"/>
            <a:r>
              <a:rPr lang="en-US" b="1" dirty="0" smtClean="0">
                <a:solidFill>
                  <a:schemeClr val="dk1"/>
                </a:solidFill>
                <a:latin typeface="Sakkal Majalla" panose="02000000000000000000" pitchFamily="2" charset="-78"/>
                <a:ea typeface="+mn-ea"/>
                <a:cs typeface="Sakkal Majalla" panose="02000000000000000000" pitchFamily="2" charset="-78"/>
              </a:rPr>
              <a:t>Perks of being a lawyer</a:t>
            </a:r>
            <a:endParaRPr lang="en-US" b="1" dirty="0">
              <a:solidFill>
                <a:schemeClr val="dk1"/>
              </a:solidFill>
              <a:latin typeface="Sakkal Majalla" panose="02000000000000000000" pitchFamily="2" charset="-78"/>
              <a:ea typeface="+mn-ea"/>
              <a:cs typeface="Sakkal Majalla" panose="02000000000000000000" pitchFamily="2" charset="-78"/>
            </a:endParaRPr>
          </a:p>
        </p:txBody>
      </p:sp>
      <p:sp>
        <p:nvSpPr>
          <p:cNvPr id="3" name="Content Placeholder 2"/>
          <p:cNvSpPr>
            <a:spLocks noGrp="1"/>
          </p:cNvSpPr>
          <p:nvPr>
            <p:ph idx="1"/>
          </p:nvPr>
        </p:nvSpPr>
        <p:spPr>
          <a:xfrm>
            <a:off x="822960" y="1143001"/>
            <a:ext cx="7520940" cy="3048000"/>
          </a:xfrm>
          <a:solidFill>
            <a:schemeClr val="accent2">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0" indent="0" algn="ctr">
              <a:spcBef>
                <a:spcPts val="0"/>
              </a:spcBef>
            </a:pPr>
            <a:r>
              <a:rPr lang="en-US" sz="2800" b="0" dirty="0" smtClean="0">
                <a:solidFill>
                  <a:srgbClr val="7030A0"/>
                </a:solidFill>
                <a:latin typeface="Andalus" panose="02020603050405020304" pitchFamily="18" charset="-78"/>
                <a:cs typeface="Andalus" panose="02020603050405020304" pitchFamily="18" charset="-78"/>
              </a:rPr>
              <a:t>The perks of being a lawyer are that you know how to win in an argument. You know how to solve a problem under pressure. You get to know your rights and what you are and aren’t allowed to do. You can use your lawyer skills pretty much anywhere. People think you are some kind of super hero when they find out you are a lawyer!</a:t>
            </a:r>
            <a:endParaRPr lang="en-US" sz="2800" b="0" dirty="0">
              <a:solidFill>
                <a:srgbClr val="7030A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524727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9610" y="152400"/>
            <a:ext cx="7787640" cy="838200"/>
          </a:xfrm>
          <a:solidFill>
            <a:schemeClr val="accent3">
              <a:lumMod val="20000"/>
              <a:lumOff val="80000"/>
            </a:schemeClr>
          </a:solid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algn="ctr"/>
            <a:r>
              <a:rPr lang="en-US" b="1" dirty="0" smtClean="0">
                <a:solidFill>
                  <a:schemeClr val="dk1"/>
                </a:solidFill>
                <a:latin typeface="Sakkal Majalla" panose="02000000000000000000" pitchFamily="2" charset="-78"/>
                <a:ea typeface="+mn-ea"/>
                <a:cs typeface="Sakkal Majalla" panose="02000000000000000000" pitchFamily="2" charset="-78"/>
              </a:rPr>
              <a:t>What subjects do you need to be proficient in to be successful in becoming a lawyer?</a:t>
            </a:r>
            <a:endParaRPr lang="en-US" b="1" dirty="0">
              <a:solidFill>
                <a:schemeClr val="dk1"/>
              </a:solidFill>
              <a:latin typeface="Sakkal Majalla" panose="02000000000000000000" pitchFamily="2" charset="-78"/>
              <a:ea typeface="+mn-ea"/>
              <a:cs typeface="Sakkal Majalla" panose="02000000000000000000" pitchFamily="2" charset="-78"/>
            </a:endParaRPr>
          </a:p>
        </p:txBody>
      </p:sp>
      <p:sp>
        <p:nvSpPr>
          <p:cNvPr id="3" name="Content Placeholder 2"/>
          <p:cNvSpPr>
            <a:spLocks noGrp="1"/>
          </p:cNvSpPr>
          <p:nvPr>
            <p:ph idx="1"/>
          </p:nvPr>
        </p:nvSpPr>
        <p:spPr>
          <a:xfrm>
            <a:off x="689610" y="1219200"/>
            <a:ext cx="7787640" cy="4309572"/>
          </a:xfrm>
          <a:solidFill>
            <a:schemeClr val="accent2">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0" indent="0" algn="ctr">
              <a:spcBef>
                <a:spcPts val="0"/>
              </a:spcBef>
            </a:pPr>
            <a:r>
              <a:rPr lang="en-US" sz="4000" b="0" dirty="0" smtClean="0">
                <a:solidFill>
                  <a:srgbClr val="7030A0"/>
                </a:solidFill>
                <a:latin typeface="Andalus" panose="02020603050405020304" pitchFamily="18" charset="-78"/>
                <a:cs typeface="Andalus" panose="02020603050405020304" pitchFamily="18" charset="-78"/>
              </a:rPr>
              <a:t>You need to be proficient in:</a:t>
            </a:r>
            <a:endParaRPr lang="en-US" sz="2000" b="0" dirty="0" smtClean="0">
              <a:solidFill>
                <a:srgbClr val="7030A0"/>
              </a:solidFill>
              <a:latin typeface="Andalus" panose="02020603050405020304" pitchFamily="18" charset="-78"/>
              <a:cs typeface="Andalus" panose="02020603050405020304" pitchFamily="18" charset="-78"/>
            </a:endParaRPr>
          </a:p>
          <a:p>
            <a:pPr>
              <a:spcBef>
                <a:spcPts val="0"/>
              </a:spcBef>
              <a:buFont typeface="Arial" panose="020B0604020202020204" pitchFamily="34" charset="0"/>
              <a:buChar char="•"/>
            </a:pPr>
            <a:r>
              <a:rPr lang="en-US" sz="2000" b="0" dirty="0" smtClean="0">
                <a:solidFill>
                  <a:srgbClr val="7030A0"/>
                </a:solidFill>
                <a:latin typeface="Andalus" panose="02020603050405020304" pitchFamily="18" charset="-78"/>
                <a:cs typeface="Andalus" panose="02020603050405020304" pitchFamily="18" charset="-78"/>
              </a:rPr>
              <a:t>English- high school students should complete advanced placement courses in English.</a:t>
            </a:r>
          </a:p>
          <a:p>
            <a:pPr>
              <a:spcBef>
                <a:spcPts val="0"/>
              </a:spcBef>
              <a:buFont typeface="Arial" panose="020B0604020202020204" pitchFamily="34" charset="0"/>
              <a:buChar char="•"/>
            </a:pPr>
            <a:r>
              <a:rPr lang="en-US" sz="2000" b="0" dirty="0" smtClean="0">
                <a:solidFill>
                  <a:srgbClr val="7030A0"/>
                </a:solidFill>
                <a:latin typeface="Andalus" panose="02020603050405020304" pitchFamily="18" charset="-78"/>
                <a:cs typeface="Andalus" panose="02020603050405020304" pitchFamily="18" charset="-78"/>
              </a:rPr>
              <a:t>Social Studies- social studies will help you get familiar with law and politics so when you become a lawyer you will understand the laws and how they were made.</a:t>
            </a:r>
          </a:p>
          <a:p>
            <a:pPr>
              <a:spcBef>
                <a:spcPts val="0"/>
              </a:spcBef>
              <a:buFont typeface="Arial" panose="020B0604020202020204" pitchFamily="34" charset="0"/>
              <a:buChar char="•"/>
            </a:pPr>
            <a:r>
              <a:rPr lang="en-US" sz="2000" b="0" dirty="0" smtClean="0">
                <a:solidFill>
                  <a:srgbClr val="7030A0"/>
                </a:solidFill>
                <a:latin typeface="Andalus" panose="02020603050405020304" pitchFamily="18" charset="-78"/>
                <a:cs typeface="Andalus" panose="02020603050405020304" pitchFamily="18" charset="-78"/>
              </a:rPr>
              <a:t>Speech-talking to large crowds or doing a presentation in class will help you improve in your verbal skills and self-confidence.</a:t>
            </a:r>
          </a:p>
          <a:p>
            <a:pPr>
              <a:spcBef>
                <a:spcPts val="0"/>
              </a:spcBef>
              <a:buFont typeface="Arial" panose="020B0604020202020204" pitchFamily="34" charset="0"/>
              <a:buChar char="•"/>
            </a:pPr>
            <a:r>
              <a:rPr lang="en-US" sz="2000" b="0" dirty="0" smtClean="0">
                <a:solidFill>
                  <a:srgbClr val="7030A0"/>
                </a:solidFill>
                <a:latin typeface="Andalus" panose="02020603050405020304" pitchFamily="18" charset="-78"/>
                <a:cs typeface="Andalus" panose="02020603050405020304" pitchFamily="18" charset="-78"/>
              </a:rPr>
              <a:t>Mathematics- mathematics will teach you how to solve hard problems. Just like what a lawyer has to do.</a:t>
            </a:r>
          </a:p>
          <a:p>
            <a:pPr>
              <a:spcBef>
                <a:spcPts val="0"/>
              </a:spcBef>
              <a:buFont typeface="Arial" panose="020B0604020202020204" pitchFamily="34" charset="0"/>
              <a:buChar char="•"/>
            </a:pPr>
            <a:r>
              <a:rPr lang="en-US" sz="2000" b="0" dirty="0" smtClean="0">
                <a:solidFill>
                  <a:srgbClr val="7030A0"/>
                </a:solidFill>
                <a:latin typeface="Andalus" panose="02020603050405020304" pitchFamily="18" charset="-78"/>
                <a:cs typeface="Andalus" panose="02020603050405020304" pitchFamily="18" charset="-78"/>
              </a:rPr>
              <a:t>Science- science can help you think outside the box. This is by using scientific method. It will also develop research techniques. </a:t>
            </a:r>
          </a:p>
          <a:p>
            <a:pPr>
              <a:spcBef>
                <a:spcPts val="0"/>
              </a:spcBef>
              <a:buFont typeface="Arial" panose="020B0604020202020204" pitchFamily="34" charset="0"/>
              <a:buChar char="•"/>
            </a:pPr>
            <a:endParaRPr lang="en-US" sz="2000" b="0" dirty="0" smtClean="0">
              <a:solidFill>
                <a:srgbClr val="7030A0"/>
              </a:solidFill>
              <a:latin typeface="Andalus" panose="02020603050405020304" pitchFamily="18" charset="-78"/>
              <a:cs typeface="Andalus" panose="02020603050405020304" pitchFamily="18" charset="-78"/>
            </a:endParaRPr>
          </a:p>
          <a:p>
            <a:pPr>
              <a:spcBef>
                <a:spcPts val="0"/>
              </a:spcBef>
              <a:buFont typeface="Arial" panose="020B0604020202020204" pitchFamily="34" charset="0"/>
              <a:buChar char="•"/>
            </a:pPr>
            <a:endParaRPr lang="en-US" sz="4000" b="0" dirty="0">
              <a:solidFill>
                <a:srgbClr val="7030A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115744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2910" y="152400"/>
            <a:ext cx="8321040" cy="762000"/>
          </a:xfrm>
          <a:solidFill>
            <a:schemeClr val="accent3">
              <a:lumMod val="20000"/>
              <a:lumOff val="80000"/>
            </a:schemeClr>
          </a:solid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algn="ctr"/>
            <a:r>
              <a:rPr lang="en-US" b="1" dirty="0" smtClean="0">
                <a:solidFill>
                  <a:schemeClr val="dk1"/>
                </a:solidFill>
                <a:latin typeface="Sakkal Majalla" panose="02000000000000000000" pitchFamily="2" charset="-78"/>
                <a:ea typeface="+mn-ea"/>
                <a:cs typeface="Sakkal Majalla" panose="02000000000000000000" pitchFamily="2" charset="-78"/>
              </a:rPr>
              <a:t>What are the working conditions of a flight attendant?</a:t>
            </a:r>
            <a:endParaRPr lang="en-US" b="1" dirty="0">
              <a:solidFill>
                <a:schemeClr val="dk1"/>
              </a:solidFill>
              <a:latin typeface="Sakkal Majalla" panose="02000000000000000000" pitchFamily="2" charset="-78"/>
              <a:ea typeface="+mn-ea"/>
              <a:cs typeface="Sakkal Majalla" panose="02000000000000000000" pitchFamily="2" charset="-78"/>
            </a:endParaRPr>
          </a:p>
        </p:txBody>
      </p:sp>
      <p:sp>
        <p:nvSpPr>
          <p:cNvPr id="3" name="Content Placeholder 2"/>
          <p:cNvSpPr>
            <a:spLocks noGrp="1"/>
          </p:cNvSpPr>
          <p:nvPr>
            <p:ph idx="1"/>
          </p:nvPr>
        </p:nvSpPr>
        <p:spPr>
          <a:solidFill>
            <a:schemeClr val="accent2">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a:spcBef>
                <a:spcPts val="0"/>
              </a:spcBef>
              <a:buFont typeface="Arial" panose="020B0604020202020204" pitchFamily="34" charset="0"/>
              <a:buChar char="•"/>
            </a:pPr>
            <a:r>
              <a:rPr lang="en-US" sz="2400" b="0" dirty="0" smtClean="0">
                <a:solidFill>
                  <a:srgbClr val="7030A0"/>
                </a:solidFill>
                <a:latin typeface="Andalus" panose="02020603050405020304" pitchFamily="18" charset="-78"/>
                <a:cs typeface="Andalus" panose="02020603050405020304" pitchFamily="18" charset="-78"/>
              </a:rPr>
              <a:t>If I would become a flight attendant the hours I work a week depends on the flight schedules. So I really don’t have a set amount of hours. The hours per week would be probably 55. </a:t>
            </a:r>
          </a:p>
          <a:p>
            <a:pPr>
              <a:spcBef>
                <a:spcPts val="0"/>
              </a:spcBef>
              <a:buFont typeface="Arial" panose="020B0604020202020204" pitchFamily="34" charset="0"/>
              <a:buChar char="•"/>
            </a:pPr>
            <a:r>
              <a:rPr lang="en-US" sz="2400" b="0" dirty="0" smtClean="0">
                <a:solidFill>
                  <a:srgbClr val="7030A0"/>
                </a:solidFill>
                <a:latin typeface="Andalus" panose="02020603050405020304" pitchFamily="18" charset="-78"/>
                <a:cs typeface="Andalus" panose="02020603050405020304" pitchFamily="18" charset="-78"/>
              </a:rPr>
              <a:t>Flight attendants work at any airlines. They just need to meet the criteria's!</a:t>
            </a:r>
          </a:p>
          <a:p>
            <a:pPr>
              <a:spcBef>
                <a:spcPts val="0"/>
              </a:spcBef>
              <a:buFont typeface="Arial" panose="020B0604020202020204" pitchFamily="34" charset="0"/>
              <a:buChar char="•"/>
            </a:pPr>
            <a:r>
              <a:rPr lang="en-US" sz="2400" b="0" dirty="0" smtClean="0">
                <a:solidFill>
                  <a:srgbClr val="7030A0"/>
                </a:solidFill>
                <a:latin typeface="Andalus" panose="02020603050405020304" pitchFamily="18" charset="-78"/>
                <a:cs typeface="Andalus" panose="02020603050405020304" pitchFamily="18" charset="-78"/>
              </a:rPr>
              <a:t>Flight attendants work for the airline to ensure that the passengers have a great flight. Flight attendants make passengers feel welcome.</a:t>
            </a:r>
            <a:endParaRPr lang="en-US" sz="2400" b="0" dirty="0">
              <a:solidFill>
                <a:srgbClr val="7030A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819433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22910" y="381000"/>
            <a:ext cx="8321040" cy="533400"/>
          </a:xfrm>
          <a:solidFill>
            <a:schemeClr val="accent3">
              <a:lumMod val="20000"/>
              <a:lumOff val="80000"/>
            </a:schemeClr>
          </a:solid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en-US" b="1" dirty="0" smtClean="0">
                <a:latin typeface="Sakkal Majalla" panose="02000000000000000000" pitchFamily="2" charset="-78"/>
                <a:cs typeface="Sakkal Majalla" panose="02000000000000000000" pitchFamily="2" charset="-78"/>
              </a:rPr>
              <a:t>What are the specific job duties for a flight attendant?</a:t>
            </a:r>
            <a:endParaRPr lang="en-US" b="1" dirty="0">
              <a:latin typeface="Sakkal Majalla" panose="02000000000000000000" pitchFamily="2" charset="-78"/>
              <a:cs typeface="Sakkal Majalla" panose="02000000000000000000" pitchFamily="2" charset="-78"/>
            </a:endParaRPr>
          </a:p>
        </p:txBody>
      </p:sp>
      <p:sp>
        <p:nvSpPr>
          <p:cNvPr id="5" name="Content Placeholder 2"/>
          <p:cNvSpPr>
            <a:spLocks noGrp="1"/>
          </p:cNvSpPr>
          <p:nvPr>
            <p:ph idx="1"/>
          </p:nvPr>
        </p:nvSpPr>
        <p:spPr>
          <a:solidFill>
            <a:schemeClr val="accent2">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a:spcBef>
                <a:spcPts val="0"/>
              </a:spcBef>
              <a:buFont typeface="Arial" panose="020B0604020202020204" pitchFamily="34" charset="0"/>
              <a:buChar char="•"/>
            </a:pPr>
            <a:r>
              <a:rPr lang="en-US" sz="2400" b="0" dirty="0" smtClean="0">
                <a:solidFill>
                  <a:srgbClr val="7030A0"/>
                </a:solidFill>
                <a:latin typeface="Andalus" panose="02020603050405020304" pitchFamily="18" charset="-78"/>
                <a:cs typeface="Andalus" panose="02020603050405020304" pitchFamily="18" charset="-78"/>
              </a:rPr>
              <a:t>Flight attendants demonstrate how to use emergency equipment</a:t>
            </a:r>
          </a:p>
          <a:p>
            <a:pPr>
              <a:spcBef>
                <a:spcPts val="0"/>
              </a:spcBef>
              <a:buFont typeface="Arial" panose="020B0604020202020204" pitchFamily="34" charset="0"/>
              <a:buChar char="•"/>
            </a:pPr>
            <a:r>
              <a:rPr lang="en-US" sz="2400" b="0" dirty="0" smtClean="0">
                <a:solidFill>
                  <a:srgbClr val="7030A0"/>
                </a:solidFill>
                <a:latin typeface="Andalus" panose="02020603050405020304" pitchFamily="18" charset="-78"/>
                <a:cs typeface="Andalus" panose="02020603050405020304" pitchFamily="18" charset="-78"/>
              </a:rPr>
              <a:t>They serve and sale beverages, meals, or snacks</a:t>
            </a:r>
          </a:p>
          <a:p>
            <a:pPr>
              <a:spcBef>
                <a:spcPts val="0"/>
              </a:spcBef>
              <a:buFont typeface="Arial" panose="020B0604020202020204" pitchFamily="34" charset="0"/>
              <a:buChar char="•"/>
            </a:pPr>
            <a:r>
              <a:rPr lang="en-US" sz="2400" b="0" dirty="0" smtClean="0">
                <a:solidFill>
                  <a:srgbClr val="7030A0"/>
                </a:solidFill>
                <a:latin typeface="Andalus" panose="02020603050405020304" pitchFamily="18" charset="-78"/>
                <a:cs typeface="Andalus" panose="02020603050405020304" pitchFamily="18" charset="-78"/>
              </a:rPr>
              <a:t>They make sure that all passengers are seated and have their seat belts on</a:t>
            </a:r>
          </a:p>
          <a:p>
            <a:pPr>
              <a:spcBef>
                <a:spcPts val="0"/>
              </a:spcBef>
              <a:buFont typeface="Arial" panose="020B0604020202020204" pitchFamily="34" charset="0"/>
              <a:buChar char="•"/>
            </a:pPr>
            <a:r>
              <a:rPr lang="en-US" sz="2400" b="0" dirty="0" smtClean="0">
                <a:solidFill>
                  <a:srgbClr val="7030A0"/>
                </a:solidFill>
                <a:latin typeface="Andalus" panose="02020603050405020304" pitchFamily="18" charset="-78"/>
                <a:cs typeface="Andalus" panose="02020603050405020304" pitchFamily="18" charset="-78"/>
              </a:rPr>
              <a:t>They make sure that emergency equipment are on the plane</a:t>
            </a:r>
          </a:p>
          <a:p>
            <a:pPr>
              <a:spcBef>
                <a:spcPts val="0"/>
              </a:spcBef>
              <a:buFont typeface="Arial" panose="020B0604020202020204" pitchFamily="34" charset="0"/>
              <a:buChar char="•"/>
            </a:pPr>
            <a:r>
              <a:rPr lang="en-US" sz="2400" b="0" dirty="0" smtClean="0">
                <a:solidFill>
                  <a:srgbClr val="7030A0"/>
                </a:solidFill>
                <a:latin typeface="Andalus" panose="02020603050405020304" pitchFamily="18" charset="-78"/>
                <a:cs typeface="Andalus" panose="02020603050405020304" pitchFamily="18" charset="-78"/>
              </a:rPr>
              <a:t>They talk to passengers on details about the flight</a:t>
            </a:r>
          </a:p>
          <a:p>
            <a:pPr>
              <a:spcBef>
                <a:spcPts val="0"/>
              </a:spcBef>
              <a:buFont typeface="Arial" panose="020B0604020202020204" pitchFamily="34" charset="0"/>
              <a:buChar char="•"/>
            </a:pPr>
            <a:r>
              <a:rPr lang="en-US" sz="2400" b="0" dirty="0" smtClean="0">
                <a:solidFill>
                  <a:srgbClr val="7030A0"/>
                </a:solidFill>
                <a:latin typeface="Andalus" panose="02020603050405020304" pitchFamily="18" charset="-78"/>
                <a:cs typeface="Andalus" panose="02020603050405020304" pitchFamily="18" charset="-78"/>
              </a:rPr>
              <a:t>Flight attendants also takes care of passengers’ needs</a:t>
            </a:r>
          </a:p>
          <a:p>
            <a:pPr marL="0" indent="0">
              <a:spcBef>
                <a:spcPts val="0"/>
              </a:spcBef>
            </a:pPr>
            <a:endParaRPr lang="en-US" sz="1800" b="0" dirty="0" smtClean="0">
              <a:solidFill>
                <a:srgbClr val="7030A0"/>
              </a:solidFill>
              <a:latin typeface="Andalus" panose="02020603050405020304" pitchFamily="18" charset="-78"/>
              <a:cs typeface="Andalus" panose="02020603050405020304" pitchFamily="18" charset="-78"/>
            </a:endParaRPr>
          </a:p>
        </p:txBody>
      </p:sp>
      <p:pic>
        <p:nvPicPr>
          <p:cNvPr id="1026" name="Picture 2" descr="http://mlresearch.org/blog/wp-content/uploads/2009/11/flight-attendant2751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66705"/>
            <a:ext cx="3124200" cy="19150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edia.cnbc.com/i/CNBC/Sections/News_And_Analysis/_News/_SLIDESHOWS/JobsThatMakeYouFit/CNBC_jobs_that_make_you_fit_flight_attenda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083001" y="4715734"/>
            <a:ext cx="3213399" cy="2142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887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730" y="152400"/>
            <a:ext cx="8915400" cy="914400"/>
          </a:xfrm>
          <a:solidFill>
            <a:schemeClr val="accent3">
              <a:lumMod val="20000"/>
              <a:lumOff val="80000"/>
            </a:schemeClr>
          </a:solid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algn="ctr"/>
            <a:r>
              <a:rPr lang="en-US" b="1" dirty="0">
                <a:latin typeface="Sakkal Majalla" panose="02000000000000000000" pitchFamily="2" charset="-78"/>
                <a:cs typeface="Sakkal Majalla" panose="02000000000000000000" pitchFamily="2" charset="-78"/>
              </a:rPr>
              <a:t>Do you need “People skills” ? What kind of skills are needed to become a flight attendant?</a:t>
            </a:r>
          </a:p>
        </p:txBody>
      </p:sp>
      <p:sp>
        <p:nvSpPr>
          <p:cNvPr id="3" name="Content Placeholder 2"/>
          <p:cNvSpPr>
            <a:spLocks noGrp="1"/>
          </p:cNvSpPr>
          <p:nvPr>
            <p:ph idx="1"/>
          </p:nvPr>
        </p:nvSpPr>
        <p:spPr>
          <a:xfrm>
            <a:off x="822960" y="1219200"/>
            <a:ext cx="7520940" cy="5181600"/>
          </a:xfrm>
          <a:solidFill>
            <a:schemeClr val="accent2">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0" indent="0" algn="ctr">
              <a:spcBef>
                <a:spcPts val="0"/>
              </a:spcBef>
            </a:pPr>
            <a:r>
              <a:rPr lang="en-US" sz="2400" dirty="0" smtClean="0">
                <a:solidFill>
                  <a:srgbClr val="7030A0"/>
                </a:solidFill>
                <a:latin typeface="Andalus" panose="02020603050405020304" pitchFamily="18" charset="-78"/>
                <a:cs typeface="Andalus" panose="02020603050405020304" pitchFamily="18" charset="-78"/>
              </a:rPr>
              <a:t>The skills needed to become a flight attendant are:</a:t>
            </a:r>
          </a:p>
          <a:p>
            <a:pPr>
              <a:spcBef>
                <a:spcPts val="0"/>
              </a:spcBef>
              <a:buChar char="•"/>
            </a:pPr>
            <a:r>
              <a:rPr lang="en-US" sz="2100" b="0" dirty="0" smtClean="0">
                <a:solidFill>
                  <a:srgbClr val="7030A0"/>
                </a:solidFill>
                <a:latin typeface="Andalus" panose="02020603050405020304" pitchFamily="18" charset="-78"/>
                <a:cs typeface="Andalus" panose="02020603050405020304" pitchFamily="18" charset="-78"/>
              </a:rPr>
              <a:t>A flight attendant needs to know how to preform pre-boarding security check and how to check passengers baggage</a:t>
            </a:r>
          </a:p>
          <a:p>
            <a:pPr>
              <a:spcBef>
                <a:spcPts val="0"/>
              </a:spcBef>
              <a:buChar char="•"/>
            </a:pPr>
            <a:r>
              <a:rPr lang="en-US" sz="2100" b="0" dirty="0" smtClean="0">
                <a:solidFill>
                  <a:srgbClr val="7030A0"/>
                </a:solidFill>
                <a:latin typeface="Andalus" panose="02020603050405020304" pitchFamily="18" charset="-78"/>
                <a:cs typeface="Andalus" panose="02020603050405020304" pitchFamily="18" charset="-78"/>
              </a:rPr>
              <a:t>A flight attendant does need “people skills” because they need to make passengers feel welcomed and guide them to their assigned seats.</a:t>
            </a:r>
          </a:p>
          <a:p>
            <a:pPr>
              <a:spcBef>
                <a:spcPts val="0"/>
              </a:spcBef>
              <a:buChar char="•"/>
            </a:pPr>
            <a:r>
              <a:rPr lang="en-US" sz="2100" b="0" dirty="0" smtClean="0">
                <a:solidFill>
                  <a:srgbClr val="7030A0"/>
                </a:solidFill>
                <a:latin typeface="Andalus" panose="02020603050405020304" pitchFamily="18" charset="-78"/>
                <a:cs typeface="Andalus" panose="02020603050405020304" pitchFamily="18" charset="-78"/>
              </a:rPr>
              <a:t>You need to have the skill of knowing how to operate emergency equipment.</a:t>
            </a:r>
          </a:p>
          <a:p>
            <a:pPr>
              <a:spcBef>
                <a:spcPts val="0"/>
              </a:spcBef>
              <a:buChar char="•"/>
            </a:pPr>
            <a:r>
              <a:rPr lang="en-US" sz="2100" b="0" dirty="0" smtClean="0">
                <a:solidFill>
                  <a:srgbClr val="7030A0"/>
                </a:solidFill>
                <a:latin typeface="Andalus" panose="02020603050405020304" pitchFamily="18" charset="-78"/>
                <a:cs typeface="Andalus" panose="02020603050405020304" pitchFamily="18" charset="-78"/>
              </a:rPr>
              <a:t>You need to have </a:t>
            </a:r>
            <a:r>
              <a:rPr lang="en-US" sz="2100" b="0" dirty="0" smtClean="0">
                <a:solidFill>
                  <a:srgbClr val="7030A0"/>
                </a:solidFill>
                <a:latin typeface="Andalus" panose="02020603050405020304" pitchFamily="18" charset="-78"/>
                <a:cs typeface="Andalus" panose="02020603050405020304" pitchFamily="18" charset="-78"/>
              </a:rPr>
              <a:t>hospitality </a:t>
            </a:r>
            <a:r>
              <a:rPr lang="en-US" sz="2100" b="0" dirty="0" smtClean="0">
                <a:solidFill>
                  <a:srgbClr val="7030A0"/>
                </a:solidFill>
                <a:latin typeface="Andalus" panose="02020603050405020304" pitchFamily="18" charset="-78"/>
                <a:cs typeface="Andalus" panose="02020603050405020304" pitchFamily="18" charset="-78"/>
              </a:rPr>
              <a:t>skills for serving food and drinks to passengers.</a:t>
            </a:r>
          </a:p>
          <a:p>
            <a:pPr>
              <a:spcBef>
                <a:spcPts val="0"/>
              </a:spcBef>
              <a:buChar char="•"/>
            </a:pPr>
            <a:r>
              <a:rPr lang="en-US" sz="2100" b="0" dirty="0" smtClean="0">
                <a:solidFill>
                  <a:srgbClr val="7030A0"/>
                </a:solidFill>
                <a:latin typeface="Andalus" panose="02020603050405020304" pitchFamily="18" charset="-78"/>
                <a:cs typeface="Andalus" panose="02020603050405020304" pitchFamily="18" charset="-78"/>
              </a:rPr>
              <a:t>Ability to speak different languages. Flight attendant need to know how to speak in other languages so they can help passengers that don’t are flying in from a non-speaking English place.</a:t>
            </a:r>
          </a:p>
          <a:p>
            <a:pPr>
              <a:spcBef>
                <a:spcPts val="0"/>
              </a:spcBef>
              <a:buChar char="•"/>
            </a:pPr>
            <a:r>
              <a:rPr lang="en-US" sz="2100" b="0" dirty="0" smtClean="0">
                <a:solidFill>
                  <a:srgbClr val="7030A0"/>
                </a:solidFill>
                <a:latin typeface="Andalus" panose="02020603050405020304" pitchFamily="18" charset="-78"/>
                <a:cs typeface="Andalus" panose="02020603050405020304" pitchFamily="18" charset="-78"/>
              </a:rPr>
              <a:t>Ability to give tourists tips and guidance on their stay in destination.</a:t>
            </a:r>
          </a:p>
          <a:p>
            <a:pPr>
              <a:spcBef>
                <a:spcPts val="0"/>
              </a:spcBef>
              <a:buChar char="•"/>
            </a:pPr>
            <a:endParaRPr lang="en-US" sz="2100" b="0" dirty="0" smtClean="0">
              <a:solidFill>
                <a:srgbClr val="7030A0"/>
              </a:solidFill>
              <a:latin typeface="Andalus" panose="02020603050405020304" pitchFamily="18" charset="-78"/>
              <a:cs typeface="Andalus" panose="02020603050405020304" pitchFamily="18" charset="-78"/>
            </a:endParaRPr>
          </a:p>
          <a:p>
            <a:pPr>
              <a:spcBef>
                <a:spcPts val="0"/>
              </a:spcBef>
              <a:buChar char="•"/>
            </a:pPr>
            <a:endParaRPr lang="en-US" sz="2100" b="0" dirty="0">
              <a:solidFill>
                <a:srgbClr val="7030A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983169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algn="ctr"/>
            <a:r>
              <a:rPr lang="en-US" b="1" dirty="0" smtClean="0">
                <a:solidFill>
                  <a:schemeClr val="dk1"/>
                </a:solidFill>
                <a:latin typeface="Sakkal Majalla" panose="02000000000000000000" pitchFamily="2" charset="-78"/>
                <a:ea typeface="+mn-ea"/>
                <a:cs typeface="Sakkal Majalla" panose="02000000000000000000" pitchFamily="2" charset="-78"/>
              </a:rPr>
              <a:t>What is required to become a flight attendant?</a:t>
            </a:r>
            <a:endParaRPr lang="en-US" b="1" dirty="0">
              <a:solidFill>
                <a:schemeClr val="dk1"/>
              </a:solidFill>
              <a:latin typeface="Sakkal Majalla" panose="02000000000000000000" pitchFamily="2" charset="-78"/>
              <a:ea typeface="+mn-ea"/>
              <a:cs typeface="Sakkal Majalla" panose="02000000000000000000" pitchFamily="2" charset="-78"/>
            </a:endParaRPr>
          </a:p>
        </p:txBody>
      </p:sp>
      <p:sp>
        <p:nvSpPr>
          <p:cNvPr id="3" name="Content Placeholder 2"/>
          <p:cNvSpPr>
            <a:spLocks noGrp="1"/>
          </p:cNvSpPr>
          <p:nvPr>
            <p:ph idx="1"/>
          </p:nvPr>
        </p:nvSpPr>
        <p:spPr>
          <a:xfrm>
            <a:off x="822960" y="1143000"/>
            <a:ext cx="7520940" cy="3962400"/>
          </a:xfrm>
          <a:solidFill>
            <a:schemeClr val="accent2">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a:spcBef>
                <a:spcPts val="0"/>
              </a:spcBef>
              <a:buChar char="•"/>
            </a:pPr>
            <a:r>
              <a:rPr lang="en-US" sz="2400" b="0" dirty="0" smtClean="0">
                <a:solidFill>
                  <a:srgbClr val="7030A0"/>
                </a:solidFill>
                <a:latin typeface="Andalus" panose="02020603050405020304" pitchFamily="18" charset="-78"/>
                <a:cs typeface="Andalus" panose="02020603050405020304" pitchFamily="18" charset="-78"/>
              </a:rPr>
              <a:t>In order to become a flight attendant you need to graduate high school and receive a high school diploma.</a:t>
            </a:r>
          </a:p>
          <a:p>
            <a:pPr>
              <a:spcBef>
                <a:spcPts val="0"/>
              </a:spcBef>
              <a:buFont typeface="Arial" panose="020B0604020202020204" pitchFamily="34" charset="0"/>
              <a:buChar char="•"/>
            </a:pPr>
            <a:r>
              <a:rPr lang="en-US" sz="2400" b="0" dirty="0" smtClean="0">
                <a:solidFill>
                  <a:srgbClr val="7030A0"/>
                </a:solidFill>
                <a:latin typeface="Andalus" panose="02020603050405020304" pitchFamily="18" charset="-78"/>
                <a:cs typeface="Andalus" panose="02020603050405020304" pitchFamily="18" charset="-78"/>
              </a:rPr>
              <a:t>Some airlines prefer to hire people who have taken a college course.</a:t>
            </a:r>
          </a:p>
          <a:p>
            <a:pPr>
              <a:spcBef>
                <a:spcPts val="0"/>
              </a:spcBef>
              <a:buFont typeface="Arial" panose="020B0604020202020204" pitchFamily="34" charset="0"/>
              <a:buChar char="•"/>
            </a:pPr>
            <a:r>
              <a:rPr lang="en-US" sz="2400" b="0" dirty="0" smtClean="0">
                <a:solidFill>
                  <a:srgbClr val="7030A0"/>
                </a:solidFill>
                <a:latin typeface="Andalus" panose="02020603050405020304" pitchFamily="18" charset="-78"/>
                <a:cs typeface="Andalus" panose="02020603050405020304" pitchFamily="18" charset="-78"/>
              </a:rPr>
              <a:t>You also need to receive training from an employer and must be certified by the Federal Aviation Administration.</a:t>
            </a:r>
          </a:p>
          <a:p>
            <a:pPr>
              <a:spcBef>
                <a:spcPts val="0"/>
              </a:spcBef>
              <a:buChar char="•"/>
            </a:pPr>
            <a:r>
              <a:rPr lang="en-US" sz="2400" b="0" dirty="0" smtClean="0">
                <a:solidFill>
                  <a:srgbClr val="7030A0"/>
                </a:solidFill>
                <a:latin typeface="Andalus" panose="02020603050405020304" pitchFamily="18" charset="-78"/>
                <a:cs typeface="Andalus" panose="02020603050405020304" pitchFamily="18" charset="-78"/>
              </a:rPr>
              <a:t>Applicants must be at least 18 years old.</a:t>
            </a:r>
          </a:p>
          <a:p>
            <a:pPr>
              <a:spcBef>
                <a:spcPts val="0"/>
              </a:spcBef>
              <a:buChar char="•"/>
            </a:pPr>
            <a:r>
              <a:rPr lang="en-US" sz="2400" b="0" dirty="0" smtClean="0">
                <a:solidFill>
                  <a:srgbClr val="7030A0"/>
                </a:solidFill>
                <a:latin typeface="Andalus" panose="02020603050405020304" pitchFamily="18" charset="-78"/>
                <a:cs typeface="Andalus" panose="02020603050405020304" pitchFamily="18" charset="-78"/>
              </a:rPr>
              <a:t>Have a valid passport and pass a background check.</a:t>
            </a:r>
          </a:p>
        </p:txBody>
      </p:sp>
    </p:spTree>
    <p:extLst>
      <p:ext uri="{BB962C8B-B14F-4D97-AF65-F5344CB8AC3E}">
        <p14:creationId xmlns:p14="http://schemas.microsoft.com/office/powerpoint/2010/main" val="1228061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algn="ctr"/>
            <a:r>
              <a:rPr lang="en-US" b="1" dirty="0" smtClean="0">
                <a:solidFill>
                  <a:schemeClr val="dk1"/>
                </a:solidFill>
                <a:latin typeface="Sakkal Majalla" panose="02000000000000000000" pitchFamily="2" charset="-78"/>
                <a:ea typeface="+mn-ea"/>
                <a:cs typeface="Sakkal Majalla" panose="02000000000000000000" pitchFamily="2" charset="-78"/>
              </a:rPr>
              <a:t>What fees are required to be a flight attendant?</a:t>
            </a:r>
            <a:endParaRPr lang="en-US" b="1" dirty="0">
              <a:solidFill>
                <a:schemeClr val="dk1"/>
              </a:solidFill>
              <a:latin typeface="Sakkal Majalla" panose="02000000000000000000" pitchFamily="2" charset="-78"/>
              <a:ea typeface="+mn-ea"/>
              <a:cs typeface="Sakkal Majalla" panose="02000000000000000000" pitchFamily="2" charset="-78"/>
            </a:endParaRPr>
          </a:p>
        </p:txBody>
      </p:sp>
      <p:sp>
        <p:nvSpPr>
          <p:cNvPr id="3" name="Content Placeholder 2"/>
          <p:cNvSpPr>
            <a:spLocks noGrp="1"/>
          </p:cNvSpPr>
          <p:nvPr>
            <p:ph idx="1"/>
          </p:nvPr>
        </p:nvSpPr>
        <p:spPr>
          <a:xfrm>
            <a:off x="822960" y="1828800"/>
            <a:ext cx="7520940" cy="1219200"/>
          </a:xfrm>
          <a:solidFill>
            <a:schemeClr val="accent2">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0" indent="0" algn="ctr">
              <a:spcBef>
                <a:spcPts val="0"/>
              </a:spcBef>
            </a:pPr>
            <a:r>
              <a:rPr lang="en-US" sz="4000" dirty="0" smtClean="0">
                <a:solidFill>
                  <a:srgbClr val="7030A0"/>
                </a:solidFill>
                <a:latin typeface="Andalus" panose="02020603050405020304" pitchFamily="18" charset="-78"/>
                <a:cs typeface="Andalus" panose="02020603050405020304" pitchFamily="18" charset="-78"/>
              </a:rPr>
              <a:t>No fees are required to become a flight attendant </a:t>
            </a:r>
            <a:endParaRPr lang="en-US" sz="4000" dirty="0">
              <a:solidFill>
                <a:srgbClr val="7030A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83266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55575" y="457200"/>
            <a:ext cx="8839200" cy="1662131"/>
          </a:xfrm>
        </p:spPr>
        <p:txBody>
          <a:bodyPr/>
          <a:lstStyle/>
          <a:p>
            <a:r>
              <a:rPr lang="en-US" sz="8000" b="1" cap="none" dirty="0" smtClean="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latin typeface="Arial Rounded MT Bold" panose="020F0704030504030204" pitchFamily="34" charset="0"/>
                <a:ea typeface="Batang" panose="02030600000101010101" pitchFamily="18" charset="-127"/>
              </a:rPr>
              <a:t>Flight Attendant</a:t>
            </a:r>
            <a:r>
              <a:rPr lang="en-US" sz="8000" dirty="0" smtClean="0"/>
              <a:t> </a:t>
            </a:r>
            <a:endParaRPr lang="en-US" sz="8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045" y="2606040"/>
            <a:ext cx="5669280" cy="4251960"/>
          </a:xfrm>
          <a:prstGeom prst="rect">
            <a:avLst/>
          </a:prstGeom>
        </p:spPr>
      </p:pic>
      <p:sp>
        <p:nvSpPr>
          <p:cNvPr id="7" name="AutoShape 2" descr="Image result for airpla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751" y="2581019"/>
            <a:ext cx="4050242" cy="2645092"/>
          </a:xfrm>
          <a:prstGeom prst="rect">
            <a:avLst/>
          </a:prstGeom>
          <a:noFill/>
          <a:ln>
            <a:noFill/>
          </a:ln>
        </p:spPr>
      </p:pic>
    </p:spTree>
    <p:extLst>
      <p:ext uri="{BB962C8B-B14F-4D97-AF65-F5344CB8AC3E}">
        <p14:creationId xmlns:p14="http://schemas.microsoft.com/office/powerpoint/2010/main" val="273351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algn="ctr"/>
            <a:r>
              <a:rPr lang="en-US" b="1" dirty="0" smtClean="0">
                <a:solidFill>
                  <a:schemeClr val="dk1"/>
                </a:solidFill>
                <a:latin typeface="Sakkal Majalla" panose="02000000000000000000" pitchFamily="2" charset="-78"/>
                <a:ea typeface="+mn-ea"/>
                <a:cs typeface="Sakkal Majalla" panose="02000000000000000000" pitchFamily="2" charset="-78"/>
              </a:rPr>
              <a:t>What different kind of jobs can you have?</a:t>
            </a:r>
            <a:endParaRPr lang="en-US" b="1" dirty="0">
              <a:solidFill>
                <a:schemeClr val="dk1"/>
              </a:solidFill>
              <a:latin typeface="Sakkal Majalla" panose="02000000000000000000" pitchFamily="2" charset="-78"/>
              <a:ea typeface="+mn-ea"/>
              <a:cs typeface="Sakkal Majalla" panose="02000000000000000000" pitchFamily="2" charset="-78"/>
            </a:endParaRPr>
          </a:p>
        </p:txBody>
      </p:sp>
      <p:sp>
        <p:nvSpPr>
          <p:cNvPr id="3" name="Content Placeholder 2"/>
          <p:cNvSpPr>
            <a:spLocks noGrp="1"/>
          </p:cNvSpPr>
          <p:nvPr>
            <p:ph idx="1"/>
          </p:nvPr>
        </p:nvSpPr>
        <p:spPr>
          <a:xfrm>
            <a:off x="822960" y="1100628"/>
            <a:ext cx="7520940" cy="4157172"/>
          </a:xfrm>
          <a:solidFill>
            <a:schemeClr val="accent2">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0" indent="0" algn="ctr">
              <a:spcBef>
                <a:spcPts val="0"/>
              </a:spcBef>
            </a:pPr>
            <a:r>
              <a:rPr lang="en-US" sz="2400" b="0" dirty="0" smtClean="0">
                <a:solidFill>
                  <a:srgbClr val="7030A0"/>
                </a:solidFill>
                <a:latin typeface="Andalus" panose="02020603050405020304" pitchFamily="18" charset="-78"/>
                <a:cs typeface="Andalus" panose="02020603050405020304" pitchFamily="18" charset="-78"/>
              </a:rPr>
              <a:t>There many kinds of flight attendants. The most popular flight attendant job is the one who flies for a major airline like the US Airways, United, American, Northwest of America West. The second most popular is for the national airline. National airlines go shorted distances. National airlines include AirTran, Spirit, and many more. Another type of flight attendant is called regionals. These are flight attendants that fly on smaller aircrafts. There are many more different types of flight attendants but it’s nice to know that you have a variety of choices to choose from.</a:t>
            </a:r>
            <a:endParaRPr lang="en-US" sz="2400" b="0" dirty="0">
              <a:solidFill>
                <a:srgbClr val="7030A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0482588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1510" y="304800"/>
            <a:ext cx="7863840" cy="548640"/>
          </a:xfrm>
          <a:solidFill>
            <a:schemeClr val="accent3">
              <a:lumMod val="20000"/>
              <a:lumOff val="80000"/>
            </a:schemeClr>
          </a:solid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algn="ctr"/>
            <a:r>
              <a:rPr lang="en-US" b="1" dirty="0" smtClean="0">
                <a:solidFill>
                  <a:schemeClr val="dk1"/>
                </a:solidFill>
                <a:latin typeface="Sakkal Majalla" panose="02000000000000000000" pitchFamily="2" charset="-78"/>
                <a:ea typeface="+mn-ea"/>
                <a:cs typeface="Sakkal Majalla" panose="02000000000000000000" pitchFamily="2" charset="-78"/>
              </a:rPr>
              <a:t>What ar</a:t>
            </a:r>
            <a:r>
              <a:rPr lang="en-US" b="1" dirty="0" smtClean="0">
                <a:latin typeface="Sakkal Majalla" panose="02000000000000000000" pitchFamily="2" charset="-78"/>
                <a:cs typeface="Sakkal Majalla" panose="02000000000000000000" pitchFamily="2" charset="-78"/>
              </a:rPr>
              <a:t>e the outlooks of being a flight attendant?</a:t>
            </a:r>
            <a:endParaRPr lang="en-US" b="1" dirty="0">
              <a:solidFill>
                <a:schemeClr val="dk1"/>
              </a:solidFill>
              <a:latin typeface="Sakkal Majalla" panose="02000000000000000000" pitchFamily="2" charset="-78"/>
              <a:ea typeface="+mn-ea"/>
              <a:cs typeface="Sakkal Majalla" panose="02000000000000000000" pitchFamily="2" charset="-78"/>
            </a:endParaRPr>
          </a:p>
        </p:txBody>
      </p:sp>
      <p:sp>
        <p:nvSpPr>
          <p:cNvPr id="3" name="Content Placeholder 2"/>
          <p:cNvSpPr>
            <a:spLocks noGrp="1"/>
          </p:cNvSpPr>
          <p:nvPr>
            <p:ph idx="1"/>
          </p:nvPr>
        </p:nvSpPr>
        <p:spPr>
          <a:xfrm>
            <a:off x="687705" y="1066800"/>
            <a:ext cx="7791450" cy="5562600"/>
          </a:xfrm>
          <a:solidFill>
            <a:schemeClr val="accent2">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a:spcBef>
                <a:spcPts val="0"/>
              </a:spcBef>
              <a:buChar char="•"/>
            </a:pPr>
            <a:r>
              <a:rPr lang="en-US" sz="2400" b="0" dirty="0" smtClean="0">
                <a:solidFill>
                  <a:srgbClr val="7030A0"/>
                </a:solidFill>
                <a:latin typeface="Andalus" panose="02020603050405020304" pitchFamily="18" charset="-78"/>
                <a:cs typeface="Andalus" panose="02020603050405020304" pitchFamily="18" charset="-78"/>
              </a:rPr>
              <a:t>Job outlook for a flight attendant is that employment will decline 7 percent from 2012 to 2022.</a:t>
            </a:r>
          </a:p>
          <a:p>
            <a:pPr>
              <a:spcBef>
                <a:spcPts val="0"/>
              </a:spcBef>
              <a:buChar char="•"/>
            </a:pPr>
            <a:r>
              <a:rPr lang="en-US" sz="2400" b="0" dirty="0" smtClean="0">
                <a:solidFill>
                  <a:srgbClr val="7030A0"/>
                </a:solidFill>
                <a:latin typeface="Andalus" panose="02020603050405020304" pitchFamily="18" charset="-78"/>
                <a:cs typeface="Andalus" panose="02020603050405020304" pitchFamily="18" charset="-78"/>
              </a:rPr>
              <a:t>There is a higher chance to get a job as a flight attendant if you have a college degree.</a:t>
            </a:r>
          </a:p>
          <a:p>
            <a:pPr>
              <a:spcBef>
                <a:spcPts val="0"/>
              </a:spcBef>
              <a:buChar char="•"/>
            </a:pPr>
            <a:r>
              <a:rPr lang="en-US" sz="2400" b="0" dirty="0" smtClean="0">
                <a:solidFill>
                  <a:srgbClr val="7030A0"/>
                </a:solidFill>
                <a:latin typeface="Andalus" panose="02020603050405020304" pitchFamily="18" charset="-78"/>
                <a:cs typeface="Andalus" panose="02020603050405020304" pitchFamily="18" charset="-78"/>
              </a:rPr>
              <a:t>Flight attendants are needed in todays world because they make passengers fell welcomed and want to fly more. Without flight attendants plane flights would be not so welcoming to passengers causing them not to want to fly anymore. This is important because if passengers don’t want to go on a plane then there will be no need of a pilot or a airline.</a:t>
            </a:r>
          </a:p>
          <a:p>
            <a:pPr>
              <a:spcBef>
                <a:spcPts val="0"/>
              </a:spcBef>
              <a:buChar char="•"/>
            </a:pPr>
            <a:r>
              <a:rPr lang="en-US" sz="2400" b="0" dirty="0" smtClean="0">
                <a:solidFill>
                  <a:srgbClr val="7030A0"/>
                </a:solidFill>
                <a:latin typeface="Andalus" panose="02020603050405020304" pitchFamily="18" charset="-78"/>
                <a:cs typeface="Andalus" panose="02020603050405020304" pitchFamily="18" charset="-78"/>
              </a:rPr>
              <a:t>In the future flight attendants might not be needed. This is because technology is evolving and maybe you wont need a flight attendant to serve you a drink. With a click of a button you can serve your own drink.</a:t>
            </a:r>
            <a:endParaRPr lang="en-US" sz="2400" b="0" dirty="0">
              <a:solidFill>
                <a:srgbClr val="7030A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088646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algn="ctr"/>
            <a:r>
              <a:rPr lang="en-US" b="1" dirty="0" smtClean="0">
                <a:solidFill>
                  <a:schemeClr val="dk1"/>
                </a:solidFill>
                <a:latin typeface="Sakkal Majalla" panose="02000000000000000000" pitchFamily="2" charset="-78"/>
                <a:ea typeface="+mn-ea"/>
                <a:cs typeface="Sakkal Majalla" panose="02000000000000000000" pitchFamily="2" charset="-78"/>
              </a:rPr>
              <a:t>Perks of being a flight attendant</a:t>
            </a:r>
            <a:endParaRPr lang="en-US" b="1" dirty="0">
              <a:solidFill>
                <a:schemeClr val="dk1"/>
              </a:solidFill>
              <a:latin typeface="Sakkal Majalla" panose="02000000000000000000" pitchFamily="2" charset="-78"/>
              <a:ea typeface="+mn-ea"/>
              <a:cs typeface="Sakkal Majalla" panose="02000000000000000000" pitchFamily="2" charset="-78"/>
            </a:endParaRPr>
          </a:p>
        </p:txBody>
      </p:sp>
      <p:sp>
        <p:nvSpPr>
          <p:cNvPr id="3" name="Content Placeholder 2"/>
          <p:cNvSpPr>
            <a:spLocks noGrp="1"/>
          </p:cNvSpPr>
          <p:nvPr>
            <p:ph idx="1"/>
          </p:nvPr>
        </p:nvSpPr>
        <p:spPr>
          <a:xfrm>
            <a:off x="651510" y="1066800"/>
            <a:ext cx="7863840" cy="3579849"/>
          </a:xfrm>
          <a:solidFill>
            <a:schemeClr val="accent2">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0" indent="0" algn="ctr">
              <a:spcBef>
                <a:spcPts val="0"/>
              </a:spcBef>
            </a:pPr>
            <a:r>
              <a:rPr lang="en-US" sz="2800" b="0" dirty="0" smtClean="0">
                <a:solidFill>
                  <a:srgbClr val="7030A0"/>
                </a:solidFill>
                <a:latin typeface="Andalus" panose="02020603050405020304" pitchFamily="18" charset="-78"/>
                <a:cs typeface="Andalus" panose="02020603050405020304" pitchFamily="18" charset="-78"/>
              </a:rPr>
              <a:t>The perks of becoming a flight attendant is that you get to travel the world for free! You can also give your family free plane rides when they are available. Other than that you get to meet a lot of new and different kinds of people. You get to learn different languages! You get to stay at really nice hotels. Lastly, the uniforms. The uniforms are so nice.</a:t>
            </a:r>
            <a:endParaRPr lang="en-US" sz="2800" b="0" dirty="0">
              <a:solidFill>
                <a:srgbClr val="7030A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9802243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152400"/>
            <a:ext cx="7520940" cy="762000"/>
          </a:xfrm>
          <a:solidFill>
            <a:schemeClr val="accent3">
              <a:lumMod val="20000"/>
              <a:lumOff val="80000"/>
            </a:schemeClr>
          </a:solid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algn="ctr"/>
            <a:r>
              <a:rPr lang="en-US" b="1" dirty="0">
                <a:latin typeface="Sakkal Majalla" panose="02000000000000000000" pitchFamily="2" charset="-78"/>
                <a:cs typeface="Sakkal Majalla" panose="02000000000000000000" pitchFamily="2" charset="-78"/>
              </a:rPr>
              <a:t>What subjects do you need to be proficient in to be successful in becoming </a:t>
            </a:r>
            <a:r>
              <a:rPr lang="en-US" b="1" dirty="0" smtClean="0">
                <a:latin typeface="Sakkal Majalla" panose="02000000000000000000" pitchFamily="2" charset="-78"/>
                <a:cs typeface="Sakkal Majalla" panose="02000000000000000000" pitchFamily="2" charset="-78"/>
              </a:rPr>
              <a:t>a flight attendant?</a:t>
            </a:r>
            <a:endParaRPr lang="en-US" b="1" dirty="0">
              <a:solidFill>
                <a:schemeClr val="dk1"/>
              </a:solidFill>
              <a:latin typeface="Sakkal Majalla" panose="02000000000000000000" pitchFamily="2" charset="-78"/>
              <a:ea typeface="+mn-ea"/>
              <a:cs typeface="Sakkal Majalla" panose="02000000000000000000" pitchFamily="2" charset="-78"/>
            </a:endParaRPr>
          </a:p>
        </p:txBody>
      </p:sp>
      <p:sp>
        <p:nvSpPr>
          <p:cNvPr id="3" name="Content Placeholder 2"/>
          <p:cNvSpPr>
            <a:spLocks noGrp="1"/>
          </p:cNvSpPr>
          <p:nvPr>
            <p:ph idx="1"/>
          </p:nvPr>
        </p:nvSpPr>
        <p:spPr>
          <a:xfrm>
            <a:off x="822960" y="1100629"/>
            <a:ext cx="7520940" cy="3471372"/>
          </a:xfrm>
          <a:solidFill>
            <a:schemeClr val="accent2">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0" indent="0" algn="ctr">
              <a:spcBef>
                <a:spcPts val="0"/>
              </a:spcBef>
            </a:pPr>
            <a:r>
              <a:rPr lang="en-US" sz="4000" b="0" dirty="0">
                <a:solidFill>
                  <a:srgbClr val="7030A0"/>
                </a:solidFill>
                <a:latin typeface="Andalus" panose="02020603050405020304" pitchFamily="18" charset="-78"/>
                <a:cs typeface="Andalus" panose="02020603050405020304" pitchFamily="18" charset="-78"/>
              </a:rPr>
              <a:t>You need to be proficient in</a:t>
            </a:r>
            <a:r>
              <a:rPr lang="en-US" sz="4000" b="0" dirty="0" smtClean="0">
                <a:solidFill>
                  <a:srgbClr val="7030A0"/>
                </a:solidFill>
                <a:latin typeface="Andalus" panose="02020603050405020304" pitchFamily="18" charset="-78"/>
                <a:cs typeface="Andalus" panose="02020603050405020304" pitchFamily="18" charset="-78"/>
              </a:rPr>
              <a:t>:</a:t>
            </a:r>
          </a:p>
          <a:p>
            <a:pPr>
              <a:spcBef>
                <a:spcPts val="0"/>
              </a:spcBef>
              <a:buFont typeface="Arial" panose="020B0604020202020204" pitchFamily="34" charset="0"/>
              <a:buChar char="•"/>
            </a:pPr>
            <a:r>
              <a:rPr lang="en-US" sz="2000" b="0" dirty="0" smtClean="0">
                <a:solidFill>
                  <a:srgbClr val="7030A0"/>
                </a:solidFill>
                <a:latin typeface="Andalus" panose="02020603050405020304" pitchFamily="18" charset="-78"/>
                <a:cs typeface="Andalus" panose="02020603050405020304" pitchFamily="18" charset="-78"/>
              </a:rPr>
              <a:t>Physical conditioning- you need to be fit because flight attendant are always on their feet bending down and serving passengers. They need to be well fit because you don’t want to get a cramp!</a:t>
            </a:r>
          </a:p>
          <a:p>
            <a:pPr>
              <a:spcBef>
                <a:spcPts val="0"/>
              </a:spcBef>
              <a:buFont typeface="Arial" panose="020B0604020202020204" pitchFamily="34" charset="0"/>
              <a:buChar char="•"/>
            </a:pPr>
            <a:r>
              <a:rPr lang="en-US" sz="2000" b="0" dirty="0" smtClean="0">
                <a:solidFill>
                  <a:srgbClr val="7030A0"/>
                </a:solidFill>
                <a:latin typeface="Andalus" panose="02020603050405020304" pitchFamily="18" charset="-78"/>
                <a:cs typeface="Andalus" panose="02020603050405020304" pitchFamily="18" charset="-78"/>
              </a:rPr>
              <a:t>Foreign Language- flight attendants need to learn many languages. This is because you can have passengers that might not speech English and they might want to know what’s happening. It’s the duty of the flight attendant to help him/her so by learning how to speech their language you are helping them. </a:t>
            </a:r>
            <a:endParaRPr lang="en-US" sz="2000" b="0" dirty="0">
              <a:solidFill>
                <a:srgbClr val="7030A0"/>
              </a:solidFill>
              <a:latin typeface="Andalus" panose="02020603050405020304" pitchFamily="18" charset="-78"/>
              <a:cs typeface="Andalus" panose="02020603050405020304" pitchFamily="18" charset="-78"/>
            </a:endParaRPr>
          </a:p>
          <a:p>
            <a:pPr marL="285750" indent="-285750">
              <a:spcBef>
                <a:spcPts val="0"/>
              </a:spcBef>
              <a:buChar char="•"/>
            </a:pPr>
            <a:endParaRPr lang="en-US" sz="4000" b="0" dirty="0">
              <a:solidFill>
                <a:srgbClr val="7030A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369606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algn="ctr"/>
            <a:r>
              <a:rPr lang="en-US" b="1" dirty="0" smtClean="0">
                <a:solidFill>
                  <a:schemeClr val="dk1"/>
                </a:solidFill>
                <a:latin typeface="Sakkal Majalla" panose="02000000000000000000" pitchFamily="2" charset="-78"/>
                <a:ea typeface="+mn-ea"/>
                <a:cs typeface="Sakkal Majalla" panose="02000000000000000000" pitchFamily="2" charset="-78"/>
              </a:rPr>
              <a:t>How much money does a flight attendant make?</a:t>
            </a:r>
            <a:endParaRPr lang="en-US" b="1" dirty="0">
              <a:solidFill>
                <a:schemeClr val="dk1"/>
              </a:solidFill>
              <a:latin typeface="Sakkal Majalla" panose="02000000000000000000" pitchFamily="2" charset="-78"/>
              <a:ea typeface="+mn-ea"/>
              <a:cs typeface="Sakkal Majalla" panose="02000000000000000000" pitchFamily="2" charset="-78"/>
            </a:endParaRPr>
          </a:p>
        </p:txBody>
      </p:sp>
      <p:sp>
        <p:nvSpPr>
          <p:cNvPr id="3" name="Content Placeholder 2"/>
          <p:cNvSpPr>
            <a:spLocks noGrp="1"/>
          </p:cNvSpPr>
          <p:nvPr>
            <p:ph idx="1"/>
          </p:nvPr>
        </p:nvSpPr>
        <p:spPr>
          <a:xfrm>
            <a:off x="487680" y="1371600"/>
            <a:ext cx="8191500" cy="2937972"/>
          </a:xfrm>
          <a:solidFill>
            <a:schemeClr val="accent2">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0" indent="0" algn="ctr">
              <a:spcBef>
                <a:spcPts val="0"/>
              </a:spcBef>
            </a:pPr>
            <a:r>
              <a:rPr lang="en-US" sz="3600" b="0" dirty="0" smtClean="0">
                <a:solidFill>
                  <a:srgbClr val="7030A0"/>
                </a:solidFill>
                <a:latin typeface="Andalus" panose="02020603050405020304" pitchFamily="18" charset="-78"/>
                <a:cs typeface="Andalus" panose="02020603050405020304" pitchFamily="18" charset="-78"/>
              </a:rPr>
              <a:t>The median pay of a flight attendant is $37,240 per year. But flight attendants income varies from airline to airline. There pay can range from $13.00-$50.00 per flight hour or more. </a:t>
            </a:r>
            <a:endParaRPr lang="en-US" sz="3600" b="0" dirty="0">
              <a:solidFill>
                <a:srgbClr val="7030A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853584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algn="ctr"/>
            <a:r>
              <a:rPr lang="en-US" b="1" dirty="0">
                <a:solidFill>
                  <a:schemeClr val="dk1"/>
                </a:solidFill>
                <a:latin typeface="Sakkal Majalla" panose="02000000000000000000" pitchFamily="2" charset="-78"/>
                <a:ea typeface="+mn-ea"/>
                <a:cs typeface="Sakkal Majalla" panose="02000000000000000000" pitchFamily="2" charset="-78"/>
              </a:rPr>
              <a:t>Compare and contrast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28772710"/>
              </p:ext>
            </p:extLst>
          </p:nvPr>
        </p:nvGraphicFramePr>
        <p:xfrm>
          <a:off x="381000" y="1295400"/>
          <a:ext cx="8458200" cy="2926080"/>
        </p:xfrm>
        <a:graphic>
          <a:graphicData uri="http://schemas.openxmlformats.org/drawingml/2006/table">
            <a:tbl>
              <a:tblPr firstRow="1" bandRow="1">
                <a:tableStyleId>{F5AB1C69-6EDB-4FF4-983F-18BD219EF322}</a:tableStyleId>
              </a:tblPr>
              <a:tblGrid>
                <a:gridCol w="4241596"/>
                <a:gridCol w="4216604"/>
              </a:tblGrid>
              <a:tr h="457200">
                <a:tc>
                  <a:txBody>
                    <a:bodyPr/>
                    <a:lstStyle/>
                    <a:p>
                      <a:pPr algn="ctr"/>
                      <a:r>
                        <a:rPr lang="en-US" sz="2000" dirty="0" smtClean="0"/>
                        <a:t>Alike</a:t>
                      </a:r>
                      <a:endParaRPr lang="en-US" sz="2000" dirty="0"/>
                    </a:p>
                  </a:txBody>
                  <a:tcPr/>
                </a:tc>
                <a:tc>
                  <a:txBody>
                    <a:bodyPr/>
                    <a:lstStyle/>
                    <a:p>
                      <a:pPr algn="ctr"/>
                      <a:r>
                        <a:rPr lang="en-US" dirty="0" smtClean="0"/>
                        <a:t>Deference's</a:t>
                      </a:r>
                      <a:r>
                        <a:rPr lang="en-US" baseline="0" dirty="0" smtClean="0"/>
                        <a:t> </a:t>
                      </a:r>
                      <a:endParaRPr lang="en-US" dirty="0"/>
                    </a:p>
                  </a:txBody>
                  <a:tcPr/>
                </a:tc>
              </a:tr>
              <a:tr h="2250282">
                <a:tc>
                  <a:txBody>
                    <a:bodyPr/>
                    <a:lstStyle/>
                    <a:p>
                      <a:pPr marL="171450" indent="-171450">
                        <a:buFont typeface="Arial" panose="020B0604020202020204" pitchFamily="34" charset="0"/>
                        <a:buChar char="•"/>
                      </a:pPr>
                      <a:r>
                        <a:rPr lang="en-US" sz="1200" dirty="0" smtClean="0"/>
                        <a:t>Both careers help people</a:t>
                      </a:r>
                      <a:endParaRPr lang="en-US" sz="1200" baseline="0" dirty="0" smtClean="0"/>
                    </a:p>
                    <a:p>
                      <a:pPr marL="171450" indent="-171450">
                        <a:buFont typeface="Arial" panose="020B0604020202020204" pitchFamily="34" charset="0"/>
                        <a:buChar char="•"/>
                      </a:pPr>
                      <a:r>
                        <a:rPr lang="en-US" sz="1200" baseline="0" dirty="0" smtClean="0"/>
                        <a:t>Complete high school</a:t>
                      </a:r>
                    </a:p>
                    <a:p>
                      <a:pPr marL="171450" indent="-171450">
                        <a:buFont typeface="Arial" panose="020B0604020202020204" pitchFamily="34" charset="0"/>
                        <a:buChar char="•"/>
                      </a:pPr>
                      <a:r>
                        <a:rPr lang="en-US" sz="1200" baseline="0" dirty="0" smtClean="0"/>
                        <a:t>Both work day and night</a:t>
                      </a:r>
                    </a:p>
                    <a:p>
                      <a:pPr marL="171450" indent="-171450">
                        <a:buFont typeface="Arial" panose="020B0604020202020204" pitchFamily="34" charset="0"/>
                        <a:buChar char="•"/>
                      </a:pPr>
                      <a:r>
                        <a:rPr lang="en-US" sz="1200" baseline="0" dirty="0" smtClean="0"/>
                        <a:t>Both have a variety of different types of jobs.</a:t>
                      </a:r>
                    </a:p>
                    <a:p>
                      <a:pPr marL="171450" indent="-171450">
                        <a:buFont typeface="Arial" panose="020B0604020202020204" pitchFamily="34" charset="0"/>
                        <a:buChar char="•"/>
                      </a:pPr>
                      <a:r>
                        <a:rPr lang="en-US" sz="1200" baseline="0" dirty="0" smtClean="0"/>
                        <a:t>They both need to take an exam in order to do their career.</a:t>
                      </a:r>
                    </a:p>
                    <a:p>
                      <a:pPr marL="171450" indent="-171450">
                        <a:buFont typeface="Arial" panose="020B0604020202020204" pitchFamily="34" charset="0"/>
                        <a:buChar char="•"/>
                      </a:pPr>
                      <a:r>
                        <a:rPr lang="en-US" sz="1200" baseline="0" dirty="0" smtClean="0"/>
                        <a:t>They both need people skills </a:t>
                      </a:r>
                    </a:p>
                    <a:p>
                      <a:pPr marL="171450" indent="-171450">
                        <a:buFont typeface="Arial" panose="020B0604020202020204" pitchFamily="34" charset="0"/>
                        <a:buChar char="•"/>
                      </a:pPr>
                      <a:r>
                        <a:rPr lang="en-US" sz="1200" baseline="0" dirty="0" smtClean="0"/>
                        <a:t>Talking skills </a:t>
                      </a:r>
                    </a:p>
                    <a:p>
                      <a:pPr marL="171450" indent="-171450">
                        <a:buFont typeface="Arial" panose="020B0604020202020204" pitchFamily="34" charset="0"/>
                        <a:buChar char="•"/>
                      </a:pPr>
                      <a:r>
                        <a:rPr lang="en-US" sz="1200" baseline="0" dirty="0" smtClean="0"/>
                        <a:t>Do well under pressure </a:t>
                      </a:r>
                    </a:p>
                    <a:p>
                      <a:pPr marL="171450" indent="-171450">
                        <a:buFont typeface="Arial" panose="020B0604020202020204" pitchFamily="34" charset="0"/>
                        <a:buChar char="•"/>
                      </a:pPr>
                      <a:r>
                        <a:rPr lang="en-US" sz="1200" baseline="0" dirty="0" smtClean="0"/>
                        <a:t>Both put their clients/passengers first</a:t>
                      </a:r>
                    </a:p>
                    <a:p>
                      <a:pPr marL="171450" indent="-171450">
                        <a:buFont typeface="Arial" panose="020B0604020202020204" pitchFamily="34" charset="0"/>
                        <a:buChar char="•"/>
                      </a:pPr>
                      <a:r>
                        <a:rPr lang="en-US" sz="1200" baseline="0" dirty="0" smtClean="0"/>
                        <a:t>Both need to come up with fast solutions to a problem</a:t>
                      </a:r>
                    </a:p>
                    <a:p>
                      <a:pPr marL="171450" indent="-171450">
                        <a:buFont typeface="Arial" panose="020B0604020202020204" pitchFamily="34" charset="0"/>
                        <a:buChar char="•"/>
                      </a:pPr>
                      <a:endParaRPr lang="en-US" sz="1200" baseline="0" dirty="0" smtClean="0"/>
                    </a:p>
                    <a:p>
                      <a:endParaRPr lang="en-US" sz="1200" dirty="0"/>
                    </a:p>
                  </a:txBody>
                  <a:tcPr/>
                </a:tc>
                <a:tc>
                  <a:txBody>
                    <a:bodyPr/>
                    <a:lstStyle/>
                    <a:p>
                      <a:pPr marL="171450" indent="-171450">
                        <a:buFont typeface="Arial" panose="020B0604020202020204" pitchFamily="34" charset="0"/>
                        <a:buChar char="•"/>
                      </a:pPr>
                      <a:r>
                        <a:rPr lang="en-US" sz="1200" dirty="0" smtClean="0"/>
                        <a:t>A lawyer needs to get</a:t>
                      </a:r>
                      <a:r>
                        <a:rPr lang="en-US" sz="1200" baseline="0" dirty="0" smtClean="0"/>
                        <a:t> a bachelor's degree before applying to law school.</a:t>
                      </a:r>
                    </a:p>
                    <a:p>
                      <a:pPr marL="171450" indent="-171450">
                        <a:buFont typeface="Arial" panose="020B0604020202020204" pitchFamily="34" charset="0"/>
                        <a:buChar char="•"/>
                      </a:pPr>
                      <a:r>
                        <a:rPr lang="en-US" sz="1200" baseline="0" dirty="0" smtClean="0"/>
                        <a:t>A flight attendant just needs to graduate high school and go to college.</a:t>
                      </a:r>
                    </a:p>
                    <a:p>
                      <a:pPr marL="171450" indent="-171450">
                        <a:buFont typeface="Arial" panose="020B0604020202020204" pitchFamily="34" charset="0"/>
                        <a:buChar char="•"/>
                      </a:pPr>
                      <a:r>
                        <a:rPr lang="en-US" sz="1200" baseline="0" dirty="0" smtClean="0"/>
                        <a:t>A flight attendant has a more free schedule and has time to relax.</a:t>
                      </a:r>
                    </a:p>
                    <a:p>
                      <a:pPr marL="171450" indent="-171450">
                        <a:buFont typeface="Arial" panose="020B0604020202020204" pitchFamily="34" charset="0"/>
                        <a:buChar char="•"/>
                      </a:pPr>
                      <a:r>
                        <a:rPr lang="en-US" sz="1200" baseline="0" dirty="0" smtClean="0"/>
                        <a:t>A lawyer has no free schedule! They are busy all day every day.</a:t>
                      </a:r>
                    </a:p>
                    <a:p>
                      <a:pPr marL="171450" indent="-171450">
                        <a:buFont typeface="Arial" panose="020B0604020202020204" pitchFamily="34" charset="0"/>
                        <a:buChar char="•"/>
                      </a:pPr>
                      <a:r>
                        <a:rPr lang="en-US" sz="1200" baseline="0" dirty="0" smtClean="0"/>
                        <a:t>A lawyer makes a lot more money than a flight attendant.</a:t>
                      </a:r>
                    </a:p>
                    <a:p>
                      <a:pPr marL="171450" indent="-171450">
                        <a:buFont typeface="Arial" panose="020B0604020202020204" pitchFamily="34" charset="0"/>
                        <a:buChar char="•"/>
                      </a:pPr>
                      <a:r>
                        <a:rPr lang="en-US" sz="1200" baseline="0" dirty="0" smtClean="0"/>
                        <a:t>A lawyer needs to know how to research </a:t>
                      </a:r>
                    </a:p>
                    <a:p>
                      <a:pPr marL="171450" indent="-171450">
                        <a:buFont typeface="Arial" panose="020B0604020202020204" pitchFamily="34" charset="0"/>
                        <a:buChar char="•"/>
                      </a:pPr>
                      <a:r>
                        <a:rPr lang="en-US" sz="1200" baseline="0" dirty="0" smtClean="0"/>
                        <a:t>A flight attendant needs to know how to use emergency equipment.</a:t>
                      </a:r>
                    </a:p>
                    <a:p>
                      <a:pPr marL="0" indent="0">
                        <a:buFont typeface="Arial" panose="020B0604020202020204" pitchFamily="34" charset="0"/>
                        <a:buNone/>
                      </a:pPr>
                      <a:endParaRPr lang="en-US" sz="1200" baseline="0" dirty="0" smtClean="0"/>
                    </a:p>
                  </a:txBody>
                  <a:tcPr/>
                </a:tc>
              </a:tr>
            </a:tbl>
          </a:graphicData>
        </a:graphic>
      </p:graphicFrame>
      <p:sp>
        <p:nvSpPr>
          <p:cNvPr id="7" name="TextBox 6"/>
          <p:cNvSpPr txBox="1"/>
          <p:nvPr/>
        </p:nvSpPr>
        <p:spPr>
          <a:xfrm>
            <a:off x="381000" y="4724400"/>
            <a:ext cx="3602327" cy="1323439"/>
          </a:xfrm>
          <a:prstGeom prst="rect">
            <a:avLst/>
          </a:prstGeom>
          <a:noFill/>
        </p:spPr>
        <p:txBody>
          <a:bodyPr wrap="square" rtlCol="0">
            <a:spAutoFit/>
          </a:bodyPr>
          <a:lstStyle/>
          <a:p>
            <a:r>
              <a:rPr lang="en-US" sz="8000" b="1" dirty="0" smtClean="0">
                <a:ln w="6600">
                  <a:solidFill>
                    <a:schemeClr val="accent2"/>
                  </a:solidFill>
                  <a:prstDash val="solid"/>
                </a:ln>
                <a:solidFill>
                  <a:srgbClr val="FFFFFF"/>
                </a:solidFill>
                <a:effectLst>
                  <a:outerShdw dist="38100" dir="2700000" algn="tl" rotWithShape="0">
                    <a:schemeClr val="accent2"/>
                  </a:outerShdw>
                </a:effectLst>
              </a:rPr>
              <a:t>Lawyer</a:t>
            </a:r>
            <a:endParaRPr lang="en-US" sz="8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8" name="TextBox 7"/>
          <p:cNvSpPr txBox="1"/>
          <p:nvPr/>
        </p:nvSpPr>
        <p:spPr>
          <a:xfrm>
            <a:off x="2743200" y="5690919"/>
            <a:ext cx="7391400" cy="1200329"/>
          </a:xfrm>
          <a:prstGeom prst="rect">
            <a:avLst/>
          </a:prstGeom>
          <a:noFill/>
        </p:spPr>
        <p:txBody>
          <a:bodyPr wrap="square" rtlCol="0">
            <a:spAutoFit/>
          </a:bodyPr>
          <a:lstStyle/>
          <a:p>
            <a:r>
              <a:rPr lang="en-US" sz="7200" b="1" dirty="0" smtClean="0">
                <a:ln w="6600">
                  <a:solidFill>
                    <a:schemeClr val="accent2"/>
                  </a:solidFill>
                  <a:prstDash val="solid"/>
                </a:ln>
                <a:solidFill>
                  <a:srgbClr val="FFFFFF"/>
                </a:solidFill>
                <a:effectLst>
                  <a:outerShdw dist="38100" dir="2700000" algn="tl" rotWithShape="0">
                    <a:schemeClr val="accent2"/>
                  </a:outerShdw>
                </a:effectLst>
              </a:rPr>
              <a:t>Flight Attendant</a:t>
            </a:r>
            <a:endParaRPr lang="en-US" sz="7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7349127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algn="ctr"/>
            <a:r>
              <a:rPr lang="en-US" b="1" dirty="0" smtClean="0">
                <a:solidFill>
                  <a:schemeClr val="dk1"/>
                </a:solidFill>
                <a:latin typeface="Sakkal Majalla" panose="02000000000000000000" pitchFamily="2" charset="-78"/>
                <a:ea typeface="+mn-ea"/>
                <a:cs typeface="Sakkal Majalla" panose="02000000000000000000" pitchFamily="2" charset="-78"/>
              </a:rPr>
              <a:t>Which career would I pick?</a:t>
            </a:r>
            <a:endParaRPr lang="en-US" b="1" dirty="0">
              <a:solidFill>
                <a:schemeClr val="dk1"/>
              </a:solidFill>
              <a:latin typeface="Sakkal Majalla" panose="02000000000000000000" pitchFamily="2" charset="-78"/>
              <a:ea typeface="+mn-ea"/>
              <a:cs typeface="Sakkal Majalla" panose="02000000000000000000" pitchFamily="2" charset="-78"/>
            </a:endParaRPr>
          </a:p>
        </p:txBody>
      </p:sp>
      <p:sp>
        <p:nvSpPr>
          <p:cNvPr id="3" name="Content Placeholder 2"/>
          <p:cNvSpPr>
            <a:spLocks noGrp="1"/>
          </p:cNvSpPr>
          <p:nvPr>
            <p:ph idx="1"/>
          </p:nvPr>
        </p:nvSpPr>
        <p:spPr>
          <a:xfrm>
            <a:off x="822960" y="1524000"/>
            <a:ext cx="7520940" cy="2362200"/>
          </a:xfrm>
          <a:solidFill>
            <a:schemeClr val="accent2">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0" indent="0" algn="ctr">
              <a:spcBef>
                <a:spcPts val="0"/>
              </a:spcBef>
            </a:pPr>
            <a:r>
              <a:rPr lang="en-US" sz="1800" b="0" dirty="0" smtClean="0">
                <a:solidFill>
                  <a:srgbClr val="7030A0"/>
                </a:solidFill>
                <a:latin typeface="Andalus" panose="02020603050405020304" pitchFamily="18" charset="-78"/>
                <a:cs typeface="Andalus" panose="02020603050405020304" pitchFamily="18" charset="-78"/>
              </a:rPr>
              <a:t>I would have to pick lawyer over flight attendant. This is because lawyers have a way more longer education that flight attendants. I really like to be informed and know everything about my job before I do it. So going to university to get a bachelors degree and also going to law school seems like a really good choice for me. I really enjoy school so wouldn’t mind. Apart from school I like how lawyers have a variety of choices. I can be many different types of lawyers. All in all, I personally like becoming a lawyer rather than a flight attendant.</a:t>
            </a:r>
            <a:endParaRPr lang="en-US" sz="1800" b="0" dirty="0">
              <a:solidFill>
                <a:srgbClr val="7030A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9641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dashVert">
          <a:fgClr>
            <a:schemeClr val="accent6"/>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520940" cy="548640"/>
          </a:xfrm>
          <a:solidFill>
            <a:schemeClr val="accent3">
              <a:lumMod val="20000"/>
              <a:lumOff val="80000"/>
            </a:schemeClr>
          </a:solid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algn="ctr"/>
            <a:r>
              <a:rPr lang="en-US" b="1" dirty="0" smtClean="0">
                <a:solidFill>
                  <a:schemeClr val="dk1"/>
                </a:solidFill>
                <a:latin typeface="Sakkal Majalla" panose="02000000000000000000" pitchFamily="2" charset="-78"/>
                <a:ea typeface="+mn-ea"/>
                <a:cs typeface="Sakkal Majalla" panose="02000000000000000000" pitchFamily="2" charset="-78"/>
              </a:rPr>
              <a:t>What I learned from both my careers?</a:t>
            </a:r>
            <a:endParaRPr lang="en-US" b="1" dirty="0">
              <a:solidFill>
                <a:schemeClr val="dk1"/>
              </a:solidFill>
              <a:latin typeface="Sakkal Majalla" panose="02000000000000000000" pitchFamily="2" charset="-78"/>
              <a:ea typeface="+mn-ea"/>
              <a:cs typeface="Sakkal Majalla" panose="02000000000000000000" pitchFamily="2" charset="-78"/>
            </a:endParaRPr>
          </a:p>
        </p:txBody>
      </p:sp>
      <p:sp>
        <p:nvSpPr>
          <p:cNvPr id="3" name="Content Placeholder 2"/>
          <p:cNvSpPr>
            <a:spLocks noGrp="1"/>
          </p:cNvSpPr>
          <p:nvPr>
            <p:ph idx="1"/>
          </p:nvPr>
        </p:nvSpPr>
        <p:spPr>
          <a:xfrm>
            <a:off x="533400" y="990600"/>
            <a:ext cx="8153400" cy="4800600"/>
          </a:xfrm>
          <a:solidFill>
            <a:schemeClr val="accent2">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285750" indent="-285750">
              <a:spcBef>
                <a:spcPts val="0"/>
              </a:spcBef>
              <a:buFont typeface="Arial" panose="020B0604020202020204" pitchFamily="34" charset="0"/>
              <a:buChar char="•"/>
            </a:pPr>
            <a:r>
              <a:rPr lang="en-US" sz="1800" b="0" dirty="0" smtClean="0">
                <a:solidFill>
                  <a:srgbClr val="7030A0"/>
                </a:solidFill>
                <a:latin typeface="Andalus" panose="02020603050405020304" pitchFamily="18" charset="-78"/>
                <a:cs typeface="Andalus" panose="02020603050405020304" pitchFamily="18" charset="-78"/>
              </a:rPr>
              <a:t>I learned that if you want to become a lawyer it takes a lot of school time. Not only do you need to receive your bachelor's degree but you also need to go to law school. I learned that there are many different kinds of lawyers not just one. You can practically do anything. For example you can be a divorce lawyer or a  business lawyer. The possibilities are endless! You also need to have many skills. You need to be creative! I really didn’t know that being creative would be a skill to becoming a lawyer. But it is. This is because you need to come up with solutions even if you don’t know any at that time.</a:t>
            </a:r>
          </a:p>
          <a:p>
            <a:pPr marL="285750" indent="-285750">
              <a:spcBef>
                <a:spcPts val="0"/>
              </a:spcBef>
              <a:buFont typeface="Arial" panose="020B0604020202020204" pitchFamily="34" charset="0"/>
              <a:buChar char="•"/>
            </a:pPr>
            <a:endParaRPr lang="en-US" sz="1800" b="0" dirty="0" smtClean="0">
              <a:solidFill>
                <a:srgbClr val="7030A0"/>
              </a:solidFill>
              <a:latin typeface="Andalus" panose="02020603050405020304" pitchFamily="18" charset="-78"/>
              <a:cs typeface="Andalus" panose="02020603050405020304" pitchFamily="18" charset="-78"/>
            </a:endParaRPr>
          </a:p>
          <a:p>
            <a:pPr marL="285750" indent="-285750">
              <a:spcBef>
                <a:spcPts val="0"/>
              </a:spcBef>
              <a:buFont typeface="Arial" panose="020B0604020202020204" pitchFamily="34" charset="0"/>
              <a:buChar char="•"/>
            </a:pPr>
            <a:r>
              <a:rPr lang="en-US" sz="1800" b="0" dirty="0" smtClean="0">
                <a:solidFill>
                  <a:srgbClr val="7030A0"/>
                </a:solidFill>
                <a:latin typeface="Andalus" panose="02020603050405020304" pitchFamily="18" charset="-78"/>
                <a:cs typeface="Andalus" panose="02020603050405020304" pitchFamily="18" charset="-78"/>
              </a:rPr>
              <a:t>I learned that if you want to be a flight attendant you don’t really have to go to college. Just by getting your high school diploma is enough. In order to be a flight attendant you need to have “people skills”. I now know why you need to have people skills. This is because you are technically a waitress just in the air and responsible to keep the passengers safe. You are like a waitress because it’s your job to make the passengers feel welcomed and have a good flight. There are many different kinds of flight attendants. I discovered this when I was doing my project. I found this very interesting. You now have a variety of choices.</a:t>
            </a:r>
            <a:endParaRPr lang="en-US" sz="1800" b="0" dirty="0">
              <a:solidFill>
                <a:srgbClr val="7030A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8161435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zigZag">
          <a:fgClr>
            <a:schemeClr val="accent6"/>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152400"/>
            <a:ext cx="7520940" cy="762000"/>
          </a:xfrm>
          <a:solidFill>
            <a:schemeClr val="accent3">
              <a:lumMod val="20000"/>
              <a:lumOff val="80000"/>
            </a:schemeClr>
          </a:solid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algn="ctr"/>
            <a:r>
              <a:rPr lang="en-US" b="1" dirty="0" smtClean="0">
                <a:solidFill>
                  <a:schemeClr val="dk1"/>
                </a:solidFill>
                <a:latin typeface="Sakkal Majalla" panose="02000000000000000000" pitchFamily="2" charset="-78"/>
                <a:ea typeface="+mn-ea"/>
                <a:cs typeface="Sakkal Majalla" panose="02000000000000000000" pitchFamily="2" charset="-78"/>
              </a:rPr>
              <a:t>After finding out information about the careers, would you pursue the careers?</a:t>
            </a:r>
            <a:endParaRPr lang="en-US" b="1" dirty="0">
              <a:solidFill>
                <a:schemeClr val="dk1"/>
              </a:solidFill>
              <a:latin typeface="Sakkal Majalla" panose="02000000000000000000" pitchFamily="2" charset="-78"/>
              <a:ea typeface="+mn-ea"/>
              <a:cs typeface="Sakkal Majalla" panose="02000000000000000000" pitchFamily="2" charset="-78"/>
            </a:endParaRPr>
          </a:p>
        </p:txBody>
      </p:sp>
      <p:sp>
        <p:nvSpPr>
          <p:cNvPr id="3" name="Content Placeholder 2"/>
          <p:cNvSpPr>
            <a:spLocks noGrp="1"/>
          </p:cNvSpPr>
          <p:nvPr>
            <p:ph idx="1"/>
          </p:nvPr>
        </p:nvSpPr>
        <p:spPr>
          <a:xfrm>
            <a:off x="822960" y="1100628"/>
            <a:ext cx="7635240" cy="3623771"/>
          </a:xfrm>
          <a:solidFill>
            <a:schemeClr val="accent2">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285750" indent="-285750">
              <a:spcBef>
                <a:spcPts val="0"/>
              </a:spcBef>
              <a:buFont typeface="Arial" panose="020B0604020202020204" pitchFamily="34" charset="0"/>
              <a:buChar char="•"/>
            </a:pPr>
            <a:r>
              <a:rPr lang="en-US" sz="2000" b="0" dirty="0" smtClean="0">
                <a:solidFill>
                  <a:srgbClr val="7030A0"/>
                </a:solidFill>
                <a:latin typeface="Andalus" panose="02020603050405020304" pitchFamily="18" charset="-78"/>
                <a:cs typeface="Andalus" panose="02020603050405020304" pitchFamily="18" charset="-78"/>
              </a:rPr>
              <a:t>After finding out information about being a lawyer I would absolutely pursue it. This is because I just find it very interesting all the things lawyers have to learn and do! Plus they get payed very well.</a:t>
            </a:r>
          </a:p>
          <a:p>
            <a:pPr marL="285750" indent="-285750">
              <a:spcBef>
                <a:spcPts val="0"/>
              </a:spcBef>
              <a:buFont typeface="Arial" panose="020B0604020202020204" pitchFamily="34" charset="0"/>
              <a:buChar char="•"/>
            </a:pPr>
            <a:endParaRPr lang="en-US" sz="2000" b="0" dirty="0">
              <a:solidFill>
                <a:srgbClr val="7030A0"/>
              </a:solidFill>
              <a:latin typeface="Andalus" panose="02020603050405020304" pitchFamily="18" charset="-78"/>
              <a:cs typeface="Andalus" panose="02020603050405020304" pitchFamily="18" charset="-78"/>
            </a:endParaRPr>
          </a:p>
          <a:p>
            <a:pPr marL="285750" indent="-285750">
              <a:spcBef>
                <a:spcPts val="0"/>
              </a:spcBef>
              <a:buFont typeface="Arial" panose="020B0604020202020204" pitchFamily="34" charset="0"/>
              <a:buChar char="•"/>
            </a:pPr>
            <a:r>
              <a:rPr lang="en-US" sz="2000" b="0" dirty="0" smtClean="0">
                <a:solidFill>
                  <a:srgbClr val="7030A0"/>
                </a:solidFill>
                <a:latin typeface="Andalus" panose="02020603050405020304" pitchFamily="18" charset="-78"/>
                <a:cs typeface="Andalus" panose="02020603050405020304" pitchFamily="18" charset="-78"/>
              </a:rPr>
              <a:t>After finding out information about becoming a flight attendant I would not pursue it. This is because it’s way to easy. I like a challenge. Besides that I really don’t like how they don’t get enough sleep. I need my sleep! I feel that flight attendant doesn’t really suit me.</a:t>
            </a:r>
            <a:endParaRPr lang="en-US" sz="2000" b="0" dirty="0">
              <a:solidFill>
                <a:srgbClr val="7030A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0367171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pct20">
          <a:fgClr>
            <a:schemeClr val="accent6"/>
          </a:fgClr>
          <a:bgClr>
            <a:schemeClr val="accent3">
              <a:lumMod val="20000"/>
              <a:lumOff val="80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algn="ctr"/>
            <a:r>
              <a:rPr lang="en-US" b="1" dirty="0" smtClean="0">
                <a:solidFill>
                  <a:schemeClr val="dk1"/>
                </a:solidFill>
                <a:latin typeface="Sakkal Majalla" panose="02000000000000000000" pitchFamily="2" charset="-78"/>
                <a:ea typeface="+mn-ea"/>
                <a:cs typeface="Sakkal Majalla" panose="02000000000000000000" pitchFamily="2" charset="-78"/>
              </a:rPr>
              <a:t>Bibliography for both my careers</a:t>
            </a:r>
            <a:endParaRPr lang="en-US" b="1" dirty="0">
              <a:solidFill>
                <a:schemeClr val="dk1"/>
              </a:solidFill>
              <a:latin typeface="Sakkal Majalla" panose="02000000000000000000" pitchFamily="2" charset="-78"/>
              <a:ea typeface="+mn-ea"/>
              <a:cs typeface="Sakkal Majalla" panose="02000000000000000000" pitchFamily="2" charset="-78"/>
            </a:endParaRPr>
          </a:p>
        </p:txBody>
      </p:sp>
      <p:sp>
        <p:nvSpPr>
          <p:cNvPr id="3" name="Content Placeholder 2"/>
          <p:cNvSpPr>
            <a:spLocks noGrp="1"/>
          </p:cNvSpPr>
          <p:nvPr>
            <p:ph idx="1"/>
          </p:nvPr>
        </p:nvSpPr>
        <p:spPr>
          <a:xfrm>
            <a:off x="685800" y="1219200"/>
            <a:ext cx="8001000" cy="3242772"/>
          </a:xfrm>
          <a:solidFill>
            <a:schemeClr val="accent2">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0" indent="0">
              <a:spcBef>
                <a:spcPts val="0"/>
              </a:spcBef>
            </a:pPr>
            <a:r>
              <a:rPr lang="en-US" sz="2000" b="0" dirty="0">
                <a:solidFill>
                  <a:srgbClr val="7030A0"/>
                </a:solidFill>
                <a:latin typeface="Andalus" panose="02020603050405020304" pitchFamily="18" charset="-78"/>
                <a:cs typeface="Andalus" panose="02020603050405020304" pitchFamily="18" charset="-78"/>
              </a:rPr>
              <a:t>http://</a:t>
            </a:r>
            <a:r>
              <a:rPr lang="en-US" sz="2000" b="0" dirty="0" smtClean="0">
                <a:solidFill>
                  <a:srgbClr val="7030A0"/>
                </a:solidFill>
                <a:latin typeface="Andalus" panose="02020603050405020304" pitchFamily="18" charset="-78"/>
                <a:cs typeface="Andalus" panose="02020603050405020304" pitchFamily="18" charset="-78"/>
              </a:rPr>
              <a:t>www.lawyeredu.org/law-careers.html</a:t>
            </a:r>
          </a:p>
          <a:p>
            <a:pPr marL="0" indent="0">
              <a:spcBef>
                <a:spcPts val="0"/>
              </a:spcBef>
            </a:pPr>
            <a:endParaRPr lang="en-US" sz="2000" b="0" dirty="0" smtClean="0">
              <a:solidFill>
                <a:srgbClr val="7030A0"/>
              </a:solidFill>
              <a:latin typeface="Andalus" panose="02020603050405020304" pitchFamily="18" charset="-78"/>
              <a:cs typeface="Andalus" panose="02020603050405020304" pitchFamily="18" charset="-78"/>
            </a:endParaRPr>
          </a:p>
          <a:p>
            <a:pPr marL="0" indent="0">
              <a:spcBef>
                <a:spcPts val="0"/>
              </a:spcBef>
            </a:pPr>
            <a:r>
              <a:rPr lang="en-US" sz="2000" b="0" dirty="0" smtClean="0">
                <a:solidFill>
                  <a:srgbClr val="7030A0"/>
                </a:solidFill>
                <a:latin typeface="Andalus" panose="02020603050405020304" pitchFamily="18" charset="-78"/>
                <a:cs typeface="Andalus" panose="02020603050405020304" pitchFamily="18" charset="-78"/>
              </a:rPr>
              <a:t>http</a:t>
            </a:r>
            <a:r>
              <a:rPr lang="en-US" sz="2000" b="0" dirty="0">
                <a:solidFill>
                  <a:srgbClr val="7030A0"/>
                </a:solidFill>
                <a:latin typeface="Andalus" panose="02020603050405020304" pitchFamily="18" charset="-78"/>
                <a:cs typeface="Andalus" panose="02020603050405020304" pitchFamily="18" charset="-78"/>
              </a:rPr>
              <a:t>://</a:t>
            </a:r>
            <a:r>
              <a:rPr lang="en-US" sz="2000" b="0" dirty="0" smtClean="0">
                <a:solidFill>
                  <a:srgbClr val="7030A0"/>
                </a:solidFill>
                <a:latin typeface="Andalus" panose="02020603050405020304" pitchFamily="18" charset="-78"/>
                <a:cs typeface="Andalus" panose="02020603050405020304" pitchFamily="18" charset="-78"/>
              </a:rPr>
              <a:t>www.internationalstudentguidetotheusa.com/articles/flightattendant.htm</a:t>
            </a:r>
          </a:p>
          <a:p>
            <a:pPr marL="0" indent="0">
              <a:spcBef>
                <a:spcPts val="0"/>
              </a:spcBef>
            </a:pPr>
            <a:endParaRPr lang="en-US" sz="2000" b="0" dirty="0">
              <a:solidFill>
                <a:srgbClr val="7030A0"/>
              </a:solidFill>
              <a:latin typeface="Andalus" panose="02020603050405020304" pitchFamily="18" charset="-78"/>
              <a:cs typeface="Andalus" panose="02020603050405020304" pitchFamily="18" charset="-78"/>
            </a:endParaRPr>
          </a:p>
          <a:p>
            <a:pPr marL="0" indent="0">
              <a:spcBef>
                <a:spcPts val="0"/>
              </a:spcBef>
            </a:pPr>
            <a:r>
              <a:rPr lang="en-US" sz="2000" b="0" dirty="0">
                <a:solidFill>
                  <a:srgbClr val="7030A0"/>
                </a:solidFill>
                <a:latin typeface="Andalus" panose="02020603050405020304" pitchFamily="18" charset="-78"/>
                <a:cs typeface="Andalus" panose="02020603050405020304" pitchFamily="18" charset="-78"/>
              </a:rPr>
              <a:t>http://</a:t>
            </a:r>
            <a:r>
              <a:rPr lang="en-US" sz="2000" b="0" dirty="0" smtClean="0">
                <a:solidFill>
                  <a:srgbClr val="7030A0"/>
                </a:solidFill>
                <a:latin typeface="Andalus" panose="02020603050405020304" pitchFamily="18" charset="-78"/>
                <a:cs typeface="Andalus" panose="02020603050405020304" pitchFamily="18" charset="-78"/>
              </a:rPr>
              <a:t>legal-malpractice.lawyers.com/lawyers-and-clients-responsibilities-to-each-other.html</a:t>
            </a:r>
          </a:p>
          <a:p>
            <a:pPr marL="0" indent="0">
              <a:spcBef>
                <a:spcPts val="0"/>
              </a:spcBef>
            </a:pPr>
            <a:endParaRPr lang="en-US" sz="2000" b="0" dirty="0">
              <a:solidFill>
                <a:srgbClr val="7030A0"/>
              </a:solidFill>
              <a:latin typeface="Andalus" panose="02020603050405020304" pitchFamily="18" charset="-78"/>
              <a:cs typeface="Andalus" panose="02020603050405020304" pitchFamily="18" charset="-78"/>
            </a:endParaRPr>
          </a:p>
          <a:p>
            <a:pPr marL="0" indent="0">
              <a:spcBef>
                <a:spcPts val="0"/>
              </a:spcBef>
            </a:pPr>
            <a:endParaRPr lang="en-US" sz="2000" b="0" dirty="0" smtClean="0">
              <a:solidFill>
                <a:srgbClr val="7030A0"/>
              </a:solidFill>
              <a:latin typeface="Andalus" panose="02020603050405020304" pitchFamily="18" charset="-78"/>
              <a:cs typeface="Andalus" panose="02020603050405020304" pitchFamily="18" charset="-78"/>
            </a:endParaRPr>
          </a:p>
          <a:p>
            <a:pPr marL="0" indent="0">
              <a:spcBef>
                <a:spcPts val="0"/>
              </a:spcBef>
            </a:pPr>
            <a:r>
              <a:rPr lang="en-US" sz="2000" b="0" dirty="0">
                <a:solidFill>
                  <a:srgbClr val="7030A0"/>
                </a:solidFill>
                <a:latin typeface="Andalus" panose="02020603050405020304" pitchFamily="18" charset="-78"/>
                <a:cs typeface="Andalus" panose="02020603050405020304" pitchFamily="18" charset="-78"/>
              </a:rPr>
              <a:t>http://work.chron.com/basic-responsibilities-flight-attendant-2080.html</a:t>
            </a:r>
          </a:p>
          <a:p>
            <a:pPr marL="0" indent="0">
              <a:spcBef>
                <a:spcPts val="0"/>
              </a:spcBef>
            </a:pPr>
            <a:endParaRPr lang="en-US" sz="2000" b="0" dirty="0">
              <a:solidFill>
                <a:srgbClr val="7030A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208333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algn="ctr"/>
            <a:r>
              <a:rPr lang="en-US" b="1" dirty="0">
                <a:solidFill>
                  <a:schemeClr val="dk1"/>
                </a:solidFill>
                <a:latin typeface="Sakkal Majalla" panose="02000000000000000000" pitchFamily="2" charset="-78"/>
                <a:ea typeface="+mn-ea"/>
                <a:cs typeface="Sakkal Majalla" panose="02000000000000000000" pitchFamily="2" charset="-78"/>
              </a:rPr>
              <a:t>Why did I pick lawyer?</a:t>
            </a:r>
          </a:p>
        </p:txBody>
      </p:sp>
      <p:sp>
        <p:nvSpPr>
          <p:cNvPr id="3" name="Content Placeholder 2"/>
          <p:cNvSpPr>
            <a:spLocks noGrp="1"/>
          </p:cNvSpPr>
          <p:nvPr>
            <p:ph idx="1"/>
          </p:nvPr>
        </p:nvSpPr>
        <p:spPr>
          <a:xfrm>
            <a:off x="854590" y="1371600"/>
            <a:ext cx="7520940" cy="2937972"/>
          </a:xfrm>
          <a:solidFill>
            <a:schemeClr val="accent2">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0" indent="0" algn="ctr">
              <a:spcBef>
                <a:spcPts val="0"/>
              </a:spcBef>
            </a:pPr>
            <a:r>
              <a:rPr lang="en-US" sz="2400" b="0" dirty="0" smtClean="0">
                <a:solidFill>
                  <a:srgbClr val="7030A0"/>
                </a:solidFill>
                <a:latin typeface="Andalus" panose="02020603050405020304" pitchFamily="18" charset="-78"/>
                <a:cs typeface="Andalus" panose="02020603050405020304" pitchFamily="18" charset="-78"/>
              </a:rPr>
              <a:t>I chose the career of lawyer because I find it fascinating what they have to study and what they do. I’ve always wanted to be a lawyer. This is because I love problem solving and debating. I feel that becoming a lawyer has many responsibilities and I am very responsible. I also love learning about the amendments and the constitution! I love every aspect of the process of becoming a lawyer.  </a:t>
            </a:r>
            <a:endParaRPr lang="en-US" sz="2400" b="0" dirty="0">
              <a:solidFill>
                <a:srgbClr val="7030A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835065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algn="ctr"/>
            <a:r>
              <a:rPr lang="en-US" b="1" dirty="0">
                <a:solidFill>
                  <a:schemeClr val="dk1"/>
                </a:solidFill>
                <a:latin typeface="Sakkal Majalla" panose="02000000000000000000" pitchFamily="2" charset="-78"/>
                <a:ea typeface="+mn-ea"/>
                <a:cs typeface="Sakkal Majalla" panose="02000000000000000000" pitchFamily="2" charset="-78"/>
              </a:rPr>
              <a:t>Why did I pick flight attendant?</a:t>
            </a:r>
          </a:p>
        </p:txBody>
      </p:sp>
      <p:sp>
        <p:nvSpPr>
          <p:cNvPr id="3" name="Content Placeholder 2"/>
          <p:cNvSpPr>
            <a:spLocks noGrp="1"/>
          </p:cNvSpPr>
          <p:nvPr>
            <p:ph idx="1"/>
          </p:nvPr>
        </p:nvSpPr>
        <p:spPr>
          <a:xfrm>
            <a:off x="837337" y="1219200"/>
            <a:ext cx="7787640" cy="3090372"/>
          </a:xfrm>
          <a:solidFill>
            <a:schemeClr val="accent2">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0" indent="0" algn="ctr">
              <a:spcBef>
                <a:spcPts val="0"/>
              </a:spcBef>
            </a:pPr>
            <a:r>
              <a:rPr lang="en-US" sz="2400" b="0" dirty="0" smtClean="0">
                <a:solidFill>
                  <a:srgbClr val="7030A0"/>
                </a:solidFill>
                <a:latin typeface="Andalus" panose="02020603050405020304" pitchFamily="18" charset="-78"/>
                <a:cs typeface="Andalus" panose="02020603050405020304" pitchFamily="18" charset="-78"/>
              </a:rPr>
              <a:t>I chose flight attendant as a career because I thought it was  interesting. I like how flight attendants have to learn about safety and how they make the passengers feel welcomed. I also think it’s really unique how all flight attendants have to wear special uniforms. They also have to have training. Lastly, I chose this career because when ever I am in a plane the flight attendants always looks so happy and glad to help someone. They also get to travel for free!</a:t>
            </a:r>
            <a:endParaRPr lang="en-US" sz="2400" b="0" dirty="0">
              <a:solidFill>
                <a:srgbClr val="7030A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285515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algn="ctr"/>
            <a:r>
              <a:rPr lang="en-US" b="1" dirty="0" smtClean="0">
                <a:solidFill>
                  <a:schemeClr val="dk1"/>
                </a:solidFill>
                <a:latin typeface="Sakkal Majalla" panose="02000000000000000000" pitchFamily="2" charset="-78"/>
                <a:ea typeface="+mn-ea"/>
                <a:cs typeface="Sakkal Majalla" panose="02000000000000000000" pitchFamily="2" charset="-78"/>
              </a:rPr>
              <a:t>What is required to be a lawyer?</a:t>
            </a:r>
            <a:endParaRPr lang="en-US" b="1" dirty="0">
              <a:solidFill>
                <a:schemeClr val="dk1"/>
              </a:solidFill>
              <a:latin typeface="Sakkal Majalla" panose="02000000000000000000" pitchFamily="2" charset="-78"/>
              <a:ea typeface="+mn-ea"/>
              <a:cs typeface="Sakkal Majalla" panose="02000000000000000000" pitchFamily="2" charset="-78"/>
            </a:endParaRPr>
          </a:p>
        </p:txBody>
      </p:sp>
      <p:sp>
        <p:nvSpPr>
          <p:cNvPr id="3" name="Content Placeholder 2"/>
          <p:cNvSpPr>
            <a:spLocks noGrp="1"/>
          </p:cNvSpPr>
          <p:nvPr>
            <p:ph idx="1"/>
          </p:nvPr>
        </p:nvSpPr>
        <p:spPr>
          <a:xfrm>
            <a:off x="678180" y="1219200"/>
            <a:ext cx="7810500" cy="4842972"/>
          </a:xfrm>
          <a:solidFill>
            <a:schemeClr val="accent2">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a:spcBef>
                <a:spcPts val="0"/>
              </a:spcBef>
              <a:buChar char="•"/>
            </a:pPr>
            <a:r>
              <a:rPr lang="en-US" sz="2400" b="0" dirty="0" smtClean="0">
                <a:solidFill>
                  <a:srgbClr val="7030A0"/>
                </a:solidFill>
                <a:latin typeface="Andalus" panose="02020603050405020304" pitchFamily="18" charset="-78"/>
                <a:cs typeface="Andalus" panose="02020603050405020304" pitchFamily="18" charset="-78"/>
              </a:rPr>
              <a:t>To become a lawyer you need to take 7 or more years of full-time study after high school.</a:t>
            </a:r>
          </a:p>
          <a:p>
            <a:pPr>
              <a:spcBef>
                <a:spcPts val="0"/>
              </a:spcBef>
              <a:buChar char="•"/>
            </a:pPr>
            <a:r>
              <a:rPr lang="en-US" sz="2400" b="0" dirty="0" smtClean="0">
                <a:solidFill>
                  <a:srgbClr val="7030A0"/>
                </a:solidFill>
                <a:latin typeface="Andalus" panose="02020603050405020304" pitchFamily="18" charset="-78"/>
                <a:cs typeface="Andalus" panose="02020603050405020304" pitchFamily="18" charset="-78"/>
              </a:rPr>
              <a:t>When you go to university you need to do 4 years of undergraduate study.</a:t>
            </a:r>
          </a:p>
          <a:p>
            <a:pPr>
              <a:spcBef>
                <a:spcPts val="0"/>
              </a:spcBef>
              <a:buChar char="•"/>
            </a:pPr>
            <a:r>
              <a:rPr lang="en-US" sz="2400" b="0" dirty="0" smtClean="0">
                <a:solidFill>
                  <a:srgbClr val="7030A0"/>
                </a:solidFill>
                <a:latin typeface="Andalus" panose="02020603050405020304" pitchFamily="18" charset="-78"/>
                <a:cs typeface="Andalus" panose="02020603050405020304" pitchFamily="18" charset="-78"/>
              </a:rPr>
              <a:t>Applying to law school requires graduating from a bachelor’s degree program and you also need to take the Law School Admission Test.</a:t>
            </a:r>
          </a:p>
          <a:p>
            <a:pPr>
              <a:spcBef>
                <a:spcPts val="0"/>
              </a:spcBef>
              <a:buFont typeface="Arial" panose="020B0604020202020204" pitchFamily="34" charset="0"/>
              <a:buChar char="•"/>
            </a:pPr>
            <a:r>
              <a:rPr lang="en-US" sz="2400" b="0" dirty="0" smtClean="0">
                <a:solidFill>
                  <a:srgbClr val="7030A0"/>
                </a:solidFill>
                <a:latin typeface="Andalus" panose="02020603050405020304" pitchFamily="18" charset="-78"/>
                <a:cs typeface="Andalus" panose="02020603050405020304" pitchFamily="18" charset="-78"/>
              </a:rPr>
              <a:t>law school for 3 years.</a:t>
            </a:r>
          </a:p>
          <a:p>
            <a:pPr>
              <a:spcBef>
                <a:spcPts val="0"/>
              </a:spcBef>
              <a:buChar char="•"/>
            </a:pPr>
            <a:r>
              <a:rPr lang="en-US" sz="2400" b="0" dirty="0" smtClean="0">
                <a:solidFill>
                  <a:srgbClr val="7030A0"/>
                </a:solidFill>
                <a:latin typeface="Andalus" panose="02020603050405020304" pitchFamily="18" charset="-78"/>
                <a:cs typeface="Andalus" panose="02020603050405020304" pitchFamily="18" charset="-78"/>
              </a:rPr>
              <a:t>Some states have requirements. The requirements are that a lawyer needs to complete a J.D degree from a law school that is by the American Bar Association. You also need to take the State bar exam.</a:t>
            </a:r>
            <a:endParaRPr lang="en-US" sz="2400" b="0" dirty="0">
              <a:solidFill>
                <a:srgbClr val="7030A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890536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520940" cy="548640"/>
          </a:xfrm>
          <a:solidFill>
            <a:schemeClr val="accent3">
              <a:lumMod val="20000"/>
              <a:lumOff val="80000"/>
            </a:schemeClr>
          </a:solid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en-US" b="1" dirty="0" smtClean="0">
                <a:latin typeface="Sakkal Majalla" panose="02000000000000000000" pitchFamily="2" charset="-78"/>
                <a:cs typeface="Sakkal Majalla" panose="02000000000000000000" pitchFamily="2" charset="-78"/>
              </a:rPr>
              <a:t>What are the specific job duties for a lawyer?</a:t>
            </a:r>
            <a:endParaRPr lang="en-US" b="1" dirty="0">
              <a:latin typeface="Sakkal Majalla" panose="02000000000000000000" pitchFamily="2" charset="-78"/>
              <a:cs typeface="Sakkal Majalla" panose="02000000000000000000" pitchFamily="2" charset="-78"/>
            </a:endParaRPr>
          </a:p>
        </p:txBody>
      </p:sp>
      <p:sp>
        <p:nvSpPr>
          <p:cNvPr id="3" name="Content Placeholder 2"/>
          <p:cNvSpPr>
            <a:spLocks noGrp="1"/>
          </p:cNvSpPr>
          <p:nvPr>
            <p:ph idx="1"/>
          </p:nvPr>
        </p:nvSpPr>
        <p:spPr>
          <a:xfrm>
            <a:off x="914400" y="762000"/>
            <a:ext cx="7239000" cy="3429000"/>
          </a:xfrm>
          <a:solidFill>
            <a:schemeClr val="accent2">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a:spcBef>
                <a:spcPts val="0"/>
              </a:spcBef>
              <a:buFont typeface="Arial" panose="020B0604020202020204" pitchFamily="34" charset="0"/>
              <a:buChar char="•"/>
            </a:pPr>
            <a:r>
              <a:rPr lang="en-US" sz="2000" b="0" dirty="0" smtClean="0">
                <a:solidFill>
                  <a:srgbClr val="7030A0"/>
                </a:solidFill>
                <a:latin typeface="Andalus" panose="02020603050405020304" pitchFamily="18" charset="-78"/>
                <a:cs typeface="Andalus" panose="02020603050405020304" pitchFamily="18" charset="-78"/>
              </a:rPr>
              <a:t>Lawyers communicate with their clients </a:t>
            </a:r>
          </a:p>
          <a:p>
            <a:pPr>
              <a:spcBef>
                <a:spcPts val="0"/>
              </a:spcBef>
              <a:buFont typeface="Arial" panose="020B0604020202020204" pitchFamily="34" charset="0"/>
              <a:buChar char="•"/>
            </a:pPr>
            <a:r>
              <a:rPr lang="en-US" sz="2000" b="0" dirty="0" smtClean="0">
                <a:solidFill>
                  <a:srgbClr val="7030A0"/>
                </a:solidFill>
                <a:latin typeface="Andalus" panose="02020603050405020304" pitchFamily="18" charset="-78"/>
                <a:cs typeface="Andalus" panose="02020603050405020304" pitchFamily="18" charset="-78"/>
              </a:rPr>
              <a:t>They represent their clients in courts and argue on their clients behalf</a:t>
            </a:r>
          </a:p>
          <a:p>
            <a:pPr>
              <a:spcBef>
                <a:spcPts val="0"/>
              </a:spcBef>
              <a:buFont typeface="Arial" panose="020B0604020202020204" pitchFamily="34" charset="0"/>
              <a:buChar char="•"/>
            </a:pPr>
            <a:r>
              <a:rPr lang="en-US" sz="2000" b="0" dirty="0" smtClean="0">
                <a:solidFill>
                  <a:srgbClr val="7030A0"/>
                </a:solidFill>
                <a:latin typeface="Andalus" panose="02020603050405020304" pitchFamily="18" charset="-78"/>
                <a:cs typeface="Andalus" panose="02020603050405020304" pitchFamily="18" charset="-78"/>
              </a:rPr>
              <a:t>They have do to do research about their clients</a:t>
            </a:r>
          </a:p>
          <a:p>
            <a:pPr>
              <a:spcBef>
                <a:spcPts val="0"/>
              </a:spcBef>
              <a:buFont typeface="Arial" panose="020B0604020202020204" pitchFamily="34" charset="0"/>
              <a:buChar char="•"/>
            </a:pPr>
            <a:r>
              <a:rPr lang="en-US" sz="2000" b="0" dirty="0" smtClean="0">
                <a:solidFill>
                  <a:srgbClr val="7030A0"/>
                </a:solidFill>
                <a:latin typeface="Andalus" panose="02020603050405020304" pitchFamily="18" charset="-78"/>
                <a:cs typeface="Andalus" panose="02020603050405020304" pitchFamily="18" charset="-78"/>
              </a:rPr>
              <a:t>They need to present facts with evidence to court to support their statements </a:t>
            </a:r>
          </a:p>
          <a:p>
            <a:pPr>
              <a:spcBef>
                <a:spcPts val="0"/>
              </a:spcBef>
              <a:buFont typeface="Arial" panose="020B0604020202020204" pitchFamily="34" charset="0"/>
              <a:buChar char="•"/>
            </a:pPr>
            <a:r>
              <a:rPr lang="en-US" sz="2000" b="0" dirty="0" smtClean="0">
                <a:solidFill>
                  <a:srgbClr val="7030A0"/>
                </a:solidFill>
                <a:latin typeface="Andalus" panose="02020603050405020304" pitchFamily="18" charset="-78"/>
                <a:cs typeface="Andalus" panose="02020603050405020304" pitchFamily="18" charset="-78"/>
              </a:rPr>
              <a:t>They need to also be prepared with legal documents, such as lawsuits, contracts or wills.</a:t>
            </a:r>
          </a:p>
          <a:p>
            <a:pPr marL="0" indent="0">
              <a:spcBef>
                <a:spcPts val="0"/>
              </a:spcBef>
            </a:pPr>
            <a:r>
              <a:rPr lang="en-US" sz="2400" dirty="0">
                <a:solidFill>
                  <a:srgbClr val="7030A0"/>
                </a:solidFill>
                <a:latin typeface="Andalus" panose="02020603050405020304" pitchFamily="18" charset="-78"/>
                <a:cs typeface="Andalus" panose="02020603050405020304" pitchFamily="18" charset="-78"/>
              </a:rPr>
              <a:t>Lawyers have numerous duties. If a lawyer violates or fails to perform their duties, they may be suspended.</a:t>
            </a:r>
          </a:p>
          <a:p>
            <a:pPr marL="0" indent="0">
              <a:spcBef>
                <a:spcPts val="0"/>
              </a:spcBef>
            </a:pPr>
            <a:endParaRPr lang="en-US" sz="2400" dirty="0">
              <a:solidFill>
                <a:srgbClr val="7030A0"/>
              </a:solidFill>
              <a:latin typeface="Andalus" panose="02020603050405020304" pitchFamily="18" charset="-78"/>
              <a:cs typeface="Andalus" panose="02020603050405020304" pitchFamily="18" charset="-78"/>
            </a:endParaRPr>
          </a:p>
          <a:p>
            <a:pPr marL="0" indent="0">
              <a:spcBef>
                <a:spcPts val="0"/>
              </a:spcBef>
            </a:pPr>
            <a:endParaRPr lang="en-US" sz="2400" dirty="0" smtClean="0">
              <a:solidFill>
                <a:srgbClr val="7030A0"/>
              </a:solidFill>
              <a:latin typeface="Andalus" panose="02020603050405020304" pitchFamily="18" charset="-78"/>
              <a:cs typeface="Andalus" panose="02020603050405020304" pitchFamily="18" charset="-78"/>
            </a:endParaRPr>
          </a:p>
        </p:txBody>
      </p:sp>
      <p:pic>
        <p:nvPicPr>
          <p:cNvPr id="1026" name="Picture 2" descr="http://cdn2.thegrindstone.com/wp-content/uploads/2012/08/lindsay_lohan_lawyer_court_whi-640x4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37760"/>
            <a:ext cx="2897312" cy="192852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shaynelaw.com/wp-content/uploads/2012/10/Family-Law-Attorney-300x19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937760"/>
            <a:ext cx="2857500"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820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7210" y="304800"/>
            <a:ext cx="7806690" cy="762000"/>
          </a:xfrm>
          <a:solidFill>
            <a:schemeClr val="accent3">
              <a:lumMod val="20000"/>
              <a:lumOff val="80000"/>
            </a:schemeClr>
          </a:solid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algn="ctr"/>
            <a:r>
              <a:rPr lang="en-US" b="1" dirty="0" smtClean="0">
                <a:solidFill>
                  <a:schemeClr val="dk1"/>
                </a:solidFill>
                <a:latin typeface="Sakkal Majalla" panose="02000000000000000000" pitchFamily="2" charset="-78"/>
                <a:ea typeface="+mn-ea"/>
                <a:cs typeface="Sakkal Majalla" panose="02000000000000000000" pitchFamily="2" charset="-78"/>
              </a:rPr>
              <a:t>Do you need “People skills”? What kind of skills are needed to be a lawyer?</a:t>
            </a:r>
            <a:endParaRPr lang="en-US" b="1" dirty="0">
              <a:solidFill>
                <a:schemeClr val="dk1"/>
              </a:solidFill>
              <a:latin typeface="Sakkal Majalla" panose="02000000000000000000" pitchFamily="2" charset="-78"/>
              <a:ea typeface="+mn-ea"/>
              <a:cs typeface="Sakkal Majalla" panose="02000000000000000000" pitchFamily="2" charset="-78"/>
            </a:endParaRPr>
          </a:p>
        </p:txBody>
      </p:sp>
      <p:sp>
        <p:nvSpPr>
          <p:cNvPr id="3" name="Content Placeholder 2"/>
          <p:cNvSpPr>
            <a:spLocks noGrp="1"/>
          </p:cNvSpPr>
          <p:nvPr>
            <p:ph idx="1"/>
          </p:nvPr>
        </p:nvSpPr>
        <p:spPr>
          <a:xfrm>
            <a:off x="537210" y="1295400"/>
            <a:ext cx="8149590" cy="4419600"/>
          </a:xfrm>
          <a:solidFill>
            <a:schemeClr val="accent2">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0" indent="0" algn="ctr">
              <a:spcBef>
                <a:spcPts val="0"/>
              </a:spcBef>
            </a:pPr>
            <a:r>
              <a:rPr lang="en-US" sz="2400" dirty="0" smtClean="0">
                <a:solidFill>
                  <a:srgbClr val="7030A0"/>
                </a:solidFill>
                <a:latin typeface="Andalus" panose="02020603050405020304" pitchFamily="18" charset="-78"/>
                <a:cs typeface="Andalus" panose="02020603050405020304" pitchFamily="18" charset="-78"/>
              </a:rPr>
              <a:t>The skills that are needed to become a lawyer are:</a:t>
            </a:r>
          </a:p>
          <a:p>
            <a:pPr>
              <a:spcBef>
                <a:spcPts val="0"/>
              </a:spcBef>
              <a:buFont typeface="Arial" panose="020B0604020202020204" pitchFamily="34" charset="0"/>
              <a:buChar char="•"/>
            </a:pPr>
            <a:r>
              <a:rPr lang="en-US" sz="2100" b="0" dirty="0" smtClean="0">
                <a:solidFill>
                  <a:srgbClr val="7030A0"/>
                </a:solidFill>
                <a:latin typeface="Andalus" panose="02020603050405020304" pitchFamily="18" charset="-78"/>
                <a:cs typeface="Andalus" panose="02020603050405020304" pitchFamily="18" charset="-78"/>
              </a:rPr>
              <a:t>You need to have problem solving abilities. This means that lawyers need to find a solution to problem even when none are immediately visible.</a:t>
            </a:r>
          </a:p>
          <a:p>
            <a:pPr>
              <a:spcBef>
                <a:spcPts val="0"/>
              </a:spcBef>
              <a:buFont typeface="Arial" panose="020B0604020202020204" pitchFamily="34" charset="0"/>
              <a:buChar char="•"/>
            </a:pPr>
            <a:r>
              <a:rPr lang="en-US" sz="2100" b="0" dirty="0" smtClean="0">
                <a:solidFill>
                  <a:srgbClr val="7030A0"/>
                </a:solidFill>
                <a:latin typeface="Andalus" panose="02020603050405020304" pitchFamily="18" charset="-78"/>
                <a:cs typeface="Andalus" panose="02020603050405020304" pitchFamily="18" charset="-78"/>
              </a:rPr>
              <a:t>Lawyers need to have “people skills” because they need to ensure that their clients can trust them with very important information</a:t>
            </a:r>
          </a:p>
          <a:p>
            <a:pPr>
              <a:spcBef>
                <a:spcPts val="0"/>
              </a:spcBef>
              <a:buFont typeface="Arial" panose="020B0604020202020204" pitchFamily="34" charset="0"/>
              <a:buChar char="•"/>
            </a:pPr>
            <a:r>
              <a:rPr lang="en-US" sz="2100" b="0" dirty="0" smtClean="0">
                <a:solidFill>
                  <a:srgbClr val="7030A0"/>
                </a:solidFill>
                <a:latin typeface="Andalus" panose="02020603050405020304" pitchFamily="18" charset="-78"/>
                <a:cs typeface="Andalus" panose="02020603050405020304" pitchFamily="18" charset="-78"/>
              </a:rPr>
              <a:t>You need to know how to negotiate. This means that you need to find a way to reach an agreement or compromise by talking with others.</a:t>
            </a:r>
          </a:p>
          <a:p>
            <a:pPr>
              <a:spcBef>
                <a:spcPts val="0"/>
              </a:spcBef>
              <a:buFont typeface="Arial" panose="020B0604020202020204" pitchFamily="34" charset="0"/>
              <a:buChar char="•"/>
            </a:pPr>
            <a:r>
              <a:rPr lang="en-US" sz="2100" b="0" dirty="0" smtClean="0">
                <a:solidFill>
                  <a:srgbClr val="7030A0"/>
                </a:solidFill>
                <a:latin typeface="Andalus" panose="02020603050405020304" pitchFamily="18" charset="-78"/>
                <a:cs typeface="Andalus" panose="02020603050405020304" pitchFamily="18" charset="-78"/>
              </a:rPr>
              <a:t>You need to be creative. This is because a lawyer needs to think of reasonable solutions when unique or weird situations happen.</a:t>
            </a:r>
          </a:p>
          <a:p>
            <a:pPr>
              <a:spcBef>
                <a:spcPts val="0"/>
              </a:spcBef>
              <a:buFont typeface="Arial" panose="020B0604020202020204" pitchFamily="34" charset="0"/>
              <a:buChar char="•"/>
            </a:pPr>
            <a:r>
              <a:rPr lang="en-US" sz="2100" b="0" dirty="0" smtClean="0">
                <a:solidFill>
                  <a:srgbClr val="7030A0"/>
                </a:solidFill>
                <a:latin typeface="Andalus" panose="02020603050405020304" pitchFamily="18" charset="-78"/>
                <a:cs typeface="Andalus" panose="02020603050405020304" pitchFamily="18" charset="-78"/>
              </a:rPr>
              <a:t>Lawyers need to have good writing skills. This is because their writing skills are used to prepare compelling arguments and legal documents. </a:t>
            </a:r>
          </a:p>
          <a:p>
            <a:pPr>
              <a:spcBef>
                <a:spcPts val="0"/>
              </a:spcBef>
              <a:buFont typeface="Arial" panose="020B0604020202020204" pitchFamily="34" charset="0"/>
              <a:buChar char="•"/>
            </a:pPr>
            <a:endParaRPr lang="en-US" sz="2100" b="0" dirty="0" smtClean="0">
              <a:solidFill>
                <a:srgbClr val="7030A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a:p>
            <a:pPr>
              <a:spcBef>
                <a:spcPts val="0"/>
              </a:spcBef>
              <a:buFont typeface="Arial" panose="020B0604020202020204" pitchFamily="34" charset="0"/>
              <a:buChar char="•"/>
            </a:pPr>
            <a:endParaRPr lang="en-US" sz="1800" b="0" dirty="0" smtClean="0">
              <a:solidFill>
                <a:srgbClr val="7030A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a:p>
            <a:pPr>
              <a:spcBef>
                <a:spcPts val="0"/>
              </a:spcBef>
              <a:buFont typeface="Arial" panose="020B0604020202020204" pitchFamily="34" charset="0"/>
              <a:buChar char="•"/>
            </a:pPr>
            <a:endParaRPr lang="en-US" sz="2400" b="0" dirty="0" smtClean="0">
              <a:solidFill>
                <a:srgbClr val="7030A0"/>
              </a:solidFill>
              <a:latin typeface="Andalus" panose="02020603050405020304" pitchFamily="18" charset="-78"/>
              <a:cs typeface="Andalus" panose="02020603050405020304" pitchFamily="18" charset="-78"/>
            </a:endParaRPr>
          </a:p>
          <a:p>
            <a:pPr algn="ctr">
              <a:spcBef>
                <a:spcPts val="0"/>
              </a:spcBef>
              <a:buFont typeface="Arial" panose="020B0604020202020204" pitchFamily="34" charset="0"/>
              <a:buChar char="•"/>
            </a:pPr>
            <a:endParaRPr lang="en-US" sz="2400" b="0" dirty="0" smtClean="0">
              <a:solidFill>
                <a:srgbClr val="7030A0"/>
              </a:solidFill>
              <a:latin typeface="Andalus" panose="02020603050405020304" pitchFamily="18" charset="-78"/>
              <a:cs typeface="Andalus" panose="02020603050405020304" pitchFamily="18" charset="-78"/>
            </a:endParaRPr>
          </a:p>
          <a:p>
            <a:pPr>
              <a:spcBef>
                <a:spcPts val="0"/>
              </a:spcBef>
              <a:buFont typeface="Arial" panose="020B0604020202020204" pitchFamily="34" charset="0"/>
              <a:buChar char="•"/>
            </a:pPr>
            <a:endParaRPr lang="en-US" sz="2400" b="0" dirty="0">
              <a:solidFill>
                <a:srgbClr val="7030A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612337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9177" y="152400"/>
            <a:ext cx="7088505" cy="701040"/>
          </a:xfrm>
          <a:solidFill>
            <a:schemeClr val="accent3">
              <a:lumMod val="20000"/>
              <a:lumOff val="80000"/>
            </a:schemeClr>
          </a:solid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algn="ctr"/>
            <a:r>
              <a:rPr lang="en-US" b="1" dirty="0" smtClean="0">
                <a:latin typeface="Sakkal Majalla" panose="02000000000000000000" pitchFamily="2" charset="-78"/>
                <a:cs typeface="Sakkal Majalla" panose="02000000000000000000" pitchFamily="2" charset="-78"/>
              </a:rPr>
              <a:t>What are the working conditions of a lawyer?</a:t>
            </a:r>
            <a:endParaRPr lang="en-US" b="1" dirty="0">
              <a:solidFill>
                <a:schemeClr val="dk1"/>
              </a:solidFill>
              <a:latin typeface="Sakkal Majalla" panose="02000000000000000000" pitchFamily="2" charset="-78"/>
              <a:ea typeface="+mn-ea"/>
              <a:cs typeface="Sakkal Majalla" panose="02000000000000000000" pitchFamily="2" charset="-78"/>
            </a:endParaRPr>
          </a:p>
        </p:txBody>
      </p:sp>
      <p:sp>
        <p:nvSpPr>
          <p:cNvPr id="3" name="Content Placeholder 2"/>
          <p:cNvSpPr>
            <a:spLocks noGrp="1"/>
          </p:cNvSpPr>
          <p:nvPr>
            <p:ph idx="1"/>
          </p:nvPr>
        </p:nvSpPr>
        <p:spPr>
          <a:xfrm>
            <a:off x="822960" y="1100628"/>
            <a:ext cx="7304722" cy="5376372"/>
          </a:xfrm>
          <a:solidFill>
            <a:schemeClr val="accent2">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a:spcBef>
                <a:spcPts val="0"/>
              </a:spcBef>
              <a:buFont typeface="Arial" panose="020B0604020202020204" pitchFamily="34" charset="0"/>
              <a:buChar char="•"/>
            </a:pPr>
            <a:r>
              <a:rPr lang="en-US" sz="2400" b="0" dirty="0" smtClean="0">
                <a:solidFill>
                  <a:srgbClr val="7030A0"/>
                </a:solidFill>
                <a:latin typeface="Andalus" panose="02020603050405020304" pitchFamily="18" charset="-78"/>
                <a:cs typeface="Andalus" panose="02020603050405020304" pitchFamily="18" charset="-78"/>
              </a:rPr>
              <a:t>If I would become a lawyer and I worked at a large law firm then I would probably work about 66 hours a week. If I were to work at a medium size law firm then I would work about 43-53 hours per week.</a:t>
            </a:r>
          </a:p>
          <a:p>
            <a:pPr>
              <a:spcBef>
                <a:spcPts val="0"/>
              </a:spcBef>
              <a:buFont typeface="Arial" panose="020B0604020202020204" pitchFamily="34" charset="0"/>
              <a:buChar char="•"/>
            </a:pPr>
            <a:r>
              <a:rPr lang="en-US" sz="2400" b="0" dirty="0" smtClean="0">
                <a:solidFill>
                  <a:srgbClr val="7030A0"/>
                </a:solidFill>
                <a:latin typeface="Andalus" panose="02020603050405020304" pitchFamily="18" charset="-78"/>
                <a:cs typeface="Andalus" panose="02020603050405020304" pitchFamily="18" charset="-78"/>
              </a:rPr>
              <a:t>Lawyers work in all employment settings. They also do some work for ever employer, large or small. All in all, lawyers can be found in several places.</a:t>
            </a:r>
          </a:p>
          <a:p>
            <a:pPr>
              <a:spcBef>
                <a:spcPts val="0"/>
              </a:spcBef>
              <a:buFont typeface="Arial" panose="020B0604020202020204" pitchFamily="34" charset="0"/>
              <a:buChar char="•"/>
            </a:pPr>
            <a:r>
              <a:rPr lang="en-US" sz="2400" b="0" dirty="0" smtClean="0">
                <a:solidFill>
                  <a:srgbClr val="7030A0"/>
                </a:solidFill>
                <a:latin typeface="Andalus" panose="02020603050405020304" pitchFamily="18" charset="-78"/>
                <a:cs typeface="Andalus" panose="02020603050405020304" pitchFamily="18" charset="-78"/>
              </a:rPr>
              <a:t>Lawyers are employed by a law firm. A law firm is a business that has lawyer that work together under a specific company name. A law firm can possibly only use certain kinds of law or they can also deal with a variety of cases.</a:t>
            </a:r>
          </a:p>
          <a:p>
            <a:pPr marL="0" indent="0" algn="ctr">
              <a:spcBef>
                <a:spcPts val="0"/>
              </a:spcBef>
            </a:pPr>
            <a:r>
              <a:rPr lang="en-US" sz="2400" dirty="0" smtClean="0">
                <a:solidFill>
                  <a:srgbClr val="7030A0"/>
                </a:solidFill>
                <a:latin typeface="Andalus" panose="02020603050405020304" pitchFamily="18" charset="-78"/>
                <a:cs typeface="Andalus" panose="02020603050405020304" pitchFamily="18" charset="-78"/>
              </a:rPr>
              <a:t>A law firm can be made up of just two lawyers or one hundred. At times more than one hundred!</a:t>
            </a:r>
          </a:p>
          <a:p>
            <a:pPr>
              <a:spcBef>
                <a:spcPts val="0"/>
              </a:spcBef>
              <a:buFont typeface="Arial" panose="020B0604020202020204" pitchFamily="34" charset="0"/>
              <a:buChar char="•"/>
            </a:pPr>
            <a:endParaRPr lang="en-US" sz="2400" b="0" dirty="0">
              <a:solidFill>
                <a:srgbClr val="7030A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407053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3010" y="228600"/>
            <a:ext cx="6720840" cy="719628"/>
          </a:xfrm>
          <a:solidFill>
            <a:schemeClr val="accent3">
              <a:lumMod val="20000"/>
              <a:lumOff val="80000"/>
            </a:schemeClr>
          </a:solid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algn="ctr"/>
            <a:r>
              <a:rPr lang="en-US" b="1" dirty="0" smtClean="0">
                <a:latin typeface="Sakkal Majalla" panose="02000000000000000000" pitchFamily="2" charset="-78"/>
                <a:cs typeface="Sakkal Majalla" panose="02000000000000000000" pitchFamily="2" charset="-78"/>
              </a:rPr>
              <a:t>What FEES ARE required to be a lawyer?</a:t>
            </a:r>
            <a:endParaRPr lang="en-US" b="1" dirty="0">
              <a:solidFill>
                <a:schemeClr val="dk1"/>
              </a:solidFill>
              <a:latin typeface="Sakkal Majalla" panose="02000000000000000000" pitchFamily="2" charset="-78"/>
              <a:ea typeface="+mn-ea"/>
              <a:cs typeface="Sakkal Majalla" panose="02000000000000000000" pitchFamily="2" charset="-78"/>
            </a:endParaRPr>
          </a:p>
        </p:txBody>
      </p:sp>
      <p:sp>
        <p:nvSpPr>
          <p:cNvPr id="3" name="Content Placeholder 2"/>
          <p:cNvSpPr>
            <a:spLocks noGrp="1"/>
          </p:cNvSpPr>
          <p:nvPr>
            <p:ph idx="1"/>
          </p:nvPr>
        </p:nvSpPr>
        <p:spPr>
          <a:xfrm>
            <a:off x="685800" y="1524000"/>
            <a:ext cx="7520940" cy="1309779"/>
          </a:xfrm>
          <a:solidFill>
            <a:schemeClr val="accent2">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0" indent="0" algn="ctr">
              <a:spcBef>
                <a:spcPts val="0"/>
              </a:spcBef>
            </a:pPr>
            <a:r>
              <a:rPr lang="en-US" sz="4000" dirty="0" smtClean="0">
                <a:solidFill>
                  <a:srgbClr val="7030A0"/>
                </a:solidFill>
                <a:latin typeface="Andalus" panose="02020603050405020304" pitchFamily="18" charset="-78"/>
                <a:cs typeface="Andalus" panose="02020603050405020304" pitchFamily="18" charset="-78"/>
              </a:rPr>
              <a:t>There are no fees required to become a lawyer.</a:t>
            </a:r>
            <a:endParaRPr lang="en-US" sz="4000" dirty="0">
              <a:solidFill>
                <a:srgbClr val="7030A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5519736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21">
      <a:dk1>
        <a:srgbClr val="000000"/>
      </a:dk1>
      <a:lt1>
        <a:srgbClr val="FFFFFF"/>
      </a:lt1>
      <a:dk2>
        <a:srgbClr val="434342"/>
      </a:dk2>
      <a:lt2>
        <a:srgbClr val="CDD7D9"/>
      </a:lt2>
      <a:accent1>
        <a:srgbClr val="797B7E"/>
      </a:accent1>
      <a:accent2>
        <a:srgbClr val="FA26A4"/>
      </a:accent2>
      <a:accent3>
        <a:srgbClr val="03DFDF"/>
      </a:accent3>
      <a:accent4>
        <a:srgbClr val="7C984A"/>
      </a:accent4>
      <a:accent5>
        <a:srgbClr val="C2AD8D"/>
      </a:accent5>
      <a:accent6>
        <a:srgbClr val="4DE00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749</TotalTime>
  <Words>2750</Words>
  <Application>Microsoft Office PowerPoint</Application>
  <PresentationFormat>On-screen Show (4:3)</PresentationFormat>
  <Paragraphs>139</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Angles</vt:lpstr>
      <vt:lpstr>Lawyer</vt:lpstr>
      <vt:lpstr>Flight Attendant </vt:lpstr>
      <vt:lpstr>Why did I pick lawyer?</vt:lpstr>
      <vt:lpstr>Why did I pick flight attendant?</vt:lpstr>
      <vt:lpstr>What is required to be a lawyer?</vt:lpstr>
      <vt:lpstr>What are the specific job duties for a lawyer?</vt:lpstr>
      <vt:lpstr>Do you need “People skills”? What kind of skills are needed to be a lawyer?</vt:lpstr>
      <vt:lpstr>What are the working conditions of a lawyer?</vt:lpstr>
      <vt:lpstr>What FEES ARE required to be a lawyer?</vt:lpstr>
      <vt:lpstr>What different kind of jobs can you have?</vt:lpstr>
      <vt:lpstr>What are the outlooks of being a lawyer?</vt:lpstr>
      <vt:lpstr>How much money does a lawyer make?</vt:lpstr>
      <vt:lpstr>Perks of being a lawyer</vt:lpstr>
      <vt:lpstr>What subjects do you need to be proficient in to be successful in becoming a lawyer?</vt:lpstr>
      <vt:lpstr>What are the working conditions of a flight attendant?</vt:lpstr>
      <vt:lpstr>What are the specific job duties for a flight attendant?</vt:lpstr>
      <vt:lpstr>Do you need “People skills” ? What kind of skills are needed to become a flight attendant?</vt:lpstr>
      <vt:lpstr>What is required to become a flight attendant?</vt:lpstr>
      <vt:lpstr>What fees are required to be a flight attendant?</vt:lpstr>
      <vt:lpstr>What different kind of jobs can you have?</vt:lpstr>
      <vt:lpstr>What are the outlooks of being a flight attendant?</vt:lpstr>
      <vt:lpstr>Perks of being a flight attendant</vt:lpstr>
      <vt:lpstr>What subjects do you need to be proficient in to be successful in becoming a flight attendant?</vt:lpstr>
      <vt:lpstr>How much money does a flight attendant make?</vt:lpstr>
      <vt:lpstr>Compare and contrast</vt:lpstr>
      <vt:lpstr>Which career would I pick?</vt:lpstr>
      <vt:lpstr>What I learned from both my careers?</vt:lpstr>
      <vt:lpstr>After finding out information about the careers, would you pursue the careers?</vt:lpstr>
      <vt:lpstr>Bibliography for both my careers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Lawyer// Mayor// ac</dc:title>
  <dc:creator>Student</dc:creator>
  <cp:lastModifiedBy>Student</cp:lastModifiedBy>
  <cp:revision>62</cp:revision>
  <dcterms:created xsi:type="dcterms:W3CDTF">2015-04-15T15:27:04Z</dcterms:created>
  <dcterms:modified xsi:type="dcterms:W3CDTF">2015-05-06T15:49:13Z</dcterms:modified>
</cp:coreProperties>
</file>